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ink/ink1.xml" ContentType="application/inkml+xml"/>
  <Override PartName="/ppt/ink/ink2.xml" ContentType="application/inkml+xml"/>
  <Override PartName="/ppt/notesSlides/notesSlide27.xml" ContentType="application/vnd.openxmlformats-officedocument.presentationml.notesSlide+xml"/>
  <Override PartName="/ppt/ink/ink3.xml" ContentType="application/inkml+xml"/>
  <Override PartName="/ppt/ink/ink4.xml" ContentType="application/inkml+xml"/>
  <Override PartName="/ppt/notesSlides/notesSlide28.xml" ContentType="application/vnd.openxmlformats-officedocument.presentationml.notesSlide+xml"/>
  <Override PartName="/ppt/ink/ink5.xml" ContentType="application/inkml+xml"/>
  <Override PartName="/ppt/ink/ink6.xml" ContentType="application/inkml+xml"/>
  <Override PartName="/ppt/notesSlides/notesSlide29.xml" ContentType="application/vnd.openxmlformats-officedocument.presentationml.notesSlide+xml"/>
  <Override PartName="/ppt/ink/ink7.xml" ContentType="application/inkml+xml"/>
  <Override PartName="/ppt/ink/ink8.xml" ContentType="application/inkml+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0"/>
  </p:notesMasterIdLst>
  <p:sldIdLst>
    <p:sldId id="256" r:id="rId2"/>
    <p:sldId id="347" r:id="rId3"/>
    <p:sldId id="327" r:id="rId4"/>
    <p:sldId id="292" r:id="rId5"/>
    <p:sldId id="293" r:id="rId6"/>
    <p:sldId id="338" r:id="rId7"/>
    <p:sldId id="337" r:id="rId8"/>
    <p:sldId id="295" r:id="rId9"/>
    <p:sldId id="330" r:id="rId10"/>
    <p:sldId id="328" r:id="rId11"/>
    <p:sldId id="331" r:id="rId12"/>
    <p:sldId id="332" r:id="rId13"/>
    <p:sldId id="296" r:id="rId14"/>
    <p:sldId id="334" r:id="rId15"/>
    <p:sldId id="335" r:id="rId16"/>
    <p:sldId id="333" r:id="rId17"/>
    <p:sldId id="297" r:id="rId18"/>
    <p:sldId id="298" r:id="rId19"/>
    <p:sldId id="299" r:id="rId20"/>
    <p:sldId id="300" r:id="rId21"/>
    <p:sldId id="301" r:id="rId22"/>
    <p:sldId id="302" r:id="rId23"/>
    <p:sldId id="303" r:id="rId24"/>
    <p:sldId id="339" r:id="rId25"/>
    <p:sldId id="340" r:id="rId26"/>
    <p:sldId id="341" r:id="rId27"/>
    <p:sldId id="342" r:id="rId28"/>
    <p:sldId id="343" r:id="rId29"/>
    <p:sldId id="344" r:id="rId30"/>
    <p:sldId id="304" r:id="rId31"/>
    <p:sldId id="305" r:id="rId32"/>
    <p:sldId id="306" r:id="rId33"/>
    <p:sldId id="307" r:id="rId34"/>
    <p:sldId id="308" r:id="rId35"/>
    <p:sldId id="309" r:id="rId36"/>
    <p:sldId id="310" r:id="rId37"/>
    <p:sldId id="311" r:id="rId38"/>
    <p:sldId id="312" r:id="rId39"/>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6E6"/>
    <a:srgbClr val="0000FF"/>
    <a:srgbClr val="0082CB"/>
    <a:srgbClr val="D320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875" autoAdjust="0"/>
    <p:restoredTop sz="63744" autoAdjust="0"/>
  </p:normalViewPr>
  <p:slideViewPr>
    <p:cSldViewPr snapToGrid="0" snapToObjects="1">
      <p:cViewPr varScale="1">
        <p:scale>
          <a:sx n="97" d="100"/>
          <a:sy n="97" d="100"/>
        </p:scale>
        <p:origin x="2784" y="96"/>
      </p:cViewPr>
      <p:guideLst/>
    </p:cSldViewPr>
  </p:slideViewPr>
  <p:notesTextViewPr>
    <p:cViewPr>
      <p:scale>
        <a:sx n="3" d="2"/>
        <a:sy n="3" d="2"/>
      </p:scale>
      <p:origin x="0" y="0"/>
    </p:cViewPr>
  </p:notesTextViewPr>
  <p:notesViewPr>
    <p:cSldViewPr snapToGrid="0" snapToObject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3T10:10:00.945"/>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4966 24,'5'1,"-1"0,1 1,0-1,-1 1,1 0,-1 0,0 1,0-1,0 1,0 0,0 0,0 0,-1 1,1-1,-1 1,0 0,0 0,-1 0,1 0,-1 0,0 1,0-1,0 2,-5-4,0 1,-1 0,1-1,0 0,-1 0,0 0,0 0,1-1,-1 1,0-1,0 0,0 0,0 0,-1-1,1 1,0-1,0 0,0 0,-2-1,5 1,-164 53,0-13,-41 18,56-16,-17-12,42 2,-49 3,30-10,-62 30,-57 1,30 40,76-85,28 16,-130 20,8 25,231-62,0 0,-1-2,0 0,-1-1,0-1,0-1,0-1,-12 0,2 1,-1 1,1 2,0 1,1 1,0 2,-12 7,-214 58,-24-17,-2 24,101-62,17 20,76-4,-66 9,62-19,38-13,-120 12,174-28,1 0,-1 0,1 0,-1 0,1 0,0 1,-1-1,1 0,0 0,0 0,0 0,0 0,0 0,0 0,0 0,0 0,0 0,0 0,1 0,-1 0,0 0,1 0,-1 0,1 0,-1 1,1-1,-1 0,1 0,-1 0,1 1,0-1,0 0,-1 1,1-1,0 0,0 1,0-1,-1 1,1 0,0-1,0 1,0 0,0-1,0 1,0 0,0 0,0 0,0 0,0 0,0 0,0 0,0 0,0 0,0 0,0 1,0-1,112-12,-54-35,56-2,-73 23,106-24,17 43,-38-23,30-37,32 28,-93 15,195-58,-132 43,109-45,62 8,-158 37,2-18,-8 9,14 7,25-11,6-11,-5 2,-64 20,25-17,6 26,47-6,-96 7,44-30,17 15,-5 8,-177 38,0 0,0-1,0 1,0 1,0-1,0 0,0 1,0-1,0 1,-1 0,1 0,0 0,-1 0,1 1,0-1,-1 1,1 0,-1-1,0 1,0 0,0 0,0 1,0-1,0 0,0 1,-1-1,1 1,-1-1,0 1,0 0,0-1,0 1,0 0,0 0,-1 0,1 0,24 39,-5-29,-17-11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3T10:10:00.946"/>
    </inkml:context>
    <inkml:brush xml:id="br0">
      <inkml:brushProperty name="width" value="0.025" units="cm"/>
      <inkml:brushProperty name="height" value="0.025" units="cm"/>
      <inkml:brushProperty name="ignorePressure" value="1"/>
    </inkml:brush>
  </inkml:definitions>
  <inkml:trace contextRef="#ctx0" brushRef="#br0">5207 299,'27'-19,"-25"18,0 0,0 0,0 0,0 0,0 0,0-1,0 1,-1-1,1 1,0-1,-1 0,1 1,-1-1,1 0,-1 0,0 0,0 0,0 0,0-1,0 1,-1 0,1 0,-1 0,1-1,-1 1,0 0,0-1,0 1,0 0,0-1,0 1,-1 0,1 0,-1-1,0 1,1 0,-1 0,-1-2,-39-54,-66-60,99 114,1 0,-1 0,0 1,0 0,0 1,0 0,0 0,0 0,-1 1,1 0,-1 1,1 0,0 0,-6 2,-19 22,60-29,-22 4,1 1,0-1,0 2,0-1,0 0,0 1,-1 0,1 1,0-1,-1 1,1 0,-1 1,0-1,1 1,-1 0,-1 0,1 1,0-1,-1 1,1 0,-1 0,0 1,-1-1,1 1,-1 0,0 0,0 0,0 0,-1 1,0-1,2 6,9 8,-5-7,-7-9,0 0,-1 0,1 0,1-1,-1 1,0 0,1-1,-1 1,1-1,0 1,0-1,0 0,0 0,0 0,0 0,0 0,1 0,-1-1,1 1,0-1,-1 0,1 0,0 0,0 0,-1 0,1 0,0-1,0 1,0-1,0 0,0 0,0 0,0 0,0-1,0 1,1-1,-5-17,2 32,9 4,-10-18,1 0,-1 0,1 1,0-1,-1 1,0-1,1 0,-1 1,1-1,-1 1,1-1,-1 1,0-1,1 1,-1 0,0-1,0 1,0-1,1 1,-1 0,0-1,0 1,0-1,0 1,0 0,0-1,0 1,0 0,0-1,0 1,0-1,-1 1,1 0,0-1,0 1,-1-1,1 1,0-1,-1 1,1-1,0 1,-1-1,1 1,-1-1,1 1,-1-1,1 0,-1 1,-10 29,20-27,-9-3,-1 0,1 0,-1 0,1 0,-1 1,1-1,-1 0,1 0,-1 0,1 0,-1 0,1 1,-1-1,1 0,0 0,-1 1,1-1,-1 0,1 1,0-1,-1 0,1 1,0-1,0 1,-1-1,1 1,0-1,0 0,-1 1,1-1,0 1,0-1,0 1,0-1,0 1,0-1,0 1,0-1,0 1,0-1,0 1,0-1,0 1,0-1,0 1,1-1,-1 1,0-1,0 1,1-1,-1 0,0 1,0-1,1 1,-1-1,0 0,1 1,-1-1,1 0,-2 2,0-1,0 0,-1 0,1 0,0 0,0 0,-1 0,1 0,0 0,-1 0,1-1,-1 1,1-1,-1 1,1-1,-1 1,0-1,1 0,-1 0,1 0,-1 0,0 0,1 0,-1 0,0 0,1-1,-1 1,1-1,-1 1,1-1,-1 1,1-1,-1 0,1 0,-1-1,70-73,-133 81,-203 39,-40-17,182-12,-160 56,-14 24,-163-15,80 32,333-94,-266 86,8-37,188-8,-39-5,-179-26,10 24,59 7,165-32,-33 17,-160 50,271-89,-3 0,1 1,-1 2,1 0,0 2,1 1,1 1,0 1,-7 6,-103 67,104-72,-86 18,105-33,12 1,-1-1,1 1,-1-1,1 0,-1 0,1 0,-1 0,0 0,1 0,-1 0,1 0,-1 0,1-1,-1 1,1-1,-1 1,1-1,0 0,-1 1,1-1,0 0,-1 0,1 0,0 0,0 0,0 0,0 0,0 0,0-1,0 1,0 0,1-1,-1 1,0 0,1-1,-1 1,1-1,0 1,-1-1,1 1,0-1,0 1,0-1,0 0,0 1,0-1,0 1,23-97,-15 81,-7 18,-1-1,0 1,0-1,1 0,-1 1,0-1,1 1,-1-1,1 1,-1-1,1 0,-1 1,1-1,-1 0,1 1,-1-1,1 0,-1 0,1 0,-1 1,1-1,-1 0,1 0,-1 0,1 0,0 0,-1 0,1 0,-1 0,1 0,0 0,-1 0,1-1,0 11,0-9,-1 1,1-1,0 0,-1 1,0-1,1 1,-1-1,0 1,0-1,0 1,0-1,0 1,0-1,0 0,0 1,-1-1,1 1,-1-1,1 1,-1-1,1 0,-1 1,0-1,0 0,1 0,-1 1,0-1,0 0,0 0,0 0,-1 0,1 0,0-1,0 1,-1 0,0 0,6-42,-10 47,-16 45,22-51,-1 1,1 0,-1-1,1 1,-1 0,1-1,0 1,-1 0,1-1,0 1,0 0,0 0,-1-1,1 1,0 0,0 0,0-1,0 1,0 0,0 0,1 0,-1-1,0 1,0 0,0 0,1-1,-1 1,0 0,1-1,-1 1,1 0,-1-1,1 1,-1-1,1 1,-1 0,1-1,0 0,-1 1,1-1,0 1,-1-1,1 0,0 1,-1-1,1 0,0 0,0 1,-1-1,1 0,0 0,0 0,0 0,-1 0,1 0,0 0,0 0,-1-1,1 1,0 0,0 0,-1-1,1 1,0-1,15-21,-23 22,7 0,0 1,0 0,0-1,0 1,0-1,0 1,0-1,-1 1,1-1,0 1,0-1,0 1,-1-1,1 1,0-1,-1 1,1-1,0 0,-1 1,1-1,-1 1,1-1,0 0,-1 1,1-1,-1 0,1 0,-1 1,1-1,-1 0,1 0,-1 0,0 0,1 0,-1 0,1 0,-1 0,1 0,-1 0,1 0,-1 0,1 0,-1 0,0 0,1 0,-1-1,1 1,-1 0,1 0,0-1,-1 1,1 0,-1-1,0 1,33 46,-32-46,0 1,0-1,0 0,0 1,0-1,0 0,0 1,0-1,0 0,0 1,0-1,-1 0,1 1,0-1,0 0,0 0,0 1,-1-1,1 0,0 1,0-1,0 0,-1 0,1 1,0-1,0 0,-1 0,1 0,0 0,-1 1,1-1,0 0,-1 0,1 0,0 0,0 0,-1 0,1 0,0 0,-1 0,1 0,0 0,-1 0,1 0,0 0,-1 0,-12-34,13 34,1 1,-1-1,1 0,-1 1,0-1,1 1,-1-1,1 1,-1-1,0 1,1-1,-1 1,0-1,0 1,1-1,-1 1,0-1,0 1,0-1,0 1,0 0,0-1,0 1,0-1,0 1,0 0,0-1,0 1,0-1,0 1,0-1,0 1,-1 0,1-1,0 1,-1-1,1 1,0-1,-1 1,1-1,0 0,-1 1,1-1,95 16,-197-4,101-13,0 0,0 0,0 0,0 0,1 0,-1-1,0 1,1 0,-1 0,1-1,-1 1,1 0,0-1,-1 1,1 0,0-1,0 1,0 0,0-1,0 1,1-1,-1 1,0 0,0-1,1 1,-1 0,1 0,-1-1,1 1,0 0,0 0,-1 0,1 0,0 0,0 0,0 0,0 0,0 0,0 0,0 0,0 0,1 1,-1-1,0 1,0-1,1 1,-1-1,0 1,1 0,0-1,17-5,-19 6,0 0,0 1,0-1,-1 1,1-1,0 0,0 1,0-1,0 1,0-1,0 0,0 1,1-1,-1 1,0-1,0 0,0 1,0-1,0 0,1 1,-1-1,0 0,0 1,0-1,1 0,-1 1,0-1,1 0,-1 0,0 1,1-1,-1 0,0 0,1 0,-1 1,0-1,1 0,-1 0,0 0,1 0,-1 0,1 0,-1 0,0 0,1 0,-1 0,1 0,-1 0,0 0,1 0,-1 0,1 0,-1 0,0-1,1 1,67 10,2-23,-118-59,45 67,0 3,1-1,-1 1,1 0,0 0,0-1,0 0,0 1,0-1,1 0,-1 0,1 0,0 0,0 0,0 0,0 0,0 0,1 0,0-1,-1 1,1 0,0 0,0-1,1 1,-1 0,1 0,-1 0,1-1,0 1,1 0,-1 0,0 0,1 1,-1-1,1 0,0 0,0 1,2-3,92-4,-139 33,-8 2,73-73,-42 90,22-41,-1 0,0 0,1 0,-1 0,1 0,-1 0,1 0,0-1,0 1,0-1,0 1,0-1,0 0,1 0,-1 0,0 0,0 0,1 0,-1 0,1-1,-1 0,1 1,-1-1,1 0,-1 0,3 0,18 4,-20-3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3T10:11:43.111"/>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4966 24,'5'1,"-1"0,1 1,0-1,-1 1,1 0,-1 0,0 1,0-1,0 1,0 0,0 0,0 0,-1 1,1-1,-1 1,0 0,0 0,-1 0,1 0,-1 0,0 1,0-1,0 2,-5-4,0 1,-1 0,1-1,0 0,-1 0,0 0,0 0,1-1,-1 1,0-1,0 0,0 0,0 0,-1-1,1 1,0-1,0 0,0 0,-2-1,5 1,-164 53,0-13,-41 18,56-16,-17-12,42 2,-49 3,30-10,-62 30,-57 1,30 40,76-85,28 16,-130 20,8 25,231-62,0 0,-1-2,0 0,-1-1,0-1,0-1,0-1,-12 0,2 1,-1 1,1 2,0 1,1 1,0 2,-12 7,-214 58,-24-17,-2 24,101-62,17 20,76-4,-66 9,62-19,38-13,-120 12,174-28,1 0,-1 0,1 0,-1 0,1 0,0 1,-1-1,1 0,0 0,0 0,0 0,0 0,0 0,0 0,0 0,0 0,0 0,0 0,1 0,-1 0,0 0,1 0,-1 0,1 0,-1 1,1-1,-1 0,1 0,-1 0,1 1,0-1,0 0,-1 1,1-1,0 0,0 1,0-1,-1 1,1 0,0-1,0 1,0 0,0-1,0 1,0 0,0 0,0 0,0 0,0 0,0 0,0 0,0 0,0 0,0 0,0 1,0-1,112-12,-54-35,56-2,-73 23,106-24,17 43,-38-23,30-37,32 28,-93 15,195-58,-132 43,109-45,62 8,-158 37,2-18,-8 9,14 7,25-11,6-11,-5 2,-64 20,25-17,6 26,47-6,-96 7,44-30,17 15,-5 8,-177 38,0 0,0-1,0 1,0 1,0-1,0 0,0 1,0-1,0 1,-1 0,1 0,0 0,-1 0,1 1,0-1,-1 1,1 0,-1-1,0 1,0 0,0 0,0 1,0-1,0 0,0 1,-1-1,1 1,-1-1,0 1,0 0,0-1,0 1,0 0,0 0,-1 0,1 0,24 39,-5-29,-17-11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3T10:11:43.112"/>
    </inkml:context>
    <inkml:brush xml:id="br0">
      <inkml:brushProperty name="width" value="0.025" units="cm"/>
      <inkml:brushProperty name="height" value="0.025" units="cm"/>
      <inkml:brushProperty name="ignorePressure" value="1"/>
    </inkml:brush>
  </inkml:definitions>
  <inkml:trace contextRef="#ctx0" brushRef="#br0">5207 299,'27'-19,"-25"18,0 0,0 0,0 0,0 0,0 0,0-1,0 1,-1-1,1 1,0-1,-1 0,1 1,-1-1,1 0,-1 0,0 0,0 0,0 0,0-1,0 1,-1 0,1 0,-1 0,1-1,-1 1,0 0,0-1,0 1,0 0,0-1,0 1,-1 0,1 0,-1-1,0 1,1 0,-1 0,-1-2,-39-54,-66-60,99 114,1 0,-1 0,0 1,0 0,0 1,0 0,0 0,0 0,-1 1,1 0,-1 1,1 0,0 0,-6 2,-19 22,60-29,-22 4,1 1,0-1,0 2,0-1,0 0,0 1,-1 0,1 1,0-1,-1 1,1 0,-1 1,0-1,1 1,-1 0,-1 0,1 1,0-1,-1 1,1 0,-1 0,0 1,-1-1,1 1,-1 0,0 0,0 0,0 0,-1 1,0-1,2 6,9 8,-5-7,-7-9,0 0,-1 0,1 0,1-1,-1 1,0 0,1-1,-1 1,1-1,0 1,0-1,0 0,0 0,0 0,0 0,0 0,1 0,-1-1,1 1,0-1,-1 0,1 0,0 0,0 0,-1 0,1 0,0-1,0 1,0-1,0 0,0 0,0 0,0 0,0-1,0 1,1-1,-5-17,2 32,9 4,-10-18,1 0,-1 0,1 1,0-1,-1 1,0-1,1 0,-1 1,1-1,-1 1,1-1,-1 1,0-1,1 1,-1 0,0-1,0 1,0-1,1 1,-1 0,0-1,0 1,0-1,0 1,0 0,0-1,0 1,0 0,0-1,0 1,0-1,-1 1,1 0,0-1,0 1,-1-1,1 1,0-1,-1 1,1-1,0 1,-1-1,1 1,-1-1,1 1,-1-1,1 0,-1 1,-10 29,20-27,-9-3,-1 0,1 0,-1 0,1 0,-1 1,1-1,-1 0,1 0,-1 0,1 0,-1 0,1 1,-1-1,1 0,0 0,-1 1,1-1,-1 0,1 1,0-1,-1 0,1 1,0-1,0 1,-1-1,1 1,0-1,0 0,-1 1,1-1,0 1,0-1,0 1,0-1,0 1,0-1,0 1,0-1,0 1,0-1,0 1,0-1,0 1,0-1,0 1,1-1,-1 1,0-1,0 1,1-1,-1 0,0 1,0-1,1 1,-1-1,0 0,1 1,-1-1,1 0,-2 2,0-1,0 0,-1 0,1 0,0 0,0 0,-1 0,1 0,0 0,-1 0,1-1,-1 1,1-1,-1 1,1-1,-1 1,0-1,1 0,-1 0,1 0,-1 0,0 0,1 0,-1 0,0 0,1-1,-1 1,1-1,-1 1,1-1,-1 1,1-1,-1 0,1 0,-1-1,70-73,-133 81,-203 39,-40-17,182-12,-160 56,-14 24,-163-15,80 32,333-94,-266 86,8-37,188-8,-39-5,-179-26,10 24,59 7,165-32,-33 17,-160 50,271-89,-3 0,1 1,-1 2,1 0,0 2,1 1,1 1,0 1,-7 6,-103 67,104-72,-86 18,105-33,12 1,-1-1,1 1,-1-1,1 0,-1 0,1 0,-1 0,0 0,1 0,-1 0,1 0,-1 0,1-1,-1 1,1-1,-1 1,1-1,0 0,-1 1,1-1,0 0,-1 0,1 0,0 0,0 0,0 0,0 0,0 0,0-1,0 1,0 0,1-1,-1 1,0 0,1-1,-1 1,1-1,0 1,-1-1,1 1,0-1,0 1,0-1,0 0,0 1,0-1,0 1,23-97,-15 81,-7 18,-1-1,0 1,0-1,1 0,-1 1,0-1,1 1,-1-1,1 1,-1-1,1 0,-1 1,1-1,-1 0,1 1,-1-1,1 0,-1 0,1 0,-1 1,1-1,-1 0,1 0,-1 0,1 0,0 0,-1 0,1 0,-1 0,1 0,0 0,-1 0,1-1,0 11,0-9,-1 1,1-1,0 0,-1 1,0-1,1 1,-1-1,0 1,0-1,0 1,0-1,0 1,0-1,0 0,0 1,-1-1,1 1,-1-1,1 1,-1-1,1 0,-1 1,0-1,0 0,1 0,-1 1,0-1,0 0,0 0,0 0,-1 0,1 0,0-1,0 1,-1 0,0 0,6-42,-10 47,-16 45,22-51,-1 1,1 0,-1-1,1 1,-1 0,1-1,0 1,-1 0,1-1,0 1,0 0,0 0,-1-1,1 1,0 0,0 0,0-1,0 1,0 0,0 0,1 0,-1-1,0 1,0 0,0 0,1-1,-1 1,0 0,1-1,-1 1,1 0,-1-1,1 1,-1-1,1 1,-1 0,1-1,0 0,-1 1,1-1,0 1,-1-1,1 0,0 1,-1-1,1 0,0 0,0 1,-1-1,1 0,0 0,0 0,0 0,-1 0,1 0,0 0,0 0,-1-1,1 1,0 0,0 0,-1-1,1 1,0-1,15-21,-23 22,7 0,0 1,0 0,0-1,0 1,0-1,0 1,0-1,-1 1,1-1,0 1,0-1,0 1,-1-1,1 1,0-1,-1 1,1-1,0 0,-1 1,1-1,-1 1,1-1,0 0,-1 1,1-1,-1 0,1 0,-1 1,1-1,-1 0,1 0,-1 0,0 0,1 0,-1 0,1 0,-1 0,1 0,-1 0,1 0,-1 0,1 0,-1 0,0 0,1 0,-1-1,1 1,-1 0,1 0,0-1,-1 1,1 0,-1-1,0 1,33 46,-32-46,0 1,0-1,0 0,0 1,0-1,0 0,0 1,0-1,0 0,0 1,0-1,-1 0,1 1,0-1,0 0,0 0,0 1,-1-1,1 0,0 1,0-1,0 0,-1 0,1 1,0-1,0 0,-1 0,1 0,0 0,-1 1,1-1,0 0,-1 0,1 0,0 0,0 0,-1 0,1 0,0 0,-1 0,1 0,0 0,-1 0,1 0,0 0,-1 0,-12-34,13 34,1 1,-1-1,1 0,-1 1,0-1,1 1,-1-1,1 1,-1-1,0 1,1-1,-1 1,0-1,0 1,1-1,-1 1,0-1,0 1,0-1,0 1,0 0,0-1,0 1,0-1,0 1,0 0,0-1,0 1,0-1,0 1,0-1,0 1,-1 0,1-1,0 1,-1-1,1 1,0-1,-1 1,1-1,0 0,-1 1,1-1,95 16,-197-4,101-13,0 0,0 0,0 0,0 0,1 0,-1-1,0 1,1 0,-1 0,1-1,-1 1,1 0,0-1,-1 1,1 0,0-1,0 1,0 0,0-1,0 1,1-1,-1 1,0 0,0-1,1 1,-1 0,1 0,-1-1,1 1,0 0,0 0,-1 0,1 0,0 0,0 0,0 0,0 0,0 0,0 0,0 0,0 0,1 1,-1-1,0 1,0-1,1 1,-1-1,0 1,1 0,0-1,17-5,-19 6,0 0,0 1,0-1,-1 1,1-1,0 0,0 1,0-1,0 1,0-1,0 0,0 1,1-1,-1 1,0-1,0 0,0 1,0-1,0 0,1 1,-1-1,0 0,0 1,0-1,1 0,-1 1,0-1,1 0,-1 0,0 1,1-1,-1 0,0 0,1 0,-1 1,0-1,1 0,-1 0,0 0,1 0,-1 0,1 0,-1 0,0 0,1 0,-1 0,1 0,-1 0,0 0,1 0,-1 0,1 0,-1 0,0-1,1 1,67 10,2-23,-118-59,45 67,0 3,1-1,-1 1,1 0,0 0,0-1,0 0,0 1,0-1,1 0,-1 0,1 0,0 0,0 0,0 0,0 0,0 0,1 0,0-1,-1 1,1 0,0 0,0-1,1 1,-1 0,1 0,-1 0,1-1,0 1,1 0,-1 0,0 0,1 1,-1-1,1 0,0 0,0 1,2-3,92-4,-139 33,-8 2,73-73,-42 90,22-41,-1 0,0 0,1 0,-1 0,1 0,-1 0,1 0,0-1,0 1,0-1,0 1,0-1,0 0,1 0,-1 0,0 0,0 0,1 0,-1 0,1-1,-1 0,1 1,-1-1,1 0,-1 0,3 0,18 4,-20-3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3T10:45:24.417"/>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4966 24,'5'1,"-1"0,1 1,0-1,-1 1,1 0,-1 0,0 1,0-1,0 1,0 0,0 0,0 0,-1 1,1-1,-1 1,0 0,0 0,-1 0,1 0,-1 0,0 1,0-1,0 2,-5-4,0 1,-1 0,1-1,0 0,-1 0,0 0,0 0,1-1,-1 1,0-1,0 0,0 0,0 0,-1-1,1 1,0-1,0 0,0 0,-2-1,5 1,-164 53,0-13,-41 18,56-16,-17-12,42 2,-49 3,30-10,-62 30,-57 1,30 40,76-85,28 16,-130 20,8 25,231-62,0 0,-1-2,0 0,-1-1,0-1,0-1,0-1,-12 0,2 1,-1 1,1 2,0 1,1 1,0 2,-12 7,-214 58,-24-17,-2 24,101-62,17 20,76-4,-66 9,62-19,38-13,-120 12,174-28,1 0,-1 0,1 0,-1 0,1 0,0 1,-1-1,1 0,0 0,0 0,0 0,0 0,0 0,0 0,0 0,0 0,0 0,0 0,1 0,-1 0,0 0,1 0,-1 0,1 0,-1 1,1-1,-1 0,1 0,-1 0,1 1,0-1,0 0,-1 1,1-1,0 0,0 1,0-1,-1 1,1 0,0-1,0 1,0 0,0-1,0 1,0 0,0 0,0 0,0 0,0 0,0 0,0 0,0 0,0 0,0 0,0 1,0-1,112-12,-54-35,56-2,-73 23,106-24,17 43,-38-23,30-37,32 28,-93 15,195-58,-132 43,109-45,62 8,-158 37,2-18,-8 9,14 7,25-11,6-11,-5 2,-64 20,25-17,6 26,47-6,-96 7,44-30,17 15,-5 8,-177 38,0 0,0-1,0 1,0 1,0-1,0 0,0 1,0-1,0 1,-1 0,1 0,0 0,-1 0,1 1,0-1,-1 1,1 0,-1-1,0 1,0 0,0 0,0 1,0-1,0 0,0 1,-1-1,1 1,-1-1,0 1,0 0,0-1,0 1,0 0,0 0,-1 0,1 0,24 39,-5-29,-17-11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3T10:45:24.418"/>
    </inkml:context>
    <inkml:brush xml:id="br0">
      <inkml:brushProperty name="width" value="0.025" units="cm"/>
      <inkml:brushProperty name="height" value="0.025" units="cm"/>
      <inkml:brushProperty name="ignorePressure" value="1"/>
    </inkml:brush>
  </inkml:definitions>
  <inkml:trace contextRef="#ctx0" brushRef="#br0">5207 299,'27'-19,"-25"18,0 0,0 0,0 0,0 0,0 0,0-1,0 1,-1-1,1 1,0-1,-1 0,1 1,-1-1,1 0,-1 0,0 0,0 0,0 0,0-1,0 1,-1 0,1 0,-1 0,1-1,-1 1,0 0,0-1,0 1,0 0,0-1,0 1,-1 0,1 0,-1-1,0 1,1 0,-1 0,-1-2,-39-54,-66-60,99 114,1 0,-1 0,0 1,0 0,0 1,0 0,0 0,0 0,-1 1,1 0,-1 1,1 0,0 0,-6 2,-19 22,60-29,-22 4,1 1,0-1,0 2,0-1,0 0,0 1,-1 0,1 1,0-1,-1 1,1 0,-1 1,0-1,1 1,-1 0,-1 0,1 1,0-1,-1 1,1 0,-1 0,0 1,-1-1,1 1,-1 0,0 0,0 0,0 0,-1 1,0-1,2 6,9 8,-5-7,-7-9,0 0,-1 0,1 0,1-1,-1 1,0 0,1-1,-1 1,1-1,0 1,0-1,0 0,0 0,0 0,0 0,0 0,1 0,-1-1,1 1,0-1,-1 0,1 0,0 0,0 0,-1 0,1 0,0-1,0 1,0-1,0 0,0 0,0 0,0 0,0-1,0 1,1-1,-5-17,2 32,9 4,-10-18,1 0,-1 0,1 1,0-1,-1 1,0-1,1 0,-1 1,1-1,-1 1,1-1,-1 1,0-1,1 1,-1 0,0-1,0 1,0-1,1 1,-1 0,0-1,0 1,0-1,0 1,0 0,0-1,0 1,0 0,0-1,0 1,0-1,-1 1,1 0,0-1,0 1,-1-1,1 1,0-1,-1 1,1-1,0 1,-1-1,1 1,-1-1,1 1,-1-1,1 0,-1 1,-10 29,20-27,-9-3,-1 0,1 0,-1 0,1 0,-1 1,1-1,-1 0,1 0,-1 0,1 0,-1 0,1 1,-1-1,1 0,0 0,-1 1,1-1,-1 0,1 1,0-1,-1 0,1 1,0-1,0 1,-1-1,1 1,0-1,0 0,-1 1,1-1,0 1,0-1,0 1,0-1,0 1,0-1,0 1,0-1,0 1,0-1,0 1,0-1,0 1,0-1,0 1,1-1,-1 1,0-1,0 1,1-1,-1 0,0 1,0-1,1 1,-1-1,0 0,1 1,-1-1,1 0,-2 2,0-1,0 0,-1 0,1 0,0 0,0 0,-1 0,1 0,0 0,-1 0,1-1,-1 1,1-1,-1 1,1-1,-1 1,0-1,1 0,-1 0,1 0,-1 0,0 0,1 0,-1 0,0 0,1-1,-1 1,1-1,-1 1,1-1,-1 1,1-1,-1 0,1 0,-1-1,70-73,-133 81,-203 39,-40-17,182-12,-160 56,-14 24,-163-15,80 32,333-94,-266 86,8-37,188-8,-39-5,-179-26,10 24,59 7,165-32,-33 17,-160 50,271-89,-3 0,1 1,-1 2,1 0,0 2,1 1,1 1,0 1,-7 6,-103 67,104-72,-86 18,105-33,12 1,-1-1,1 1,-1-1,1 0,-1 0,1 0,-1 0,0 0,1 0,-1 0,1 0,-1 0,1-1,-1 1,1-1,-1 1,1-1,0 0,-1 1,1-1,0 0,-1 0,1 0,0 0,0 0,0 0,0 0,0 0,0-1,0 1,0 0,1-1,-1 1,0 0,1-1,-1 1,1-1,0 1,-1-1,1 1,0-1,0 1,0-1,0 0,0 1,0-1,0 1,23-97,-15 81,-7 18,-1-1,0 1,0-1,1 0,-1 1,0-1,1 1,-1-1,1 1,-1-1,1 0,-1 1,1-1,-1 0,1 1,-1-1,1 0,-1 0,1 0,-1 1,1-1,-1 0,1 0,-1 0,1 0,0 0,-1 0,1 0,-1 0,1 0,0 0,-1 0,1-1,0 11,0-9,-1 1,1-1,0 0,-1 1,0-1,1 1,-1-1,0 1,0-1,0 1,0-1,0 1,0-1,0 0,0 1,-1-1,1 1,-1-1,1 1,-1-1,1 0,-1 1,0-1,0 0,1 0,-1 1,0-1,0 0,0 0,0 0,-1 0,1 0,0-1,0 1,-1 0,0 0,6-42,-10 47,-16 45,22-51,-1 1,1 0,-1-1,1 1,-1 0,1-1,0 1,-1 0,1-1,0 1,0 0,0 0,-1-1,1 1,0 0,0 0,0-1,0 1,0 0,0 0,1 0,-1-1,0 1,0 0,0 0,1-1,-1 1,0 0,1-1,-1 1,1 0,-1-1,1 1,-1-1,1 1,-1 0,1-1,0 0,-1 1,1-1,0 1,-1-1,1 0,0 1,-1-1,1 0,0 0,0 1,-1-1,1 0,0 0,0 0,0 0,-1 0,1 0,0 0,0 0,-1-1,1 1,0 0,0 0,-1-1,1 1,0-1,15-21,-23 22,7 0,0 1,0 0,0-1,0 1,0-1,0 1,0-1,-1 1,1-1,0 1,0-1,0 1,-1-1,1 1,0-1,-1 1,1-1,0 0,-1 1,1-1,-1 1,1-1,0 0,-1 1,1-1,-1 0,1 0,-1 1,1-1,-1 0,1 0,-1 0,0 0,1 0,-1 0,1 0,-1 0,1 0,-1 0,1 0,-1 0,1 0,-1 0,0 0,1 0,-1-1,1 1,-1 0,1 0,0-1,-1 1,1 0,-1-1,0 1,33 46,-32-46,0 1,0-1,0 0,0 1,0-1,0 0,0 1,0-1,0 0,0 1,0-1,-1 0,1 1,0-1,0 0,0 0,0 1,-1-1,1 0,0 1,0-1,0 0,-1 0,1 1,0-1,0 0,-1 0,1 0,0 0,-1 1,1-1,0 0,-1 0,1 0,0 0,0 0,-1 0,1 0,0 0,-1 0,1 0,0 0,-1 0,1 0,0 0,-1 0,-12-34,13 34,1 1,-1-1,1 0,-1 1,0-1,1 1,-1-1,1 1,-1-1,0 1,1-1,-1 1,0-1,0 1,1-1,-1 1,0-1,0 1,0-1,0 1,0 0,0-1,0 1,0-1,0 1,0 0,0-1,0 1,0-1,0 1,0-1,0 1,-1 0,1-1,0 1,-1-1,1 1,0-1,-1 1,1-1,0 0,-1 1,1-1,95 16,-197-4,101-13,0 0,0 0,0 0,0 0,1 0,-1-1,0 1,1 0,-1 0,1-1,-1 1,1 0,0-1,-1 1,1 0,0-1,0 1,0 0,0-1,0 1,1-1,-1 1,0 0,0-1,1 1,-1 0,1 0,-1-1,1 1,0 0,0 0,-1 0,1 0,0 0,0 0,0 0,0 0,0 0,0 0,0 0,0 0,1 1,-1-1,0 1,0-1,1 1,-1-1,0 1,1 0,0-1,17-5,-19 6,0 0,0 1,0-1,-1 1,1-1,0 0,0 1,0-1,0 1,0-1,0 0,0 1,1-1,-1 1,0-1,0 0,0 1,0-1,0 0,1 1,-1-1,0 0,0 1,0-1,1 0,-1 1,0-1,1 0,-1 0,0 1,1-1,-1 0,0 0,1 0,-1 1,0-1,1 0,-1 0,0 0,1 0,-1 0,1 0,-1 0,0 0,1 0,-1 0,1 0,-1 0,0 0,1 0,-1 0,1 0,-1 0,0-1,1 1,67 10,2-23,-118-59,45 67,0 3,1-1,-1 1,1 0,0 0,0-1,0 0,0 1,0-1,1 0,-1 0,1 0,0 0,0 0,0 0,0 0,0 0,1 0,0-1,-1 1,1 0,0 0,0-1,1 1,-1 0,1 0,-1 0,1-1,0 1,1 0,-1 0,0 0,1 1,-1-1,1 0,0 0,0 1,2-3,92-4,-139 33,-8 2,73-73,-42 90,22-41,-1 0,0 0,1 0,-1 0,1 0,-1 0,1 0,0-1,0 1,0-1,0 1,0-1,0 0,1 0,-1 0,0 0,0 0,1 0,-1 0,1-1,-1 0,1 1,-1-1,1 0,-1 0,3 0,18 4,-20-3</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3T10:45:25.882"/>
    </inkml:context>
    <inkml:brush xml:id="br0">
      <inkml:brushProperty name="width" value="0.1" units="cm"/>
      <inkml:brushProperty name="height" value="0.2" units="cm"/>
      <inkml:brushProperty name="tip" value="rectangle"/>
      <inkml:brushProperty name="rasterOp" value="maskPen"/>
      <inkml:brushProperty name="ignorePressure" value="1"/>
    </inkml:brush>
  </inkml:definitions>
  <inkml:trace contextRef="#ctx0" brushRef="#br0">4966 24,'5'1,"-1"0,1 1,0-1,-1 1,1 0,-1 0,0 1,0-1,0 1,0 0,0 0,0 0,-1 1,1-1,-1 1,0 0,0 0,-1 0,1 0,-1 0,0 1,0-1,0 2,-5-4,0 1,-1 0,1-1,0 0,-1 0,0 0,0 0,1-1,-1 1,0-1,0 0,0 0,0 0,-1-1,1 1,0-1,0 0,0 0,-2-1,5 1,-164 53,0-13,-41 18,56-16,-17-12,42 2,-49 3,30-10,-62 30,-57 1,30 40,76-85,28 16,-130 20,8 25,231-62,0 0,-1-2,0 0,-1-1,0-1,0-1,0-1,-12 0,2 1,-1 1,1 2,0 1,1 1,0 2,-12 7,-214 58,-24-17,-2 24,101-62,17 20,76-4,-66 9,62-19,38-13,-120 12,174-28,1 0,-1 0,1 0,-1 0,1 0,0 1,-1-1,1 0,0 0,0 0,0 0,0 0,0 0,0 0,0 0,0 0,0 0,0 0,1 0,-1 0,0 0,1 0,-1 0,1 0,-1 1,1-1,-1 0,1 0,-1 0,1 1,0-1,0 0,-1 1,1-1,0 0,0 1,0-1,-1 1,1 0,0-1,0 1,0 0,0-1,0 1,0 0,0 0,0 0,0 0,0 0,0 0,0 0,0 0,0 0,0 0,0 1,0-1,112-12,-54-35,56-2,-73 23,106-24,17 43,-38-23,30-37,32 28,-93 15,195-58,-132 43,109-45,62 8,-158 37,2-18,-8 9,14 7,25-11,6-11,-5 2,-64 20,25-17,6 26,47-6,-96 7,44-30,17 15,-5 8,-177 38,0 0,0-1,0 1,0 1,0-1,0 0,0 1,0-1,0 1,-1 0,1 0,0 0,-1 0,1 1,0-1,-1 1,1 0,-1-1,0 1,0 0,0 0,0 1,0-1,0 0,0 1,-1-1,1 1,-1-1,0 1,0 0,0-1,0 1,0 0,0 0,-1 0,1 0,24 39,-5-29,-17-11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4-03T10:45:25.883"/>
    </inkml:context>
    <inkml:brush xml:id="br0">
      <inkml:brushProperty name="width" value="0.025" units="cm"/>
      <inkml:brushProperty name="height" value="0.025" units="cm"/>
      <inkml:brushProperty name="ignorePressure" value="1"/>
    </inkml:brush>
  </inkml:definitions>
  <inkml:trace contextRef="#ctx0" brushRef="#br0">5207 299,'27'-19,"-25"18,0 0,0 0,0 0,0 0,0 0,0-1,0 1,-1-1,1 1,0-1,-1 0,1 1,-1-1,1 0,-1 0,0 0,0 0,0 0,0-1,0 1,-1 0,1 0,-1 0,1-1,-1 1,0 0,0-1,0 1,0 0,0-1,0 1,-1 0,1 0,-1-1,0 1,1 0,-1 0,-1-2,-39-54,-66-60,99 114,1 0,-1 0,0 1,0 0,0 1,0 0,0 0,0 0,-1 1,1 0,-1 1,1 0,0 0,-6 2,-19 22,60-29,-22 4,1 1,0-1,0 2,0-1,0 0,0 1,-1 0,1 1,0-1,-1 1,1 0,-1 1,0-1,1 1,-1 0,-1 0,1 1,0-1,-1 1,1 0,-1 0,0 1,-1-1,1 1,-1 0,0 0,0 0,0 0,-1 1,0-1,2 6,9 8,-5-7,-7-9,0 0,-1 0,1 0,1-1,-1 1,0 0,1-1,-1 1,1-1,0 1,0-1,0 0,0 0,0 0,0 0,0 0,1 0,-1-1,1 1,0-1,-1 0,1 0,0 0,0 0,-1 0,1 0,0-1,0 1,0-1,0 0,0 0,0 0,0 0,0-1,0 1,1-1,-5-17,2 32,9 4,-10-18,1 0,-1 0,1 1,0-1,-1 1,0-1,1 0,-1 1,1-1,-1 1,1-1,-1 1,0-1,1 1,-1 0,0-1,0 1,0-1,1 1,-1 0,0-1,0 1,0-1,0 1,0 0,0-1,0 1,0 0,0-1,0 1,0-1,-1 1,1 0,0-1,0 1,-1-1,1 1,0-1,-1 1,1-1,0 1,-1-1,1 1,-1-1,1 1,-1-1,1 0,-1 1,-10 29,20-27,-9-3,-1 0,1 0,-1 0,1 0,-1 1,1-1,-1 0,1 0,-1 0,1 0,-1 0,1 1,-1-1,1 0,0 0,-1 1,1-1,-1 0,1 1,0-1,-1 0,1 1,0-1,0 1,-1-1,1 1,0-1,0 0,-1 1,1-1,0 1,0-1,0 1,0-1,0 1,0-1,0 1,0-1,0 1,0-1,0 1,0-1,0 1,0-1,0 1,1-1,-1 1,0-1,0 1,1-1,-1 0,0 1,0-1,1 1,-1-1,0 0,1 1,-1-1,1 0,-2 2,0-1,0 0,-1 0,1 0,0 0,0 0,-1 0,1 0,0 0,-1 0,1-1,-1 1,1-1,-1 1,1-1,-1 1,0-1,1 0,-1 0,1 0,-1 0,0 0,1 0,-1 0,0 0,1-1,-1 1,1-1,-1 1,1-1,-1 1,1-1,-1 0,1 0,-1-1,70-73,-133 81,-203 39,-40-17,182-12,-160 56,-14 24,-163-15,80 32,333-94,-266 86,8-37,188-8,-39-5,-179-26,10 24,59 7,165-32,-33 17,-160 50,271-89,-3 0,1 1,-1 2,1 0,0 2,1 1,1 1,0 1,-7 6,-103 67,104-72,-86 18,105-33,12 1,-1-1,1 1,-1-1,1 0,-1 0,1 0,-1 0,0 0,1 0,-1 0,1 0,-1 0,1-1,-1 1,1-1,-1 1,1-1,0 0,-1 1,1-1,0 0,-1 0,1 0,0 0,0 0,0 0,0 0,0 0,0-1,0 1,0 0,1-1,-1 1,0 0,1-1,-1 1,1-1,0 1,-1-1,1 1,0-1,0 1,0-1,0 0,0 1,0-1,0 1,23-97,-15 81,-7 18,-1-1,0 1,0-1,1 0,-1 1,0-1,1 1,-1-1,1 1,-1-1,1 0,-1 1,1-1,-1 0,1 1,-1-1,1 0,-1 0,1 0,-1 1,1-1,-1 0,1 0,-1 0,1 0,0 0,-1 0,1 0,-1 0,1 0,0 0,-1 0,1-1,0 11,0-9,-1 1,1-1,0 0,-1 1,0-1,1 1,-1-1,0 1,0-1,0 1,0-1,0 1,0-1,0 0,0 1,-1-1,1 1,-1-1,1 1,-1-1,1 0,-1 1,0-1,0 0,1 0,-1 1,0-1,0 0,0 0,0 0,-1 0,1 0,0-1,0 1,-1 0,0 0,6-42,-10 47,-16 45,22-51,-1 1,1 0,-1-1,1 1,-1 0,1-1,0 1,-1 0,1-1,0 1,0 0,0 0,-1-1,1 1,0 0,0 0,0-1,0 1,0 0,0 0,1 0,-1-1,0 1,0 0,0 0,1-1,-1 1,0 0,1-1,-1 1,1 0,-1-1,1 1,-1-1,1 1,-1 0,1-1,0 0,-1 1,1-1,0 1,-1-1,1 0,0 1,-1-1,1 0,0 0,0 1,-1-1,1 0,0 0,0 0,0 0,-1 0,1 0,0 0,0 0,-1-1,1 1,0 0,0 0,-1-1,1 1,0-1,15-21,-23 22,7 0,0 1,0 0,0-1,0 1,0-1,0 1,0-1,-1 1,1-1,0 1,0-1,0 1,-1-1,1 1,0-1,-1 1,1-1,0 0,-1 1,1-1,-1 1,1-1,0 0,-1 1,1-1,-1 0,1 0,-1 1,1-1,-1 0,1 0,-1 0,0 0,1 0,-1 0,1 0,-1 0,1 0,-1 0,1 0,-1 0,1 0,-1 0,0 0,1 0,-1-1,1 1,-1 0,1 0,0-1,-1 1,1 0,-1-1,0 1,33 46,-32-46,0 1,0-1,0 0,0 1,0-1,0 0,0 1,0-1,0 0,0 1,0-1,-1 0,1 1,0-1,0 0,0 0,0 1,-1-1,1 0,0 1,0-1,0 0,-1 0,1 1,0-1,0 0,-1 0,1 0,0 0,-1 1,1-1,0 0,-1 0,1 0,0 0,0 0,-1 0,1 0,0 0,-1 0,1 0,0 0,-1 0,1 0,0 0,-1 0,-12-34,13 34,1 1,-1-1,1 0,-1 1,0-1,1 1,-1-1,1 1,-1-1,0 1,1-1,-1 1,0-1,0 1,1-1,-1 1,0-1,0 1,0-1,0 1,0 0,0-1,0 1,0-1,0 1,0 0,0-1,0 1,0-1,0 1,0-1,0 1,-1 0,1-1,0 1,-1-1,1 1,0-1,-1 1,1-1,0 0,-1 1,1-1,95 16,-197-4,101-13,0 0,0 0,0 0,0 0,1 0,-1-1,0 1,1 0,-1 0,1-1,-1 1,1 0,0-1,-1 1,1 0,0-1,0 1,0 0,0-1,0 1,1-1,-1 1,0 0,0-1,1 1,-1 0,1 0,-1-1,1 1,0 0,0 0,-1 0,1 0,0 0,0 0,0 0,0 0,0 0,0 0,0 0,0 0,1 1,-1-1,0 1,0-1,1 1,-1-1,0 1,1 0,0-1,17-5,-19 6,0 0,0 1,0-1,-1 1,1-1,0 0,0 1,0-1,0 1,0-1,0 0,0 1,1-1,-1 1,0-1,0 0,0 1,0-1,0 0,1 1,-1-1,0 0,0 1,0-1,1 0,-1 1,0-1,1 0,-1 0,0 1,1-1,-1 0,0 0,1 0,-1 1,0-1,1 0,-1 0,0 0,1 0,-1 0,1 0,-1 0,0 0,1 0,-1 0,1 0,-1 0,0 0,1 0,-1 0,1 0,-1 0,0-1,1 1,67 10,2-23,-118-59,45 67,0 3,1-1,-1 1,1 0,0 0,0-1,0 0,0 1,0-1,1 0,-1 0,1 0,0 0,0 0,0 0,0 0,0 0,1 0,0-1,-1 1,1 0,0 0,0-1,1 1,-1 0,1 0,-1 0,1-1,0 1,1 0,-1 0,0 0,1 1,-1-1,1 0,0 0,0 1,2-3,92-4,-139 33,-8 2,73-73,-42 90,22-41,-1 0,0 0,1 0,-1 0,1 0,-1 0,1 0,0-1,0 1,0-1,0 1,0-1,0 0,1 0,-1 0,0 0,0 0,1 0,-1 0,1-1,-1 0,1 1,-1-1,1 0,-1 0,3 0,18 4,-20-3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dirty="0"/>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3E76EA4F-492D-AB48-A3E9-5DBA4970C047}" type="datetimeFigureOut">
              <a:rPr lang="en-US" smtClean="0"/>
              <a:t>4/6/2026</a:t>
            </a:fld>
            <a:endParaRPr lang="en-US" dirty="0"/>
          </a:p>
        </p:txBody>
      </p:sp>
      <p:sp>
        <p:nvSpPr>
          <p:cNvPr id="4" name="Slide Image Placeholder 3"/>
          <p:cNvSpPr>
            <a:spLocks noGrp="1" noRot="1" noChangeAspect="1"/>
          </p:cNvSpPr>
          <p:nvPr>
            <p:ph type="sldImg" idx="2"/>
          </p:nvPr>
        </p:nvSpPr>
        <p:spPr>
          <a:xfrm>
            <a:off x="1397000" y="1154113"/>
            <a:ext cx="4156075" cy="3117850"/>
          </a:xfrm>
          <a:prstGeom prst="rect">
            <a:avLst/>
          </a:prstGeom>
          <a:noFill/>
          <a:ln w="12700">
            <a:solidFill>
              <a:prstClr val="black"/>
            </a:solidFill>
          </a:ln>
        </p:spPr>
        <p:txBody>
          <a:bodyPr vert="horz" lIns="92492" tIns="46246" rIns="92492" bIns="46246" rtlCol="0" anchor="ctr"/>
          <a:lstStyle/>
          <a:p>
            <a:endParaRPr lang="en-US" dirty="0"/>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3345FBE0-AE00-3746-B193-D7FD054375A0}" type="slidenum">
              <a:rPr lang="en-US" smtClean="0"/>
              <a:t>‹#›</a:t>
            </a:fld>
            <a:endParaRPr lang="en-US" dirty="0"/>
          </a:p>
        </p:txBody>
      </p:sp>
    </p:spTree>
    <p:extLst>
      <p:ext uri="{BB962C8B-B14F-4D97-AF65-F5344CB8AC3E}">
        <p14:creationId xmlns:p14="http://schemas.microsoft.com/office/powerpoint/2010/main" val="8396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1</a:t>
            </a:fld>
            <a:endParaRPr lang="en-US" dirty="0"/>
          </a:p>
        </p:txBody>
      </p:sp>
    </p:spTree>
    <p:extLst>
      <p:ext uri="{BB962C8B-B14F-4D97-AF65-F5344CB8AC3E}">
        <p14:creationId xmlns:p14="http://schemas.microsoft.com/office/powerpoint/2010/main" val="37063180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84573-3816-B8BB-029C-05B0F5B3DE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26C7DA-2C7F-72FF-3066-68635A7A169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2EBE4D8-38E2-AF0D-C81E-EEFC7ABEA8E9}"/>
              </a:ext>
            </a:extLst>
          </p:cNvPr>
          <p:cNvSpPr>
            <a:spLocks noGrp="1"/>
          </p:cNvSpPr>
          <p:nvPr>
            <p:ph type="body" idx="1"/>
          </p:nvPr>
        </p:nvSpPr>
        <p:spPr/>
        <p:txBody>
          <a:bodyPr/>
          <a:lstStyle/>
          <a:p>
            <a:r>
              <a:rPr lang="en-US" dirty="0"/>
              <a:t>When fuels, like natural gas, are burned, they typical create products of combustion include the following:</a:t>
            </a:r>
          </a:p>
          <a:p>
            <a:endParaRPr lang="en-US" dirty="0"/>
          </a:p>
          <a:p>
            <a:pPr marL="175416" indent="-175416">
              <a:buFont typeface="Arial" panose="020B0604020202020204" pitchFamily="34" charset="0"/>
              <a:buChar char="•"/>
            </a:pPr>
            <a:r>
              <a:rPr lang="en-US" dirty="0"/>
              <a:t>Nitrogen (N</a:t>
            </a:r>
            <a:r>
              <a:rPr lang="en-US" baseline="-25000" dirty="0"/>
              <a:t>2</a:t>
            </a:r>
            <a:r>
              <a:rPr lang="en-US" dirty="0"/>
              <a:t>)</a:t>
            </a:r>
          </a:p>
          <a:p>
            <a:pPr marL="175416" indent="-175416">
              <a:buFont typeface="Arial" panose="020B0604020202020204" pitchFamily="34" charset="0"/>
              <a:buChar char="•"/>
            </a:pPr>
            <a:r>
              <a:rPr lang="en-US" dirty="0"/>
              <a:t>Carbon Monoxide (CO)</a:t>
            </a:r>
          </a:p>
          <a:p>
            <a:pPr marL="175416" indent="-175416">
              <a:buFont typeface="Arial" panose="020B0604020202020204" pitchFamily="34" charset="0"/>
              <a:buChar char="•"/>
            </a:pPr>
            <a:r>
              <a:rPr lang="en-US" dirty="0"/>
              <a:t>Carbon Dioxide (CO</a:t>
            </a:r>
            <a:r>
              <a:rPr lang="en-US" baseline="-10000" dirty="0"/>
              <a:t>2</a:t>
            </a:r>
            <a:r>
              <a:rPr lang="en-US" dirty="0"/>
              <a:t>)</a:t>
            </a:r>
          </a:p>
          <a:p>
            <a:pPr marL="175416" indent="-175416">
              <a:buFont typeface="Arial" panose="020B0604020202020204" pitchFamily="34" charset="0"/>
              <a:buChar char="•"/>
            </a:pPr>
            <a:r>
              <a:rPr lang="en-US" dirty="0"/>
              <a:t>Oxygen (O</a:t>
            </a:r>
            <a:r>
              <a:rPr lang="en-US" baseline="-10000" dirty="0"/>
              <a:t>2</a:t>
            </a:r>
            <a:r>
              <a:rPr lang="en-US" dirty="0"/>
              <a:t>)</a:t>
            </a:r>
          </a:p>
          <a:p>
            <a:pPr marL="175416" indent="-175416">
              <a:buFont typeface="Arial" panose="020B0604020202020204" pitchFamily="34" charset="0"/>
              <a:buChar char="•"/>
            </a:pPr>
            <a:r>
              <a:rPr lang="en-US" dirty="0"/>
              <a:t>Water (H</a:t>
            </a:r>
            <a:r>
              <a:rPr lang="en-US" baseline="-10000" dirty="0"/>
              <a:t>2</a:t>
            </a:r>
            <a:r>
              <a:rPr lang="en-US" dirty="0"/>
              <a:t>O)</a:t>
            </a:r>
          </a:p>
          <a:p>
            <a:pPr marL="175416" indent="-175416">
              <a:buFont typeface="Arial" panose="020B0604020202020204" pitchFamily="34" charset="0"/>
              <a:buChar char="•"/>
            </a:pPr>
            <a:r>
              <a:rPr lang="en-US" dirty="0"/>
              <a:t>Balance made up of:</a:t>
            </a:r>
          </a:p>
          <a:p>
            <a:pPr marL="643192" lvl="1" indent="-175416">
              <a:buFont typeface="Arial" panose="020B0604020202020204" pitchFamily="34" charset="0"/>
              <a:buChar char="•"/>
            </a:pPr>
            <a:r>
              <a:rPr lang="en-US" dirty="0"/>
              <a:t>Nitrogen Oxides (NO</a:t>
            </a:r>
            <a:r>
              <a:rPr lang="en-US" baseline="-10000" dirty="0"/>
              <a:t>x</a:t>
            </a:r>
            <a:r>
              <a:rPr lang="en-US" dirty="0"/>
              <a:t>)</a:t>
            </a:r>
          </a:p>
          <a:p>
            <a:pPr marL="643192" lvl="1" indent="-175416">
              <a:buFont typeface="Arial" panose="020B0604020202020204" pitchFamily="34" charset="0"/>
              <a:buChar char="•"/>
            </a:pPr>
            <a:r>
              <a:rPr lang="en-US" dirty="0"/>
              <a:t>Sulfur Oxides (SO</a:t>
            </a:r>
            <a:r>
              <a:rPr lang="en-US" baseline="-10000" dirty="0"/>
              <a:t>x</a:t>
            </a:r>
            <a:r>
              <a:rPr lang="en-US" dirty="0"/>
              <a:t>)</a:t>
            </a:r>
          </a:p>
          <a:p>
            <a:r>
              <a:rPr lang="en-US" dirty="0"/>
              <a:t> . . . Remember that this being a CHEMICAL REACTION that nothing is created or destroyed.</a:t>
            </a:r>
          </a:p>
          <a:p>
            <a:r>
              <a:rPr lang="en-US" dirty="0"/>
              <a:t> . . . Therefore, the amount of Sulfur Oxides present is in the Products of Combustion is directly proportional to the amount Sulfur present in the Fuel being burned. </a:t>
            </a:r>
          </a:p>
          <a:p>
            <a:endParaRPr lang="en-US" dirty="0"/>
          </a:p>
          <a:p>
            <a:r>
              <a:rPr lang="en-US" dirty="0"/>
              <a:t>Of these flue gas constituents:</a:t>
            </a:r>
          </a:p>
          <a:p>
            <a:pPr marL="175416" indent="-175416">
              <a:buFont typeface="Arial" panose="020B0604020202020204" pitchFamily="34" charset="0"/>
              <a:buChar char="•"/>
            </a:pPr>
            <a:r>
              <a:rPr lang="en-US" dirty="0"/>
              <a:t>Which are the best indicators of good combustion</a:t>
            </a:r>
          </a:p>
          <a:p>
            <a:pPr marL="643192" lvl="1" indent="-175416">
              <a:buFont typeface="Arial" panose="020B0604020202020204" pitchFamily="34" charset="0"/>
              <a:buChar char="•"/>
            </a:pPr>
            <a:endParaRPr lang="en-US" dirty="0"/>
          </a:p>
          <a:p>
            <a:pPr marL="643192" lvl="1" indent="-175416">
              <a:buFont typeface="Arial" panose="020B0604020202020204" pitchFamily="34" charset="0"/>
              <a:buChar char="•"/>
            </a:pPr>
            <a:r>
              <a:rPr lang="en-US" dirty="0"/>
              <a:t>Carbon Monoxide Concentration</a:t>
            </a:r>
          </a:p>
          <a:p>
            <a:pPr marL="643192" lvl="1" indent="-175416">
              <a:buFont typeface="Arial" panose="020B0604020202020204" pitchFamily="34" charset="0"/>
              <a:buChar char="•"/>
            </a:pPr>
            <a:r>
              <a:rPr lang="en-US" dirty="0"/>
              <a:t>% Oxygen </a:t>
            </a:r>
          </a:p>
          <a:p>
            <a:pPr marL="175416" indent="-175416">
              <a:buFont typeface="Arial" panose="020B0604020202020204" pitchFamily="34" charset="0"/>
              <a:buChar char="•"/>
            </a:pPr>
            <a:endParaRPr lang="en-US" dirty="0"/>
          </a:p>
          <a:p>
            <a:pPr marL="175416" indent="-175416">
              <a:buFont typeface="Arial" panose="020B0604020202020204" pitchFamily="34" charset="0"/>
              <a:buChar char="•"/>
            </a:pPr>
            <a:r>
              <a:rPr lang="en-US" dirty="0"/>
              <a:t>Which is the one commonly used to define complete combustion?</a:t>
            </a:r>
          </a:p>
          <a:p>
            <a:pPr marL="643192" lvl="1" indent="-175416">
              <a:buFont typeface="Arial" panose="020B0604020202020204" pitchFamily="34" charset="0"/>
              <a:buChar char="•"/>
            </a:pPr>
            <a:endParaRPr lang="en-US" dirty="0"/>
          </a:p>
          <a:p>
            <a:pPr marL="643192" lvl="1" indent="-175416">
              <a:buFont typeface="Arial" panose="020B0604020202020204" pitchFamily="34" charset="0"/>
              <a:buChar char="•"/>
            </a:pPr>
            <a:r>
              <a:rPr lang="en-US" dirty="0"/>
              <a:t>Carbon Monoxide Concentration</a:t>
            </a:r>
          </a:p>
          <a:p>
            <a:endParaRPr lang="en-US" dirty="0"/>
          </a:p>
          <a:p>
            <a:endParaRPr lang="en-US" dirty="0"/>
          </a:p>
        </p:txBody>
      </p:sp>
      <p:sp>
        <p:nvSpPr>
          <p:cNvPr id="4" name="Slide Number Placeholder 3">
            <a:extLst>
              <a:ext uri="{FF2B5EF4-FFF2-40B4-BE49-F238E27FC236}">
                <a16:creationId xmlns:a16="http://schemas.microsoft.com/office/drawing/2014/main" id="{6DB70B7F-92B5-5224-5DF4-F052A6FDB6CB}"/>
              </a:ext>
            </a:extLst>
          </p:cNvPr>
          <p:cNvSpPr>
            <a:spLocks noGrp="1"/>
          </p:cNvSpPr>
          <p:nvPr>
            <p:ph type="sldNum" sz="quarter" idx="5"/>
          </p:nvPr>
        </p:nvSpPr>
        <p:spPr/>
        <p:txBody>
          <a:bodyPr/>
          <a:lstStyle/>
          <a:p>
            <a:fld id="{3345FBE0-AE00-3746-B193-D7FD054375A0}" type="slidenum">
              <a:rPr lang="en-US" smtClean="0"/>
              <a:t>10</a:t>
            </a:fld>
            <a:endParaRPr lang="en-US" dirty="0"/>
          </a:p>
        </p:txBody>
      </p:sp>
    </p:spTree>
    <p:extLst>
      <p:ext uri="{BB962C8B-B14F-4D97-AF65-F5344CB8AC3E}">
        <p14:creationId xmlns:p14="http://schemas.microsoft.com/office/powerpoint/2010/main" val="5606625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14874-95B4-5B11-FB14-3FDC7069BB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45E4EE-6439-DDCC-D534-23662488DBA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4FDE7BD-EEA0-989E-D10F-57601006CBB1}"/>
              </a:ext>
            </a:extLst>
          </p:cNvPr>
          <p:cNvSpPr>
            <a:spLocks noGrp="1"/>
          </p:cNvSpPr>
          <p:nvPr>
            <p:ph type="body" idx="1"/>
          </p:nvPr>
        </p:nvSpPr>
        <p:spPr/>
        <p:txBody>
          <a:bodyPr/>
          <a:lstStyle/>
          <a:p>
            <a:r>
              <a:rPr lang="en-US" dirty="0"/>
              <a:t>Just because we have met the Excess Air / Excess Oxygen require discussed earlier, doesn’t guarantee good combustion efficiency or that NO Carbon Monoxide will be produced.</a:t>
            </a:r>
          </a:p>
          <a:p>
            <a:r>
              <a:rPr lang="en-US" dirty="0"/>
              <a:t>SO . . What causes INCOMPLETE combustion and the production of Carbon Monoxide?</a:t>
            </a:r>
          </a:p>
          <a:p>
            <a:endParaRPr lang="en-US" dirty="0"/>
          </a:p>
          <a:p>
            <a:pPr marL="173422" indent="-173422">
              <a:buFont typeface="Arial" panose="020B0604020202020204" pitchFamily="34" charset="0"/>
              <a:buChar char="•"/>
            </a:pPr>
            <a:r>
              <a:rPr lang="en-US" dirty="0"/>
              <a:t>Insufficient Air Supply to the Flame.</a:t>
            </a:r>
          </a:p>
          <a:p>
            <a:pPr marL="173422" indent="-173422">
              <a:buFont typeface="Arial" panose="020B0604020202020204" pitchFamily="34" charset="0"/>
              <a:buChar char="•"/>
            </a:pPr>
            <a:endParaRPr lang="en-US" dirty="0"/>
          </a:p>
          <a:p>
            <a:pPr marL="173422" indent="-173422">
              <a:buFont typeface="Arial" panose="020B0604020202020204" pitchFamily="34" charset="0"/>
              <a:buChar char="•"/>
            </a:pPr>
            <a:r>
              <a:rPr lang="en-US" dirty="0"/>
              <a:t>some Possible Reason:</a:t>
            </a:r>
          </a:p>
          <a:p>
            <a:pPr marL="635879" lvl="1" indent="-173422">
              <a:buFont typeface="Arial" panose="020B0604020202020204" pitchFamily="34" charset="0"/>
              <a:buChar char="•"/>
            </a:pPr>
            <a:r>
              <a:rPr lang="en-US" dirty="0"/>
              <a:t>Blocked Air Supply</a:t>
            </a:r>
          </a:p>
          <a:p>
            <a:pPr marL="1098337" lvl="2" indent="-173422">
              <a:buFont typeface="Arial" panose="020B0604020202020204" pitchFamily="34" charset="0"/>
              <a:buChar char="•"/>
            </a:pPr>
            <a:r>
              <a:rPr lang="en-US" dirty="0"/>
              <a:t>Flame Arrestor Blocked </a:t>
            </a:r>
          </a:p>
          <a:p>
            <a:pPr marL="1098337" lvl="2" indent="-173422">
              <a:buFont typeface="Arial" panose="020B0604020202020204" pitchFamily="34" charset="0"/>
              <a:buChar char="•"/>
            </a:pPr>
            <a:r>
              <a:rPr lang="en-US" dirty="0"/>
              <a:t>Air Supply Louver Linkage</a:t>
            </a:r>
          </a:p>
          <a:p>
            <a:pPr marL="1098337" lvl="2" indent="-173422">
              <a:buFont typeface="Arial" panose="020B0604020202020204" pitchFamily="34" charset="0"/>
              <a:buChar char="•"/>
            </a:pPr>
            <a:r>
              <a:rPr lang="en-US" dirty="0"/>
              <a:t>Fire Tube Design</a:t>
            </a:r>
          </a:p>
          <a:p>
            <a:pPr marL="1098337" lvl="2" indent="-173422">
              <a:buFont typeface="Arial" panose="020B0604020202020204" pitchFamily="34" charset="0"/>
              <a:buChar char="•"/>
            </a:pPr>
            <a:endParaRPr lang="en-US" dirty="0"/>
          </a:p>
          <a:p>
            <a:pPr marL="635879" lvl="1" indent="-173422">
              <a:buFont typeface="Arial" panose="020B0604020202020204" pitchFamily="34" charset="0"/>
              <a:buChar char="•"/>
            </a:pPr>
            <a:r>
              <a:rPr lang="en-US" dirty="0"/>
              <a:t>Blocked Stack</a:t>
            </a:r>
          </a:p>
          <a:p>
            <a:pPr marL="1098337" lvl="2" indent="-173422">
              <a:buFont typeface="Arial" panose="020B0604020202020204" pitchFamily="34" charset="0"/>
              <a:buChar char="•"/>
            </a:pPr>
            <a:r>
              <a:rPr lang="en-US" dirty="0"/>
              <a:t>Stack Damper Position</a:t>
            </a:r>
          </a:p>
          <a:p>
            <a:pPr marL="1098337" lvl="2" indent="-173422">
              <a:buFont typeface="Arial" panose="020B0604020202020204" pitchFamily="34" charset="0"/>
              <a:buChar char="•"/>
            </a:pPr>
            <a:r>
              <a:rPr lang="en-US" dirty="0"/>
              <a:t>Infestation</a:t>
            </a:r>
          </a:p>
          <a:p>
            <a:pPr marL="1098337" lvl="2" indent="-173422">
              <a:buFont typeface="Arial" panose="020B0604020202020204" pitchFamily="34" charset="0"/>
              <a:buChar char="•"/>
            </a:pPr>
            <a:endParaRPr lang="en-US" dirty="0"/>
          </a:p>
          <a:p>
            <a:pPr marL="635879" lvl="1" indent="-173422">
              <a:buFont typeface="Arial" panose="020B0604020202020204" pitchFamily="34" charset="0"/>
              <a:buChar char="•"/>
            </a:pPr>
            <a:r>
              <a:rPr lang="en-US" dirty="0"/>
              <a:t>Down Drafting</a:t>
            </a:r>
          </a:p>
          <a:p>
            <a:pPr marL="1098337" lvl="2" indent="-173422">
              <a:buFont typeface="Arial" panose="020B0604020202020204" pitchFamily="34" charset="0"/>
              <a:buChar char="•"/>
            </a:pPr>
            <a:r>
              <a:rPr lang="en-US" dirty="0"/>
              <a:t>Wind</a:t>
            </a:r>
          </a:p>
          <a:p>
            <a:pPr marL="1098337" lvl="2" indent="-173422">
              <a:buFont typeface="Arial" panose="020B0604020202020204" pitchFamily="34" charset="0"/>
              <a:buChar char="•"/>
            </a:pPr>
            <a:r>
              <a:rPr lang="en-US" dirty="0"/>
              <a:t>Heater Installation Location </a:t>
            </a:r>
          </a:p>
          <a:p>
            <a:pPr marL="1098337" lvl="2" indent="-173422">
              <a:buFont typeface="Arial" panose="020B0604020202020204" pitchFamily="34" charset="0"/>
              <a:buChar char="•"/>
            </a:pPr>
            <a:endParaRPr lang="en-US" dirty="0"/>
          </a:p>
          <a:p>
            <a:pPr marL="635879" lvl="1" indent="-173422">
              <a:buFont typeface="Arial" panose="020B0604020202020204" pitchFamily="34" charset="0"/>
              <a:buChar char="•"/>
            </a:pPr>
            <a:r>
              <a:rPr lang="en-US" dirty="0"/>
              <a:t>Combustion System Design</a:t>
            </a:r>
          </a:p>
          <a:p>
            <a:pPr marL="635879" lvl="1" indent="-173422">
              <a:buFont typeface="Arial" panose="020B0604020202020204" pitchFamily="34" charset="0"/>
              <a:buChar char="•"/>
            </a:pPr>
            <a:r>
              <a:rPr lang="en-US" dirty="0"/>
              <a:t>Operator Error / Tampering</a:t>
            </a:r>
          </a:p>
        </p:txBody>
      </p:sp>
      <p:sp>
        <p:nvSpPr>
          <p:cNvPr id="4" name="Slide Number Placeholder 3">
            <a:extLst>
              <a:ext uri="{FF2B5EF4-FFF2-40B4-BE49-F238E27FC236}">
                <a16:creationId xmlns:a16="http://schemas.microsoft.com/office/drawing/2014/main" id="{EA49FB3A-C0A2-21A5-D48D-6B03A227E9A1}"/>
              </a:ext>
            </a:extLst>
          </p:cNvPr>
          <p:cNvSpPr>
            <a:spLocks noGrp="1"/>
          </p:cNvSpPr>
          <p:nvPr>
            <p:ph type="sldNum" sz="quarter" idx="5"/>
          </p:nvPr>
        </p:nvSpPr>
        <p:spPr/>
        <p:txBody>
          <a:bodyPr/>
          <a:lstStyle/>
          <a:p>
            <a:fld id="{3345FBE0-AE00-3746-B193-D7FD054375A0}" type="slidenum">
              <a:rPr lang="en-US" smtClean="0"/>
              <a:t>11</a:t>
            </a:fld>
            <a:endParaRPr lang="en-US" dirty="0"/>
          </a:p>
        </p:txBody>
      </p:sp>
    </p:spTree>
    <p:extLst>
      <p:ext uri="{BB962C8B-B14F-4D97-AF65-F5344CB8AC3E}">
        <p14:creationId xmlns:p14="http://schemas.microsoft.com/office/powerpoint/2010/main" val="1767961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F2E0C-E885-5711-EDC6-6B254F782A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5CAA8C-F92E-870F-E552-180B84795AE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7227542-3B4D-88DB-DFCD-85F015BDC2AF}"/>
              </a:ext>
            </a:extLst>
          </p:cNvPr>
          <p:cNvSpPr>
            <a:spLocks noGrp="1"/>
          </p:cNvSpPr>
          <p:nvPr>
            <p:ph type="body" idx="1"/>
          </p:nvPr>
        </p:nvSpPr>
        <p:spPr/>
        <p:txBody>
          <a:bodyPr/>
          <a:lstStyle/>
          <a:p>
            <a:r>
              <a:rPr lang="en-US" dirty="0"/>
              <a:t>Additional possible causes include:</a:t>
            </a:r>
          </a:p>
          <a:p>
            <a:pPr marL="173422" indent="-173422">
              <a:buFont typeface="Arial" panose="020B0604020202020204" pitchFamily="34" charset="0"/>
              <a:buChar char="•"/>
            </a:pPr>
            <a:r>
              <a:rPr lang="en-US" dirty="0"/>
              <a:t>Cooling of the flame temperature (Quenching)</a:t>
            </a:r>
          </a:p>
          <a:p>
            <a:pPr marL="635879" lvl="1" indent="-173422">
              <a:buFont typeface="Arial" panose="020B0604020202020204" pitchFamily="34" charset="0"/>
              <a:buChar char="•"/>
            </a:pPr>
            <a:r>
              <a:rPr lang="en-US" dirty="0"/>
              <a:t>Flame Impingement</a:t>
            </a:r>
          </a:p>
          <a:p>
            <a:pPr marL="635879" lvl="1" indent="-173422">
              <a:buFont typeface="Arial" panose="020B0604020202020204" pitchFamily="34" charset="0"/>
              <a:buChar char="•"/>
            </a:pPr>
            <a:r>
              <a:rPr lang="en-US" dirty="0"/>
              <a:t>Insufficient time to burn</a:t>
            </a:r>
          </a:p>
          <a:p>
            <a:pPr marL="173422" indent="-173422">
              <a:buFont typeface="Arial" panose="020B0604020202020204" pitchFamily="34" charset="0"/>
              <a:buChar char="•"/>
            </a:pPr>
            <a:endParaRPr lang="en-US" dirty="0"/>
          </a:p>
          <a:p>
            <a:pPr marL="173422" indent="-173422">
              <a:buFont typeface="Arial" panose="020B0604020202020204" pitchFamily="34" charset="0"/>
              <a:buChar char="•"/>
            </a:pPr>
            <a:r>
              <a:rPr lang="en-US" dirty="0"/>
              <a:t>Poor Mixing of Fuel and Air</a:t>
            </a:r>
          </a:p>
          <a:p>
            <a:pPr marL="635879" lvl="1" indent="-173422">
              <a:buFont typeface="Arial" panose="020B0604020202020204" pitchFamily="34" charset="0"/>
              <a:buChar char="•"/>
            </a:pPr>
            <a:r>
              <a:rPr lang="en-US" dirty="0"/>
              <a:t>Over drafting</a:t>
            </a:r>
          </a:p>
          <a:p>
            <a:pPr marL="635879" lvl="1" indent="-173422">
              <a:buFont typeface="Arial" panose="020B0604020202020204" pitchFamily="34" charset="0"/>
              <a:buChar char="•"/>
            </a:pPr>
            <a:r>
              <a:rPr lang="en-US" dirty="0"/>
              <a:t>Too Much Air ( HIGH EXCESS O</a:t>
            </a:r>
            <a:r>
              <a:rPr lang="en-US" baseline="-25000" dirty="0"/>
              <a:t>2</a:t>
            </a:r>
            <a:r>
              <a:rPr lang="en-US" dirty="0"/>
              <a:t> readings from Combustion Analyzer.</a:t>
            </a:r>
          </a:p>
          <a:p>
            <a:pPr marL="173422" indent="-173422">
              <a:buFont typeface="Arial" panose="020B0604020202020204" pitchFamily="34" charset="0"/>
              <a:buChar char="•"/>
            </a:pPr>
            <a:endParaRPr lang="en-US" dirty="0"/>
          </a:p>
          <a:p>
            <a:pPr marL="173422" indent="-173422">
              <a:buFont typeface="Arial" panose="020B0604020202020204" pitchFamily="34" charset="0"/>
              <a:buChar char="•"/>
            </a:pPr>
            <a:r>
              <a:rPr lang="en-US" dirty="0"/>
              <a:t>Possible Reason:</a:t>
            </a:r>
          </a:p>
          <a:p>
            <a:pPr marL="635879" lvl="1" indent="-173422">
              <a:buFont typeface="Arial" panose="020B0604020202020204" pitchFamily="34" charset="0"/>
              <a:buChar char="•"/>
            </a:pPr>
            <a:r>
              <a:rPr lang="en-US" dirty="0"/>
              <a:t>Fuel Supply changes</a:t>
            </a:r>
          </a:p>
          <a:p>
            <a:pPr marL="1098337" lvl="2" indent="-173422">
              <a:buFont typeface="Arial" panose="020B0604020202020204" pitchFamily="34" charset="0"/>
              <a:buChar char="•"/>
            </a:pPr>
            <a:r>
              <a:rPr lang="en-US" dirty="0"/>
              <a:t>Fuel Supply Pressure </a:t>
            </a:r>
          </a:p>
          <a:p>
            <a:pPr marL="1098337" lvl="2" indent="-173422">
              <a:buFont typeface="Arial" panose="020B0604020202020204" pitchFamily="34" charset="0"/>
              <a:buChar char="•"/>
            </a:pPr>
            <a:r>
              <a:rPr lang="en-US" dirty="0"/>
              <a:t>Burner Orifice change</a:t>
            </a:r>
          </a:p>
          <a:p>
            <a:pPr marL="1098337" lvl="2" indent="-173422">
              <a:buFont typeface="Arial" panose="020B0604020202020204" pitchFamily="34" charset="0"/>
              <a:buChar char="•"/>
            </a:pPr>
            <a:r>
              <a:rPr lang="en-US" dirty="0"/>
              <a:t>Fuel Composition</a:t>
            </a:r>
          </a:p>
          <a:p>
            <a:pPr marL="635879" lvl="1" indent="-173422">
              <a:buFont typeface="Arial" panose="020B0604020202020204" pitchFamily="34" charset="0"/>
              <a:buChar char="•"/>
            </a:pPr>
            <a:endParaRPr lang="en-US" dirty="0"/>
          </a:p>
          <a:p>
            <a:pPr marL="635879" lvl="1" indent="-173422">
              <a:buFont typeface="Arial" panose="020B0604020202020204" pitchFamily="34" charset="0"/>
              <a:buChar char="•"/>
            </a:pPr>
            <a:r>
              <a:rPr lang="en-US" dirty="0"/>
              <a:t>Combustion Chamber Design</a:t>
            </a:r>
          </a:p>
          <a:p>
            <a:pPr marL="1098337" lvl="2" indent="-173422">
              <a:buFont typeface="Arial" panose="020B0604020202020204" pitchFamily="34" charset="0"/>
              <a:buChar char="•"/>
            </a:pPr>
            <a:r>
              <a:rPr lang="en-US" dirty="0"/>
              <a:t>Stack and Flame Arrestor</a:t>
            </a:r>
          </a:p>
          <a:p>
            <a:pPr marL="1098337" lvl="2" indent="-173422">
              <a:buFont typeface="Arial" panose="020B0604020202020204" pitchFamily="34" charset="0"/>
              <a:buChar char="•"/>
            </a:pPr>
            <a:r>
              <a:rPr lang="en-US" dirty="0"/>
              <a:t>Burner too large / small</a:t>
            </a:r>
          </a:p>
          <a:p>
            <a:pPr marL="1098337" lvl="2" indent="-173422">
              <a:buFont typeface="Arial" panose="020B0604020202020204" pitchFamily="34" charset="0"/>
              <a:buChar char="•"/>
            </a:pPr>
            <a:r>
              <a:rPr lang="en-US" dirty="0"/>
              <a:t>Refractory Design (FD)</a:t>
            </a:r>
          </a:p>
          <a:p>
            <a:pPr marL="1098337" lvl="2" indent="-173422">
              <a:buFont typeface="Arial" panose="020B0604020202020204" pitchFamily="34" charset="0"/>
              <a:buChar char="•"/>
            </a:pPr>
            <a:r>
              <a:rPr lang="en-US" dirty="0"/>
              <a:t>Fire Tube Flux Rate</a:t>
            </a:r>
          </a:p>
          <a:p>
            <a:pPr marL="1098337" lvl="2" indent="-173422">
              <a:buFont typeface="Arial" panose="020B0604020202020204" pitchFamily="34" charset="0"/>
              <a:buChar char="•"/>
            </a:pPr>
            <a:r>
              <a:rPr lang="en-US" dirty="0"/>
              <a:t>Fire Tube Heat Density</a:t>
            </a:r>
          </a:p>
          <a:p>
            <a:pPr marL="635879" lvl="1" indent="-173422">
              <a:buFont typeface="Arial" panose="020B0604020202020204" pitchFamily="34" charset="0"/>
              <a:buChar char="•"/>
            </a:pPr>
            <a:endParaRPr lang="en-US" dirty="0"/>
          </a:p>
          <a:p>
            <a:pPr marL="635879" lvl="1" indent="-173422">
              <a:buFont typeface="Arial" panose="020B0604020202020204" pitchFamily="34" charset="0"/>
              <a:buChar char="•"/>
            </a:pPr>
            <a:r>
              <a:rPr lang="en-US" dirty="0"/>
              <a:t>Operator Error / Tampering</a:t>
            </a:r>
          </a:p>
          <a:p>
            <a:pPr marL="635879" lvl="1" indent="-173422">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id="{22E2307C-D07C-59B9-57AF-AFF0A9A56E56}"/>
              </a:ext>
            </a:extLst>
          </p:cNvPr>
          <p:cNvSpPr>
            <a:spLocks noGrp="1"/>
          </p:cNvSpPr>
          <p:nvPr>
            <p:ph type="sldNum" sz="quarter" idx="5"/>
          </p:nvPr>
        </p:nvSpPr>
        <p:spPr/>
        <p:txBody>
          <a:bodyPr/>
          <a:lstStyle/>
          <a:p>
            <a:fld id="{3345FBE0-AE00-3746-B193-D7FD054375A0}" type="slidenum">
              <a:rPr lang="en-US" smtClean="0"/>
              <a:t>12</a:t>
            </a:fld>
            <a:endParaRPr lang="en-US" dirty="0"/>
          </a:p>
        </p:txBody>
      </p:sp>
    </p:spTree>
    <p:extLst>
      <p:ext uri="{BB962C8B-B14F-4D97-AF65-F5344CB8AC3E}">
        <p14:creationId xmlns:p14="http://schemas.microsoft.com/office/powerpoint/2010/main" val="21401357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So far, we’ve seen that much of the combustion performance and emissions are dictated by providing the appropriate amount of AIR.</a:t>
            </a:r>
          </a:p>
          <a:p>
            <a:endParaRPr lang="en-US" dirty="0"/>
          </a:p>
          <a:p>
            <a:r>
              <a:rPr lang="en-US" dirty="0"/>
              <a:t>Why Excess Air?</a:t>
            </a:r>
          </a:p>
          <a:p>
            <a:r>
              <a:rPr lang="en-US" dirty="0"/>
              <a:t>As discussed previously, a minimum amount of air flow is required to ensure complete combustion, not only at the flame front but throughout the combustion chamber.</a:t>
            </a:r>
          </a:p>
          <a:p>
            <a:endParaRPr lang="en-US" dirty="0"/>
          </a:p>
          <a:p>
            <a:r>
              <a:rPr lang="en-US" dirty="0"/>
              <a:t>What impacts air supply to the combustion chamber?</a:t>
            </a:r>
          </a:p>
          <a:p>
            <a:r>
              <a:rPr lang="en-US" dirty="0"/>
              <a:t>Since the supply of air to and through the combustion chamber is dictated by the ability for the stack to draft properly, Ambient air influences like Air Temperature, Humidity and the heater’s installed elevation need to be accounted for when designing this combustion system and stack.</a:t>
            </a:r>
          </a:p>
          <a:p>
            <a:endParaRPr lang="en-US" dirty="0"/>
          </a:p>
          <a:p>
            <a:r>
              <a:rPr lang="en-US" dirty="0"/>
              <a:t>When all the conditions are properly accounted for, the Optimal air flow design can be meet of ~15 to 25% Excess Air or ~3% to 5% O2.</a:t>
            </a:r>
          </a:p>
          <a:p>
            <a:r>
              <a:rPr lang="en-US" dirty="0"/>
              <a:t>Knowing the impact of air flow on the combustion process, we need to understand how the burner uses and controls the available air to produce complete combustion.</a:t>
            </a:r>
          </a:p>
        </p:txBody>
      </p:sp>
      <p:sp>
        <p:nvSpPr>
          <p:cNvPr id="4" name="Slide Number Placeholder 3"/>
          <p:cNvSpPr>
            <a:spLocks noGrp="1"/>
          </p:cNvSpPr>
          <p:nvPr>
            <p:ph type="sldNum" sz="quarter" idx="5"/>
          </p:nvPr>
        </p:nvSpPr>
        <p:spPr/>
        <p:txBody>
          <a:bodyPr/>
          <a:lstStyle/>
          <a:p>
            <a:fld id="{3345FBE0-AE00-3746-B193-D7FD054375A0}" type="slidenum">
              <a:rPr lang="en-US" smtClean="0"/>
              <a:t>13</a:t>
            </a:fld>
            <a:endParaRPr lang="en-US" dirty="0"/>
          </a:p>
        </p:txBody>
      </p:sp>
    </p:spTree>
    <p:extLst>
      <p:ext uri="{BB962C8B-B14F-4D97-AF65-F5344CB8AC3E}">
        <p14:creationId xmlns:p14="http://schemas.microsoft.com/office/powerpoint/2010/main" val="136340904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9D6F3E-46F8-E45D-486B-8433BACBFE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04CCB2-BB43-0FBE-02F2-BAD50897231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A459470-0BA7-E337-C2C6-1102FDD55AC3}"/>
              </a:ext>
            </a:extLst>
          </p:cNvPr>
          <p:cNvSpPr>
            <a:spLocks noGrp="1"/>
          </p:cNvSpPr>
          <p:nvPr>
            <p:ph type="body" idx="1"/>
          </p:nvPr>
        </p:nvSpPr>
        <p:spPr/>
        <p:txBody>
          <a:bodyPr/>
          <a:lstStyle/>
          <a:p>
            <a:r>
              <a:rPr lang="en-US" dirty="0"/>
              <a:t>Venturi type burners, commonly used in natural draft applications.</a:t>
            </a:r>
          </a:p>
          <a:p>
            <a:endParaRPr lang="en-US" dirty="0"/>
          </a:p>
          <a:p>
            <a:r>
              <a:rPr lang="en-US" dirty="0"/>
              <a:t>The primary air supply for venturi burner is drawn in to the burner as the result of negative pressure in the burner mixing head caused by the flow of fuel into the burners venturi.  The amount of air flow is controlled by the fuel supply pressure and the burners air shutter position.</a:t>
            </a:r>
          </a:p>
          <a:p>
            <a:endParaRPr lang="en-US" dirty="0"/>
          </a:p>
          <a:p>
            <a:r>
              <a:rPr lang="en-US" dirty="0"/>
              <a:t>Primary air provides the larger percentage of the combustion air needed for complete combustion as well as supports flame stability at the main burner nozzle.</a:t>
            </a:r>
          </a:p>
        </p:txBody>
      </p:sp>
      <p:sp>
        <p:nvSpPr>
          <p:cNvPr id="4" name="Slide Number Placeholder 3">
            <a:extLst>
              <a:ext uri="{FF2B5EF4-FFF2-40B4-BE49-F238E27FC236}">
                <a16:creationId xmlns:a16="http://schemas.microsoft.com/office/drawing/2014/main" id="{D003C484-10A6-90D6-C89F-AC3889552151}"/>
              </a:ext>
            </a:extLst>
          </p:cNvPr>
          <p:cNvSpPr>
            <a:spLocks noGrp="1"/>
          </p:cNvSpPr>
          <p:nvPr>
            <p:ph type="sldNum" sz="quarter" idx="5"/>
          </p:nvPr>
        </p:nvSpPr>
        <p:spPr/>
        <p:txBody>
          <a:bodyPr/>
          <a:lstStyle/>
          <a:p>
            <a:fld id="{3345FBE0-AE00-3746-B193-D7FD054375A0}" type="slidenum">
              <a:rPr lang="en-US" smtClean="0"/>
              <a:t>14</a:t>
            </a:fld>
            <a:endParaRPr lang="en-US" dirty="0"/>
          </a:p>
        </p:txBody>
      </p:sp>
    </p:spTree>
    <p:extLst>
      <p:ext uri="{BB962C8B-B14F-4D97-AF65-F5344CB8AC3E}">
        <p14:creationId xmlns:p14="http://schemas.microsoft.com/office/powerpoint/2010/main" val="1671807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4F7084-E51A-9640-9320-F2D436E034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88E15C-C736-054B-16CC-972D8BEC10B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70A8D86-FFFD-7A91-9234-ABE8F3AF531F}"/>
              </a:ext>
            </a:extLst>
          </p:cNvPr>
          <p:cNvSpPr>
            <a:spLocks noGrp="1"/>
          </p:cNvSpPr>
          <p:nvPr>
            <p:ph type="body" idx="1"/>
          </p:nvPr>
        </p:nvSpPr>
        <p:spPr/>
        <p:txBody>
          <a:bodyPr/>
          <a:lstStyle/>
          <a:p>
            <a:r>
              <a:rPr lang="en-US" dirty="0"/>
              <a:t>Secondary air is an essential part of ensuring complete combustion. As shown here, this air is the free air that flows through the combustion chamber dictated by the stack draft and impacted by flow air flow dampers located in the air supply or the stack.</a:t>
            </a:r>
          </a:p>
          <a:p>
            <a:endParaRPr lang="en-US" dirty="0"/>
          </a:p>
          <a:p>
            <a:r>
              <a:rPr lang="en-US" dirty="0"/>
              <a:t>Secondary Air improves combustion efficiency AND provides the air necessary throughout the length of the fire tube to support complete combustion.</a:t>
            </a:r>
          </a:p>
        </p:txBody>
      </p:sp>
      <p:sp>
        <p:nvSpPr>
          <p:cNvPr id="4" name="Slide Number Placeholder 3">
            <a:extLst>
              <a:ext uri="{FF2B5EF4-FFF2-40B4-BE49-F238E27FC236}">
                <a16:creationId xmlns:a16="http://schemas.microsoft.com/office/drawing/2014/main" id="{20E6342A-17D4-83D9-CD50-BAB6DF4D743F}"/>
              </a:ext>
            </a:extLst>
          </p:cNvPr>
          <p:cNvSpPr>
            <a:spLocks noGrp="1"/>
          </p:cNvSpPr>
          <p:nvPr>
            <p:ph type="sldNum" sz="quarter" idx="5"/>
          </p:nvPr>
        </p:nvSpPr>
        <p:spPr/>
        <p:txBody>
          <a:bodyPr/>
          <a:lstStyle/>
          <a:p>
            <a:fld id="{3345FBE0-AE00-3746-B193-D7FD054375A0}" type="slidenum">
              <a:rPr lang="en-US" smtClean="0"/>
              <a:t>15</a:t>
            </a:fld>
            <a:endParaRPr lang="en-US" dirty="0"/>
          </a:p>
        </p:txBody>
      </p:sp>
    </p:spTree>
    <p:extLst>
      <p:ext uri="{BB962C8B-B14F-4D97-AF65-F5344CB8AC3E}">
        <p14:creationId xmlns:p14="http://schemas.microsoft.com/office/powerpoint/2010/main" val="888938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4E1938-ED7C-0D53-BE9E-446DC64A62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FB7D9E-A839-3ECD-906B-52597CA32B3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3815832-1027-1F73-7D86-201A27CBDC38}"/>
              </a:ext>
            </a:extLst>
          </p:cNvPr>
          <p:cNvSpPr>
            <a:spLocks noGrp="1"/>
          </p:cNvSpPr>
          <p:nvPr>
            <p:ph type="body" idx="1"/>
          </p:nvPr>
        </p:nvSpPr>
        <p:spPr/>
        <p:txBody>
          <a:bodyPr/>
          <a:lstStyle/>
          <a:p>
            <a:r>
              <a:rPr lang="en-US" dirty="0"/>
              <a:t>Knowing that we have indicators which help us understand how effective our combustion process is, we now need to focus on the Efficiency of absorbing “HEAT” energy from the combustion process. . . .</a:t>
            </a:r>
          </a:p>
          <a:p>
            <a:endParaRPr lang="en-US" dirty="0"/>
          </a:p>
          <a:p>
            <a:r>
              <a:rPr lang="en-US" dirty="0"/>
              <a:t>To completely understand the Efficiency of the Combustion Systems, we also need to note the </a:t>
            </a:r>
          </a:p>
          <a:p>
            <a:endParaRPr lang="en-US" dirty="0"/>
          </a:p>
          <a:p>
            <a:pPr marL="175416" indent="-175416">
              <a:buFont typeface="Arial" panose="020B0604020202020204" pitchFamily="34" charset="0"/>
              <a:buChar char="•"/>
            </a:pPr>
            <a:r>
              <a:rPr lang="en-US" dirty="0"/>
              <a:t>Stack Temperature </a:t>
            </a:r>
          </a:p>
          <a:p>
            <a:pPr marL="175416" indent="-175416">
              <a:buFont typeface="Arial" panose="020B0604020202020204" pitchFamily="34" charset="0"/>
              <a:buChar char="•"/>
            </a:pPr>
            <a:r>
              <a:rPr lang="en-US" dirty="0"/>
              <a:t>Fuel Gas Flow Rate</a:t>
            </a:r>
          </a:p>
          <a:p>
            <a:r>
              <a:rPr lang="en-US" dirty="0"/>
              <a:t> . . . These values allow us to understand how effective the combustion system design is removing available energy from the fuel being burned.</a:t>
            </a:r>
          </a:p>
          <a:p>
            <a:endParaRPr lang="en-US" dirty="0"/>
          </a:p>
          <a:p>
            <a:r>
              <a:rPr lang="en-US" dirty="0"/>
              <a:t>Which are the best indicators of combustion Efficiency?</a:t>
            </a:r>
          </a:p>
          <a:p>
            <a:endParaRPr lang="en-US" dirty="0"/>
          </a:p>
          <a:p>
            <a:pPr marL="175416" indent="-175416">
              <a:buFont typeface="Arial" panose="020B0604020202020204" pitchFamily="34" charset="0"/>
              <a:buChar char="•"/>
            </a:pPr>
            <a:r>
              <a:rPr lang="en-US" dirty="0"/>
              <a:t>Oxygen (O2)</a:t>
            </a:r>
          </a:p>
          <a:p>
            <a:pPr marL="175416" indent="-175416">
              <a:buFont typeface="Arial" panose="020B0604020202020204" pitchFamily="34" charset="0"/>
              <a:buChar char="•"/>
            </a:pPr>
            <a:r>
              <a:rPr lang="en-US" dirty="0"/>
              <a:t>Stack Temperature </a:t>
            </a:r>
          </a:p>
        </p:txBody>
      </p:sp>
      <p:sp>
        <p:nvSpPr>
          <p:cNvPr id="4" name="Slide Number Placeholder 3">
            <a:extLst>
              <a:ext uri="{FF2B5EF4-FFF2-40B4-BE49-F238E27FC236}">
                <a16:creationId xmlns:a16="http://schemas.microsoft.com/office/drawing/2014/main" id="{4DD2E8DF-EB5C-1D0D-1605-D3136CCA81DB}"/>
              </a:ext>
            </a:extLst>
          </p:cNvPr>
          <p:cNvSpPr>
            <a:spLocks noGrp="1"/>
          </p:cNvSpPr>
          <p:nvPr>
            <p:ph type="sldNum" sz="quarter" idx="5"/>
          </p:nvPr>
        </p:nvSpPr>
        <p:spPr/>
        <p:txBody>
          <a:bodyPr/>
          <a:lstStyle/>
          <a:p>
            <a:fld id="{3345FBE0-AE00-3746-B193-D7FD054375A0}" type="slidenum">
              <a:rPr lang="en-US" smtClean="0"/>
              <a:t>16</a:t>
            </a:fld>
            <a:endParaRPr lang="en-US" dirty="0"/>
          </a:p>
        </p:txBody>
      </p:sp>
    </p:spTree>
    <p:extLst>
      <p:ext uri="{BB962C8B-B14F-4D97-AF65-F5344CB8AC3E}">
        <p14:creationId xmlns:p14="http://schemas.microsoft.com/office/powerpoint/2010/main" val="36975343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467776">
              <a:defRPr/>
            </a:pPr>
            <a:r>
              <a:rPr lang="en-US" sz="1800" dirty="0">
                <a:latin typeface="Calibri" panose="020F0502020204030204" pitchFamily="34" charset="0"/>
                <a:ea typeface="Calibri" panose="020F0502020204030204" pitchFamily="34" charset="0"/>
                <a:cs typeface="Times New Roman" panose="02020603050405020304" pitchFamily="18" charset="0"/>
              </a:rPr>
              <a:t>Combustion efficiency is a measure of how effectively the heat content of a fuel is transferred into usable heat. </a:t>
            </a:r>
          </a:p>
          <a:p>
            <a:pPr defTabSz="467776">
              <a:defRP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defTabSz="467776">
              <a:defRPr/>
            </a:pPr>
            <a:r>
              <a:rPr lang="en-US" sz="1800" dirty="0">
                <a:latin typeface="Calibri" panose="020F0502020204030204" pitchFamily="34" charset="0"/>
                <a:ea typeface="Calibri" panose="020F0502020204030204" pitchFamily="34" charset="0"/>
                <a:cs typeface="Times New Roman" panose="02020603050405020304" pitchFamily="18" charset="0"/>
              </a:rPr>
              <a:t>The stack temperature and oxygen concentrations in the flue gas are primary indicators of combustion efficiency.</a:t>
            </a:r>
          </a:p>
          <a:p>
            <a:r>
              <a:rPr lang="en-US" dirty="0"/>
              <a:t> . . . Here is a table and graph representing combustion efficiency for natural gas burners.</a:t>
            </a:r>
          </a:p>
          <a:p>
            <a:endParaRPr lang="en-US" dirty="0"/>
          </a:p>
          <a:p>
            <a:pPr marL="175416" indent="-175416">
              <a:buFont typeface="Arial" panose="020B0604020202020204" pitchFamily="34" charset="0"/>
              <a:buChar char="•"/>
            </a:pPr>
            <a:r>
              <a:rPr lang="en-US" dirty="0"/>
              <a:t>Indirect Fired, Natural Draft (Typical)</a:t>
            </a:r>
          </a:p>
          <a:p>
            <a:pPr marL="760136" lvl="1" indent="-292360">
              <a:spcBef>
                <a:spcPts val="306"/>
              </a:spcBef>
              <a:buFont typeface="Arial" panose="020B0604020202020204" pitchFamily="34" charset="0"/>
              <a:buChar char="•"/>
            </a:pPr>
            <a:r>
              <a:rPr lang="en-US" sz="1600" dirty="0"/>
              <a:t>Minimum requested – ~65% </a:t>
            </a:r>
          </a:p>
          <a:p>
            <a:pPr marL="760136" lvl="1" indent="-292360">
              <a:spcBef>
                <a:spcPts val="306"/>
              </a:spcBef>
              <a:buFont typeface="Arial" panose="020B0604020202020204" pitchFamily="34" charset="0"/>
              <a:buChar char="•"/>
            </a:pPr>
            <a:r>
              <a:rPr lang="en-US" sz="1600" dirty="0"/>
              <a:t>Maximum – ~83%</a:t>
            </a:r>
          </a:p>
          <a:p>
            <a:pPr>
              <a:spcBef>
                <a:spcPts val="306"/>
              </a:spcBef>
            </a:pPr>
            <a:r>
              <a:rPr lang="en-US" sz="1600" dirty="0"/>
              <a:t>. . . . Here we can see the impact of summer (“S”) and winter (“W”) operation.</a:t>
            </a:r>
          </a:p>
          <a:p>
            <a:pPr>
              <a:spcBef>
                <a:spcPts val="306"/>
              </a:spcBef>
            </a:pPr>
            <a:r>
              <a:rPr lang="en-US" sz="1600" dirty="0"/>
              <a:t> . . . . Cooler ambient temperatures associated with winter operation will cause a Natural Draft combustion system to draft harder causing stack temperatures to rise and over-drafting to occur, raising the O2 Percentage.</a:t>
            </a:r>
          </a:p>
          <a:p>
            <a:pPr>
              <a:spcBef>
                <a:spcPts val="306"/>
              </a:spcBef>
            </a:pPr>
            <a:r>
              <a:rPr lang="en-US" sz="1600" dirty="0"/>
              <a:t> . . . . This can be seen in both the Combustion Efficiency Table and Graph</a:t>
            </a:r>
          </a:p>
          <a:p>
            <a:pPr marL="760136" lvl="1" indent="-292360">
              <a:spcBef>
                <a:spcPts val="306"/>
              </a:spcBef>
              <a:buFont typeface="Arial" panose="020B0604020202020204" pitchFamily="34" charset="0"/>
              <a:buChar char="•"/>
            </a:pPr>
            <a:endParaRPr lang="en-US" sz="1600" dirty="0"/>
          </a:p>
          <a:p>
            <a:pPr marL="175416" indent="-175416">
              <a:spcBef>
                <a:spcPts val="1228"/>
              </a:spcBef>
              <a:buFont typeface="Arial" panose="020B0604020202020204" pitchFamily="34" charset="0"/>
              <a:buChar char="•"/>
            </a:pPr>
            <a:r>
              <a:rPr lang="en-US" dirty="0"/>
              <a:t>Indirect Fired, Force Draft (Typical)</a:t>
            </a:r>
          </a:p>
          <a:p>
            <a:pPr marL="760136" lvl="1" indent="-292360">
              <a:spcBef>
                <a:spcPts val="306"/>
              </a:spcBef>
              <a:buFont typeface="Arial" panose="020B0604020202020204" pitchFamily="34" charset="0"/>
              <a:buChar char="•"/>
            </a:pPr>
            <a:r>
              <a:rPr lang="en-US" sz="1600" dirty="0"/>
              <a:t>Minimum – ~75%</a:t>
            </a:r>
          </a:p>
          <a:p>
            <a:pPr marL="760136" lvl="1" indent="-292360">
              <a:spcBef>
                <a:spcPts val="306"/>
              </a:spcBef>
              <a:buFont typeface="Arial" panose="020B0604020202020204" pitchFamily="34" charset="0"/>
              <a:buChar char="•"/>
            </a:pPr>
            <a:r>
              <a:rPr lang="en-US" sz="1600" dirty="0"/>
              <a:t>Maximum – ~87%</a:t>
            </a:r>
          </a:p>
          <a:p>
            <a:pPr>
              <a:spcBef>
                <a:spcPts val="306"/>
              </a:spcBef>
            </a:pPr>
            <a:r>
              <a:rPr lang="en-US" dirty="0"/>
              <a:t>. . . . Here again we can see the impact of summer (“S”) and winter (“W”) operation.</a:t>
            </a:r>
          </a:p>
          <a:p>
            <a:pPr>
              <a:spcBef>
                <a:spcPts val="306"/>
              </a:spcBef>
            </a:pPr>
            <a:r>
              <a:rPr lang="en-US" dirty="0"/>
              <a:t> . . . . Cooler ambient temperatures causes a denser air supply to the burners blower which will result in an increased O2 percentage and slightly higher stack temperatures. </a:t>
            </a:r>
          </a:p>
          <a:p>
            <a:pPr>
              <a:spcBef>
                <a:spcPts val="306"/>
              </a:spcBef>
            </a:pPr>
            <a:r>
              <a:rPr lang="en-US" dirty="0"/>
              <a:t>. . . . Because the forced draft burner air flow is limited by it’s blower, over-drafting is limited.</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17</a:t>
            </a:fld>
            <a:endParaRPr lang="en-US" dirty="0"/>
          </a:p>
        </p:txBody>
      </p:sp>
    </p:spTree>
    <p:extLst>
      <p:ext uri="{BB962C8B-B14F-4D97-AF65-F5344CB8AC3E}">
        <p14:creationId xmlns:p14="http://schemas.microsoft.com/office/powerpoint/2010/main" val="33358788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spcBef>
                <a:spcPts val="306"/>
              </a:spcBef>
            </a:pPr>
            <a:r>
              <a:rPr lang="en-US" i="1" dirty="0"/>
              <a:t>How to best improve Combustion Performance?</a:t>
            </a:r>
          </a:p>
          <a:p>
            <a:pPr>
              <a:spcBef>
                <a:spcPts val="306"/>
              </a:spcBef>
            </a:pPr>
            <a:endParaRPr lang="en-US" i="1" dirty="0"/>
          </a:p>
          <a:p>
            <a:pPr marL="643192" lvl="1" indent="-175416">
              <a:buFont typeface="Arial" panose="020B0604020202020204" pitchFamily="34" charset="0"/>
              <a:buChar char="•"/>
            </a:pPr>
            <a:r>
              <a:rPr lang="en-US" dirty="0"/>
              <a:t>Controlling Flue Gas Temperature</a:t>
            </a:r>
          </a:p>
          <a:p>
            <a:pPr marL="643192" lvl="1" indent="-175416">
              <a:buFont typeface="Arial" panose="020B0604020202020204" pitchFamily="34" charset="0"/>
              <a:buChar char="•"/>
            </a:pPr>
            <a:endParaRPr lang="en-US" dirty="0"/>
          </a:p>
          <a:p>
            <a:pPr marL="643192" lvl="1" indent="-175416">
              <a:buFont typeface="Arial" panose="020B0604020202020204" pitchFamily="34" charset="0"/>
              <a:buChar char="•"/>
            </a:pPr>
            <a:r>
              <a:rPr lang="en-US" dirty="0"/>
              <a:t>Controlling Oxygen Centration in Flue gas</a:t>
            </a:r>
          </a:p>
          <a:p>
            <a:pPr marL="643192" lvl="1" indent="-175416">
              <a:buFont typeface="Arial" panose="020B0604020202020204" pitchFamily="34" charset="0"/>
              <a:buChar char="•"/>
            </a:pPr>
            <a:endParaRPr lang="en-US" dirty="0"/>
          </a:p>
          <a:p>
            <a:pPr marL="643192" lvl="1" indent="-175416">
              <a:buFont typeface="Arial" panose="020B0604020202020204" pitchFamily="34" charset="0"/>
              <a:buChar char="•"/>
            </a:pPr>
            <a:r>
              <a:rPr lang="en-US" dirty="0"/>
              <a:t>Ensure Fuel / Air mixing prior to combustion</a:t>
            </a:r>
          </a:p>
          <a:p>
            <a:pPr marL="643192" lvl="1" indent="-175416">
              <a:buFont typeface="Arial" panose="020B0604020202020204" pitchFamily="34" charset="0"/>
              <a:buChar char="•"/>
            </a:pPr>
            <a:endParaRPr lang="en-US" dirty="0"/>
          </a:p>
          <a:p>
            <a:pPr marL="643192" lvl="1" indent="-175416">
              <a:buFont typeface="Arial" panose="020B0604020202020204" pitchFamily="34" charset="0"/>
              <a:buChar char="•"/>
            </a:pPr>
            <a:r>
              <a:rPr lang="en-US" dirty="0"/>
              <a:t>Condensing water vapor out of flue gases</a:t>
            </a:r>
          </a:p>
          <a:p>
            <a:pPr marL="643192" lvl="1" indent="-175416">
              <a:buFont typeface="Arial" panose="020B0604020202020204" pitchFamily="34" charset="0"/>
              <a:buChar char="•"/>
            </a:pPr>
            <a:endParaRPr lang="en-US" dirty="0"/>
          </a:p>
          <a:p>
            <a:pPr marL="1110968" lvl="2" indent="-175416">
              <a:buFont typeface="Arial" panose="020B0604020202020204" pitchFamily="34" charset="0"/>
              <a:buChar char="•"/>
            </a:pPr>
            <a:r>
              <a:rPr lang="en-US" dirty="0"/>
              <a:t>Where does this happen?</a:t>
            </a:r>
          </a:p>
          <a:p>
            <a:pPr marL="935553" lvl="2"/>
            <a:r>
              <a:rPr lang="en-US" dirty="0"/>
              <a:t> . . . . We discussed previously that the water vapor will either be rejected to atmosphere through the stack as water vapor or condense out as a liquid from the combustion chamber drain. </a:t>
            </a:r>
          </a:p>
          <a:p>
            <a:pPr marL="1110968" lvl="2" indent="-175416">
              <a:buFont typeface="Arial" panose="020B0604020202020204" pitchFamily="34" charset="0"/>
              <a:buChar char="•"/>
            </a:pPr>
            <a:endParaRPr lang="en-US" dirty="0"/>
          </a:p>
          <a:p>
            <a:pPr marL="1110968" lvl="2" indent="-175416">
              <a:buFont typeface="Arial" panose="020B0604020202020204" pitchFamily="34" charset="0"/>
              <a:buChar char="•"/>
            </a:pPr>
            <a:r>
              <a:rPr lang="en-US" dirty="0"/>
              <a:t>Is this Practical? . . . To add the additional combustion chamber enhancements to condense the water out of the flue gas.</a:t>
            </a:r>
          </a:p>
          <a:p>
            <a:pPr marL="1578744" lvl="3" indent="-175416">
              <a:buFont typeface="Arial" panose="020B0604020202020204" pitchFamily="34" charset="0"/>
              <a:buChar char="•"/>
            </a:pPr>
            <a:r>
              <a:rPr lang="en-US" dirty="0"/>
              <a:t>Less Practical for Natural Draft combustion</a:t>
            </a:r>
          </a:p>
          <a:p>
            <a:pPr marL="1578744" lvl="3" indent="-175416">
              <a:buFont typeface="Arial" panose="020B0604020202020204" pitchFamily="34" charset="0"/>
              <a:buChar char="•"/>
            </a:pPr>
            <a:r>
              <a:rPr lang="en-US" dirty="0"/>
              <a:t>More practical for Forced Draft</a:t>
            </a:r>
          </a:p>
          <a:p>
            <a:pPr marL="467776" lvl="1"/>
            <a:r>
              <a:rPr lang="en-US" dirty="0"/>
              <a:t>. . . . It’s important to remind everyone that we are talking about ~11gallons of available water for every MMBtu of natural gas burned. Therefore, it will be important to have a plan to handle the amount of condensed water being drained a combustion system.</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18</a:t>
            </a:fld>
            <a:endParaRPr lang="en-US" dirty="0"/>
          </a:p>
        </p:txBody>
      </p:sp>
    </p:spTree>
    <p:extLst>
      <p:ext uri="{BB962C8B-B14F-4D97-AF65-F5344CB8AC3E}">
        <p14:creationId xmlns:p14="http://schemas.microsoft.com/office/powerpoint/2010/main" val="1260383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467776">
              <a:defRPr/>
            </a:pPr>
            <a:r>
              <a:rPr lang="en-US" dirty="0">
                <a:latin typeface="Calibri" panose="020F0502020204030204" pitchFamily="34" charset="0"/>
                <a:ea typeface="Calibri" panose="020F0502020204030204" pitchFamily="34" charset="0"/>
                <a:cs typeface="Times New Roman" panose="02020603050405020304" pitchFamily="18" charset="0"/>
              </a:rPr>
              <a:t>When we look closer at the definition of Combustion Efficiency, we find that it is </a:t>
            </a:r>
          </a:p>
          <a:p>
            <a:pPr defTabSz="467776">
              <a:defRPr/>
            </a:pPr>
            <a:endParaRPr lang="en-US" dirty="0">
              <a:latin typeface="Calibri" panose="020F0502020204030204" pitchFamily="34" charset="0"/>
              <a:ea typeface="Calibri" panose="020F0502020204030204" pitchFamily="34" charset="0"/>
              <a:cs typeface="Times New Roman" panose="02020603050405020304" pitchFamily="18" charset="0"/>
            </a:endParaRPr>
          </a:p>
          <a:p>
            <a:pPr defTabSz="467776">
              <a:defRPr/>
            </a:pPr>
            <a:r>
              <a:rPr lang="en-US" dirty="0">
                <a:latin typeface="Calibri" panose="020F0502020204030204" pitchFamily="34" charset="0"/>
                <a:ea typeface="Calibri" panose="020F0502020204030204" pitchFamily="34" charset="0"/>
                <a:cs typeface="Times New Roman" panose="02020603050405020304" pitchFamily="18" charset="0"/>
              </a:rPr>
              <a:t>“the measure of how effectively the heat content of a fuel is transferred into usable heat. “ In our case, we need to understand how to improve the Heat Release to Process for the Energy available in the fuel being consumed.</a:t>
            </a:r>
          </a:p>
          <a:p>
            <a:pPr defTabSz="467776">
              <a:defRPr/>
            </a:pPr>
            <a:endParaRPr lang="en-US" dirty="0">
              <a:latin typeface="Calibri" panose="020F0502020204030204" pitchFamily="34" charset="0"/>
              <a:ea typeface="Calibri" panose="020F0502020204030204" pitchFamily="34" charset="0"/>
              <a:cs typeface="Times New Roman" panose="02020603050405020304" pitchFamily="18" charset="0"/>
            </a:endParaRPr>
          </a:p>
          <a:p>
            <a:pPr defTabSz="467776">
              <a:defRPr/>
            </a:pPr>
            <a:r>
              <a:rPr lang="en-US" dirty="0">
                <a:latin typeface="Calibri" panose="020F0502020204030204" pitchFamily="34" charset="0"/>
                <a:ea typeface="Calibri" panose="020F0502020204030204" pitchFamily="34" charset="0"/>
                <a:cs typeface="Times New Roman" panose="02020603050405020304" pitchFamily="18" charset="0"/>
              </a:rPr>
              <a:t>Basically, a comparison of the GROSS energy available versus the NET amount of energy removed during the combustion process.</a:t>
            </a:r>
          </a:p>
          <a:p>
            <a:pPr defTabSz="467776">
              <a:defRPr/>
            </a:pPr>
            <a:endParaRPr lang="en-US" dirty="0">
              <a:latin typeface="Calibri" panose="020F0502020204030204" pitchFamily="34" charset="0"/>
              <a:ea typeface="Calibri" panose="020F0502020204030204" pitchFamily="34" charset="0"/>
              <a:cs typeface="Times New Roman" panose="02020603050405020304" pitchFamily="18" charset="0"/>
            </a:endParaRPr>
          </a:p>
          <a:p>
            <a:pPr defTabSz="467776">
              <a:defRPr/>
            </a:pPr>
            <a:r>
              <a:rPr lang="en-US" dirty="0">
                <a:latin typeface="Calibri" panose="020F0502020204030204" pitchFamily="34" charset="0"/>
                <a:ea typeface="Calibri" panose="020F0502020204030204" pitchFamily="34" charset="0"/>
                <a:cs typeface="Times New Roman" panose="02020603050405020304" pitchFamily="18" charset="0"/>
              </a:rPr>
              <a:t>For Natural Gas the </a:t>
            </a:r>
          </a:p>
          <a:p>
            <a:pPr marL="643192" lvl="1" indent="-175416">
              <a:buFont typeface="Arial" panose="020B0604020202020204" pitchFamily="34" charset="0"/>
              <a:buChar char="•"/>
            </a:pPr>
            <a:r>
              <a:rPr lang="en-US" dirty="0"/>
              <a:t>Gross Calorific valve (Higher Heating Valve – HHV): 1006 Btu/cf</a:t>
            </a:r>
          </a:p>
          <a:p>
            <a:pPr marL="643192" lvl="1" indent="-175416">
              <a:buFont typeface="Arial" panose="020B0604020202020204" pitchFamily="34" charset="0"/>
              <a:buChar char="•"/>
            </a:pPr>
            <a:r>
              <a:rPr lang="en-US" dirty="0"/>
              <a:t>Net Calorific Value (Lower Heating Value – LHV):      906 Btu/cf</a:t>
            </a:r>
          </a:p>
          <a:p>
            <a:pPr defTabSz="467776">
              <a:defRP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643192" lvl="1" indent="-175416">
              <a:buFont typeface="Arial" panose="020B0604020202020204" pitchFamily="34" charset="0"/>
              <a:buChar char="•"/>
            </a:pPr>
            <a:r>
              <a:rPr lang="en-US" dirty="0"/>
              <a:t>. . . . . Therefore the “Best achievable combustion efficiency = ~90%” without condensing any water out of the flue gas</a:t>
            </a:r>
          </a:p>
          <a:p>
            <a:pPr marL="1110968" lvl="2" indent="-175416">
              <a:buFont typeface="Arial" panose="020B0604020202020204" pitchFamily="34" charset="0"/>
              <a:buChar char="•"/>
            </a:pPr>
            <a:r>
              <a:rPr lang="en-US" dirty="0"/>
              <a:t>This “Varies with fuels burned”  for example this efficiency increases to ~92% with Propane.</a:t>
            </a:r>
          </a:p>
          <a:p>
            <a:pPr marL="643192" lvl="1" indent="-175416">
              <a:buFont typeface="Arial" panose="020B0604020202020204" pitchFamily="34" charset="0"/>
              <a:buChar char="•"/>
            </a:pPr>
            <a:endParaRPr lang="en-US" dirty="0"/>
          </a:p>
          <a:p>
            <a:pPr marL="643192" lvl="1" indent="-175416">
              <a:buFont typeface="Arial" panose="020B0604020202020204" pitchFamily="34" charset="0"/>
              <a:buChar char="•"/>
            </a:pPr>
            <a:r>
              <a:rPr lang="en-US" dirty="0"/>
              <a:t>Difference – Energy lost when water vapor is released with the Flue Gas.</a:t>
            </a:r>
          </a:p>
          <a:p>
            <a:pPr marL="643192" lvl="1" indent="-175416">
              <a:buFont typeface="Arial" panose="020B0604020202020204" pitchFamily="34" charset="0"/>
              <a:buChar char="•"/>
            </a:pPr>
            <a:endParaRPr lang="en-US" dirty="0"/>
          </a:p>
          <a:p>
            <a:pPr defTabSz="467776">
              <a:defRP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19</a:t>
            </a:fld>
            <a:endParaRPr lang="en-US" dirty="0"/>
          </a:p>
        </p:txBody>
      </p:sp>
    </p:spTree>
    <p:extLst>
      <p:ext uri="{BB962C8B-B14F-4D97-AF65-F5344CB8AC3E}">
        <p14:creationId xmlns:p14="http://schemas.microsoft.com/office/powerpoint/2010/main" val="2139904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6FC74-1BE9-7BEB-B3D1-2AB5FA7F5B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DC2DB7-F86B-036E-62B0-C7B39784068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4D865D9E-94F6-D17E-C849-68B3A436E9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B5E087-0B4C-BD4C-05D9-E6F9546781CA}"/>
              </a:ext>
            </a:extLst>
          </p:cNvPr>
          <p:cNvSpPr>
            <a:spLocks noGrp="1"/>
          </p:cNvSpPr>
          <p:nvPr>
            <p:ph type="sldNum" sz="quarter" idx="5"/>
          </p:nvPr>
        </p:nvSpPr>
        <p:spPr/>
        <p:txBody>
          <a:bodyPr/>
          <a:lstStyle/>
          <a:p>
            <a:fld id="{3345FBE0-AE00-3746-B193-D7FD054375A0}" type="slidenum">
              <a:rPr lang="en-US" smtClean="0"/>
              <a:t>2</a:t>
            </a:fld>
            <a:endParaRPr lang="en-US" dirty="0"/>
          </a:p>
        </p:txBody>
      </p:sp>
    </p:spTree>
    <p:extLst>
      <p:ext uri="{BB962C8B-B14F-4D97-AF65-F5344CB8AC3E}">
        <p14:creationId xmlns:p14="http://schemas.microsoft.com/office/powerpoint/2010/main" val="39461942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467776">
              <a:defRPr/>
            </a:pPr>
            <a:r>
              <a:rPr lang="en-US" sz="1800" dirty="0">
                <a:latin typeface="Calibri" panose="020F0502020204030204" pitchFamily="34" charset="0"/>
                <a:ea typeface="Calibri" panose="020F0502020204030204" pitchFamily="34" charset="0"/>
                <a:cs typeface="Times New Roman" panose="02020603050405020304" pitchFamily="18" charset="0"/>
              </a:rPr>
              <a:t>Let’s look at the expected combustion efficiency for an Indirect Fire Water Bath heater using Natural Draft burner.</a:t>
            </a:r>
          </a:p>
          <a:p>
            <a:pPr defTabSz="467776">
              <a:defRPr/>
            </a:pPr>
            <a:r>
              <a:rPr lang="en-US" sz="1800" dirty="0">
                <a:latin typeface="Calibri" panose="020F0502020204030204" pitchFamily="34" charset="0"/>
                <a:ea typeface="Calibri" panose="020F0502020204030204" pitchFamily="34" charset="0"/>
                <a:cs typeface="Times New Roman" panose="02020603050405020304" pitchFamily="18" charset="0"/>
              </a:rPr>
              <a:t>To review . . . the combustion efficiency is a measure of how effective the fuels energy content is transferred into usable heat to the process</a:t>
            </a:r>
          </a:p>
          <a:p>
            <a:pPr defTabSz="467776">
              <a:defRPr/>
            </a:pPr>
            <a:r>
              <a:rPr lang="en-US" sz="1800" dirty="0">
                <a:latin typeface="Calibri" panose="020F0502020204030204" pitchFamily="34" charset="0"/>
                <a:ea typeface="Calibri" panose="020F0502020204030204" pitchFamily="34" charset="0"/>
                <a:cs typeface="Times New Roman" panose="02020603050405020304" pitchFamily="18" charset="0"/>
              </a:rPr>
              <a:t>The stack temperature and flue gas oxygen concentrations are primary indicators of combustion efficiency.</a:t>
            </a:r>
          </a:p>
          <a:p>
            <a:pPr defTabSz="467776">
              <a:defRP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marL="175416" indent="-175416">
              <a:buFont typeface="Arial" panose="020B0604020202020204" pitchFamily="34" charset="0"/>
              <a:buChar char="•"/>
            </a:pPr>
            <a:r>
              <a:rPr lang="en-US" dirty="0"/>
              <a:t>Available Energy to process = </a:t>
            </a:r>
          </a:p>
          <a:p>
            <a:pPr marL="467776" lvl="1"/>
            <a:endParaRPr lang="en-US" dirty="0"/>
          </a:p>
          <a:p>
            <a:pPr marL="467776" lvl="1" defTabSz="467776">
              <a:defRPr/>
            </a:pPr>
            <a:r>
              <a:rPr lang="en-US" dirty="0"/>
              <a:t>100% Energy Input from the Fuel or the Gross Burner Input (HHV)</a:t>
            </a:r>
          </a:p>
          <a:p>
            <a:pPr marL="467776" lvl="1" defTabSz="467776">
              <a:defRPr/>
            </a:pPr>
            <a:endParaRPr lang="en-US" dirty="0"/>
          </a:p>
          <a:p>
            <a:pPr marL="467776" lvl="1"/>
            <a:r>
              <a:rPr lang="en-US" dirty="0"/>
              <a:t> - Energy lost from the stack via “Hot Exhaust gases”</a:t>
            </a:r>
          </a:p>
          <a:p>
            <a:pPr marL="467776" lvl="1"/>
            <a:endParaRPr lang="en-US" dirty="0"/>
          </a:p>
          <a:p>
            <a:pPr marL="467776" lvl="1"/>
            <a:r>
              <a:rPr lang="en-US" dirty="0"/>
              <a:t> - Energy “Losses in Heater Shell”</a:t>
            </a:r>
          </a:p>
          <a:p>
            <a:endParaRPr lang="en-US" dirty="0"/>
          </a:p>
          <a:p>
            <a:pPr defTabSz="467776">
              <a:defRPr/>
            </a:pPr>
            <a:r>
              <a:rPr lang="en-US" dirty="0">
                <a:latin typeface="Calibri" panose="020F0502020204030204" pitchFamily="34" charset="0"/>
                <a:ea typeface="Calibri" panose="020F0502020204030204" pitchFamily="34" charset="0"/>
                <a:cs typeface="Times New Roman" panose="02020603050405020304" pitchFamily="18" charset="0"/>
              </a:rPr>
              <a:t>Resulting in a 65% to 75% available energy to the process. </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20</a:t>
            </a:fld>
            <a:endParaRPr lang="en-US" dirty="0"/>
          </a:p>
        </p:txBody>
      </p:sp>
    </p:spTree>
    <p:extLst>
      <p:ext uri="{BB962C8B-B14F-4D97-AF65-F5344CB8AC3E}">
        <p14:creationId xmlns:p14="http://schemas.microsoft.com/office/powerpoint/2010/main" val="28819585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467776">
              <a:defRPr/>
            </a:pPr>
            <a:r>
              <a:rPr lang="en-US" sz="1800" dirty="0">
                <a:latin typeface="Calibri" panose="020F0502020204030204" pitchFamily="34" charset="0"/>
                <a:ea typeface="Calibri" panose="020F0502020204030204" pitchFamily="34" charset="0"/>
                <a:cs typeface="Times New Roman" panose="02020603050405020304" pitchFamily="18" charset="0"/>
              </a:rPr>
              <a:t>For Forced Draft the same losses exist, but because of the improved fuel/air mixture control under varying ambient conditions,</a:t>
            </a:r>
          </a:p>
          <a:p>
            <a:pPr defTabSz="467776">
              <a:defRPr/>
            </a:pPr>
            <a:r>
              <a:rPr lang="en-US" sz="1800" dirty="0">
                <a:latin typeface="Calibri" panose="020F0502020204030204" pitchFamily="34" charset="0"/>
                <a:ea typeface="Calibri" panose="020F0502020204030204" pitchFamily="34" charset="0"/>
                <a:cs typeface="Times New Roman" panose="02020603050405020304" pitchFamily="18" charset="0"/>
              </a:rPr>
              <a:t>The Losses through the shell remain the same.</a:t>
            </a:r>
          </a:p>
          <a:p>
            <a:pPr defTabSz="467776">
              <a:defRP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defTabSz="467776">
              <a:defRPr/>
            </a:pPr>
            <a:r>
              <a:rPr lang="en-US" sz="1800" dirty="0">
                <a:latin typeface="Calibri" panose="020F0502020204030204" pitchFamily="34" charset="0"/>
                <a:ea typeface="Calibri" panose="020F0502020204030204" pitchFamily="34" charset="0"/>
                <a:cs typeface="Times New Roman" panose="02020603050405020304" pitchFamily="18" charset="0"/>
              </a:rPr>
              <a:t>the stack losses are reduced </a:t>
            </a:r>
          </a:p>
          <a:p>
            <a:pPr defTabSz="467776">
              <a:defRPr/>
            </a:pPr>
            <a:endParaRPr lang="en-US" sz="1800" dirty="0">
              <a:latin typeface="Calibri" panose="020F0502020204030204" pitchFamily="34" charset="0"/>
              <a:ea typeface="Calibri" panose="020F0502020204030204" pitchFamily="34" charset="0"/>
              <a:cs typeface="Times New Roman" panose="02020603050405020304" pitchFamily="18" charset="0"/>
            </a:endParaRPr>
          </a:p>
          <a:p>
            <a:pPr defTabSz="467776">
              <a:defRPr/>
            </a:pPr>
            <a:r>
              <a:rPr lang="en-US" sz="1800" dirty="0">
                <a:latin typeface="Calibri" panose="020F0502020204030204" pitchFamily="34" charset="0"/>
                <a:ea typeface="Calibri" panose="020F0502020204030204" pitchFamily="34" charset="0"/>
                <a:cs typeface="Times New Roman" panose="02020603050405020304" pitchFamily="18" charset="0"/>
              </a:rPr>
              <a:t>Resulting in a 72% to 85% available energy to the process. </a:t>
            </a:r>
          </a:p>
          <a:p>
            <a:pPr defTabSz="467776">
              <a:defRPr/>
            </a:pPr>
            <a:r>
              <a:rPr lang="en-US" sz="1800" dirty="0">
                <a:latin typeface="Calibri" panose="020F0502020204030204" pitchFamily="34" charset="0"/>
                <a:ea typeface="Calibri" panose="020F0502020204030204" pitchFamily="34" charset="0"/>
                <a:cs typeface="Times New Roman" panose="02020603050405020304" pitchFamily="18" charset="0"/>
              </a:rPr>
              <a:t>These efficiencies can improve when more to water vapor is condensed out of the Flue Stack Gases.</a:t>
            </a:r>
          </a:p>
          <a:p>
            <a:pPr defTabSz="467776">
              <a:defRPr/>
            </a:pPr>
            <a:r>
              <a:rPr lang="en-US" sz="1800" dirty="0">
                <a:latin typeface="Calibri" panose="020F0502020204030204" pitchFamily="34" charset="0"/>
                <a:ea typeface="Calibri" panose="020F0502020204030204" pitchFamily="34" charset="0"/>
                <a:cs typeface="Times New Roman" panose="02020603050405020304" pitchFamily="18" charset="0"/>
              </a:rPr>
              <a:t>Note that the Stack excess %O2 will vary for Forced Draft combustion system depending on the type of burner used.</a:t>
            </a:r>
          </a:p>
          <a:p>
            <a:pPr marL="292360" indent="-292360" defTabSz="467776">
              <a:buFont typeface="Arial" panose="020B0604020202020204" pitchFamily="34" charset="0"/>
              <a:buChar char="•"/>
              <a:defRPr/>
            </a:pPr>
            <a:r>
              <a:rPr lang="en-US" sz="1800" dirty="0">
                <a:latin typeface="Calibri" panose="020F0502020204030204" pitchFamily="34" charset="0"/>
                <a:ea typeface="Calibri" panose="020F0502020204030204" pitchFamily="34" charset="0"/>
                <a:cs typeface="Times New Roman" panose="02020603050405020304" pitchFamily="18" charset="0"/>
              </a:rPr>
              <a:t>Those represented here are for Standard FD Burners.  </a:t>
            </a:r>
          </a:p>
          <a:p>
            <a:pPr marL="292360" indent="-292360" defTabSz="467776">
              <a:buFont typeface="Arial" panose="020B0604020202020204" pitchFamily="34" charset="0"/>
              <a:buChar char="•"/>
              <a:defRPr/>
            </a:pPr>
            <a:r>
              <a:rPr lang="en-US" sz="1800" dirty="0">
                <a:latin typeface="Calibri" panose="020F0502020204030204" pitchFamily="34" charset="0"/>
                <a:ea typeface="Calibri" panose="020F0502020204030204" pitchFamily="34" charset="0"/>
                <a:cs typeface="Times New Roman" panose="02020603050405020304" pitchFamily="18" charset="0"/>
              </a:rPr>
              <a:t>Low NOx and Ultra-Low NOx burners require additional Excess %O2 to reduce the NOx produced. </a:t>
            </a:r>
          </a:p>
          <a:p>
            <a:pPr marL="760136" lvl="1" indent="-292360" defTabSz="467776">
              <a:buFont typeface="Arial" panose="020B0604020202020204" pitchFamily="34" charset="0"/>
              <a:buChar char="•"/>
              <a:defRPr/>
            </a:pPr>
            <a:r>
              <a:rPr lang="en-US" sz="1800" dirty="0">
                <a:latin typeface="Calibri" panose="020F0502020204030204" pitchFamily="34" charset="0"/>
                <a:ea typeface="Calibri" panose="020F0502020204030204" pitchFamily="34" charset="0"/>
                <a:cs typeface="Times New Roman" panose="02020603050405020304" pitchFamily="18" charset="0"/>
              </a:rPr>
              <a:t>Relatively this excess %O2 will increase to ~6% to as much as 8% O2.</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21</a:t>
            </a:fld>
            <a:endParaRPr lang="en-US" dirty="0"/>
          </a:p>
        </p:txBody>
      </p:sp>
    </p:spTree>
    <p:extLst>
      <p:ext uri="{BB962C8B-B14F-4D97-AF65-F5344CB8AC3E}">
        <p14:creationId xmlns:p14="http://schemas.microsoft.com/office/powerpoint/2010/main" val="30546941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spcBef>
                <a:spcPts val="614"/>
              </a:spcBef>
            </a:pPr>
            <a:r>
              <a:rPr lang="en-US" dirty="0"/>
              <a:t>What did we learn?</a:t>
            </a:r>
          </a:p>
          <a:p>
            <a:pPr>
              <a:spcBef>
                <a:spcPts val="614"/>
              </a:spcBef>
            </a:pPr>
            <a:endParaRPr lang="en-US" dirty="0"/>
          </a:p>
          <a:p>
            <a:pPr marL="643192" lvl="1" indent="-175416">
              <a:spcBef>
                <a:spcPts val="614"/>
              </a:spcBef>
              <a:buFont typeface="Arial" panose="020B0604020202020204" pitchFamily="34" charset="0"/>
              <a:buChar char="•"/>
            </a:pPr>
            <a:r>
              <a:rPr lang="en-US" dirty="0"/>
              <a:t>The more efficient the design of the combustion chamber and the combustion system, the more available energy can be absorbed into the downstream process</a:t>
            </a:r>
          </a:p>
          <a:p>
            <a:pPr marL="643192" lvl="1" indent="-175416">
              <a:spcBef>
                <a:spcPts val="614"/>
              </a:spcBef>
              <a:buFont typeface="Arial" panose="020B0604020202020204" pitchFamily="34" charset="0"/>
              <a:buChar char="•"/>
            </a:pPr>
            <a:endParaRPr lang="en-US" dirty="0"/>
          </a:p>
          <a:p>
            <a:pPr marL="1110968" lvl="2" indent="-175416">
              <a:buFont typeface="Arial" panose="020B0604020202020204" pitchFamily="34" charset="0"/>
              <a:buChar char="•"/>
            </a:pPr>
            <a:r>
              <a:rPr lang="en-US" dirty="0"/>
              <a:t>Air supply rate too high</a:t>
            </a:r>
          </a:p>
          <a:p>
            <a:pPr marL="1578744" lvl="3" indent="-175416">
              <a:buFont typeface="Arial" panose="020B0604020202020204" pitchFamily="34" charset="0"/>
              <a:buChar char="•"/>
            </a:pPr>
            <a:r>
              <a:rPr lang="en-US" dirty="0"/>
              <a:t>Increased sensible heat loss</a:t>
            </a:r>
          </a:p>
          <a:p>
            <a:pPr marL="1578744" lvl="3" indent="-175416">
              <a:buFont typeface="Arial" panose="020B0604020202020204" pitchFamily="34" charset="0"/>
              <a:buChar char="•"/>
            </a:pPr>
            <a:endParaRPr lang="en-US" dirty="0"/>
          </a:p>
          <a:p>
            <a:pPr marL="1110968" lvl="2" indent="-175416">
              <a:buFont typeface="Arial" panose="020B0604020202020204" pitchFamily="34" charset="0"/>
              <a:buChar char="•"/>
            </a:pPr>
            <a:r>
              <a:rPr lang="en-US" dirty="0"/>
              <a:t>Air rate too Low</a:t>
            </a:r>
          </a:p>
          <a:p>
            <a:pPr marL="1578744" lvl="3" indent="-175416">
              <a:buFont typeface="Arial" panose="020B0604020202020204" pitchFamily="34" charset="0"/>
              <a:buChar char="•"/>
            </a:pPr>
            <a:r>
              <a:rPr lang="en-US" dirty="0"/>
              <a:t>Increased heat loss due to incomplete combustion</a:t>
            </a:r>
          </a:p>
          <a:p>
            <a:pPr marL="1578744" lvl="3" indent="-175416">
              <a:buFont typeface="Arial" panose="020B0604020202020204" pitchFamily="34" charset="0"/>
              <a:buChar char="•"/>
            </a:pPr>
            <a:endParaRPr lang="en-US" dirty="0"/>
          </a:p>
          <a:p>
            <a:pPr marL="1110968" lvl="2" indent="-175416">
              <a:buFont typeface="Arial" panose="020B0604020202020204" pitchFamily="34" charset="0"/>
              <a:buChar char="•"/>
            </a:pPr>
            <a:r>
              <a:rPr lang="en-US" dirty="0"/>
              <a:t>High Stack Temperatures</a:t>
            </a:r>
          </a:p>
          <a:p>
            <a:pPr marL="1578744" lvl="3" indent="-175416">
              <a:buFont typeface="Arial" panose="020B0604020202020204" pitchFamily="34" charset="0"/>
              <a:buChar char="•"/>
            </a:pPr>
            <a:r>
              <a:rPr lang="en-US" dirty="0"/>
              <a:t>Increased Sensible heat loss</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22</a:t>
            </a:fld>
            <a:endParaRPr lang="en-US" dirty="0"/>
          </a:p>
        </p:txBody>
      </p:sp>
    </p:spTree>
    <p:extLst>
      <p:ext uri="{BB962C8B-B14F-4D97-AF65-F5344CB8AC3E}">
        <p14:creationId xmlns:p14="http://schemas.microsoft.com/office/powerpoint/2010/main" val="16965983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Important information to know when setting-up/tuning a combustion system</a:t>
            </a:r>
          </a:p>
          <a:p>
            <a:endParaRPr lang="en-US" dirty="0"/>
          </a:p>
          <a:p>
            <a:pPr marL="643192" lvl="1" indent="-175416">
              <a:buFont typeface="Arial" panose="020B0604020202020204" pitchFamily="34" charset="0"/>
              <a:buChar char="•"/>
            </a:pPr>
            <a:r>
              <a:rPr lang="en-US" dirty="0"/>
              <a:t>Fuel being burned</a:t>
            </a:r>
          </a:p>
          <a:p>
            <a:pPr marL="1110968" lvl="2" indent="-175416">
              <a:buFont typeface="Arial" panose="020B0604020202020204" pitchFamily="34" charset="0"/>
              <a:buChar char="•"/>
            </a:pPr>
            <a:r>
              <a:rPr lang="en-US" dirty="0"/>
              <a:t>Gross Btu/hr. (Btu/cf)</a:t>
            </a:r>
          </a:p>
          <a:p>
            <a:pPr marL="1110968" lvl="2" indent="-175416">
              <a:buFont typeface="Arial" panose="020B0604020202020204" pitchFamily="34" charset="0"/>
              <a:buChar char="•"/>
            </a:pPr>
            <a:r>
              <a:rPr lang="en-US" dirty="0"/>
              <a:t>Specific Gravity (lbs./cf)</a:t>
            </a:r>
          </a:p>
          <a:p>
            <a:pPr marL="648510" lvl="1" indent="-175416">
              <a:buFont typeface="Arial" panose="020B0604020202020204" pitchFamily="34" charset="0"/>
              <a:buChar char="•"/>
            </a:pPr>
            <a:r>
              <a:rPr lang="en-US" dirty="0"/>
              <a:t>Burner Firing Rate</a:t>
            </a:r>
          </a:p>
          <a:p>
            <a:pPr marL="643192" lvl="1" indent="-175416">
              <a:buFont typeface="Arial" panose="020B0604020202020204" pitchFamily="34" charset="0"/>
              <a:buChar char="•"/>
            </a:pPr>
            <a:endParaRPr lang="en-US" dirty="0"/>
          </a:p>
          <a:p>
            <a:pPr marL="643192" lvl="1" indent="-175416">
              <a:buFont typeface="Arial" panose="020B0604020202020204" pitchFamily="34" charset="0"/>
              <a:buChar char="•"/>
            </a:pPr>
            <a:r>
              <a:rPr lang="en-US" dirty="0"/>
              <a:t>Elevation of heater installation (feet above sea level)</a:t>
            </a:r>
          </a:p>
          <a:p>
            <a:pPr marL="643192" lvl="1" indent="-175416">
              <a:buFont typeface="Arial" panose="020B0604020202020204" pitchFamily="34" charset="0"/>
              <a:buChar char="•"/>
            </a:pPr>
            <a:endParaRPr lang="en-US" dirty="0"/>
          </a:p>
          <a:p>
            <a:pPr marL="643192" lvl="1" indent="-175416">
              <a:buFont typeface="Arial" panose="020B0604020202020204" pitchFamily="34" charset="0"/>
              <a:buChar char="•"/>
            </a:pPr>
            <a:r>
              <a:rPr lang="en-US" dirty="0"/>
              <a:t>Ambient Air Supply Temperature and humidity</a:t>
            </a:r>
          </a:p>
          <a:p>
            <a:pPr marL="643192" lvl="1" indent="-175416">
              <a:buFont typeface="Arial" panose="020B0604020202020204" pitchFamily="34" charset="0"/>
              <a:buChar char="•"/>
            </a:pPr>
            <a:endParaRPr lang="en-US" dirty="0"/>
          </a:p>
          <a:p>
            <a:pPr marL="643192" lvl="1" indent="-175416">
              <a:buFont typeface="Arial" panose="020B0604020202020204" pitchFamily="34" charset="0"/>
              <a:buChar char="•"/>
            </a:pPr>
            <a:r>
              <a:rPr lang="en-US" dirty="0"/>
              <a:t>Combustion chamber design</a:t>
            </a:r>
          </a:p>
          <a:p>
            <a:pPr marL="1110968" lvl="2" indent="-175416">
              <a:buFont typeface="Arial" panose="020B0604020202020204" pitchFamily="34" charset="0"/>
              <a:buChar char="•"/>
            </a:pPr>
            <a:r>
              <a:rPr lang="en-US" dirty="0"/>
              <a:t>Flux rate</a:t>
            </a:r>
          </a:p>
          <a:p>
            <a:pPr marL="1110968" lvl="2" indent="-175416">
              <a:buFont typeface="Arial" panose="020B0604020202020204" pitchFamily="34" charset="0"/>
              <a:buChar char="•"/>
            </a:pPr>
            <a:r>
              <a:rPr lang="en-US" dirty="0"/>
              <a:t>Combustion Density</a:t>
            </a:r>
          </a:p>
          <a:p>
            <a:pPr marL="1110968" lvl="2" indent="-175416">
              <a:buFont typeface="Arial" panose="020B0604020202020204" pitchFamily="34" charset="0"/>
              <a:buChar char="•"/>
            </a:pPr>
            <a:r>
              <a:rPr lang="en-US" dirty="0"/>
              <a:t>Flow Losses</a:t>
            </a:r>
          </a:p>
          <a:p>
            <a:pPr marL="1110968" lvl="2" indent="-175416">
              <a:buFont typeface="Arial" panose="020B0604020202020204" pitchFamily="34" charset="0"/>
              <a:buChar char="•"/>
            </a:pPr>
            <a:r>
              <a:rPr lang="en-US" dirty="0"/>
              <a:t>Flame Arrestor Design and Options</a:t>
            </a:r>
          </a:p>
          <a:p>
            <a:pPr marL="1110968" lvl="2" indent="-175416">
              <a:buFont typeface="Arial" panose="020B0604020202020204" pitchFamily="34" charset="0"/>
              <a:buChar char="•"/>
            </a:pPr>
            <a:endParaRPr lang="en-US" dirty="0"/>
          </a:p>
          <a:p>
            <a:pPr marL="643192" lvl="1" indent="-175416">
              <a:buFont typeface="Arial" panose="020B0604020202020204" pitchFamily="34" charset="0"/>
              <a:buChar char="•"/>
            </a:pPr>
            <a:r>
              <a:rPr lang="en-US" dirty="0"/>
              <a:t>Combustion Emission Requirements (occasionally defined by Client)</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23</a:t>
            </a:fld>
            <a:endParaRPr lang="en-US" dirty="0"/>
          </a:p>
        </p:txBody>
      </p:sp>
    </p:spTree>
    <p:extLst>
      <p:ext uri="{BB962C8B-B14F-4D97-AF65-F5344CB8AC3E}">
        <p14:creationId xmlns:p14="http://schemas.microsoft.com/office/powerpoint/2010/main" val="9852176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55EBC-E25A-39A1-F67F-2BD7BA54A80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6BB468-A06E-2BED-64A5-57B255261C0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FF3A326-578A-C713-0376-0F38369833FD}"/>
              </a:ext>
            </a:extLst>
          </p:cNvPr>
          <p:cNvSpPr>
            <a:spLocks noGrp="1"/>
          </p:cNvSpPr>
          <p:nvPr>
            <p:ph type="body" idx="1"/>
          </p:nvPr>
        </p:nvSpPr>
        <p:spPr/>
        <p:txBody>
          <a:bodyPr/>
          <a:lstStyle/>
          <a:p>
            <a:pPr marL="181243" indent="-181243">
              <a:buFont typeface="Arial" panose="020B0604020202020204" pitchFamily="34" charset="0"/>
              <a:buChar char="•"/>
            </a:pPr>
            <a:r>
              <a:rPr lang="en-US" dirty="0"/>
              <a:t>Natural Convention creates fluid circulation within the vessel due to the density variation between the hot and cold bath fluid</a:t>
            </a:r>
          </a:p>
          <a:p>
            <a:pPr marL="181243" indent="-181243">
              <a:buFont typeface="Arial" panose="020B0604020202020204" pitchFamily="34" charset="0"/>
              <a:buChar char="•"/>
            </a:pPr>
            <a:r>
              <a:rPr lang="en-US" dirty="0"/>
              <a:t>Bath fluid transfers heat energy from the fire tube to the process coil which transfer energy to the process fluid inside the coil tubes</a:t>
            </a:r>
          </a:p>
          <a:p>
            <a:endParaRPr lang="en-US" dirty="0"/>
          </a:p>
        </p:txBody>
      </p:sp>
      <p:sp>
        <p:nvSpPr>
          <p:cNvPr id="4" name="Slide Number Placeholder 3">
            <a:extLst>
              <a:ext uri="{FF2B5EF4-FFF2-40B4-BE49-F238E27FC236}">
                <a16:creationId xmlns:a16="http://schemas.microsoft.com/office/drawing/2014/main" id="{FBA6218A-73B6-77DA-4B1D-2340630ACA73}"/>
              </a:ext>
            </a:extLst>
          </p:cNvPr>
          <p:cNvSpPr>
            <a:spLocks noGrp="1"/>
          </p:cNvSpPr>
          <p:nvPr>
            <p:ph type="sldNum" sz="quarter" idx="5"/>
          </p:nvPr>
        </p:nvSpPr>
        <p:spPr/>
        <p:txBody>
          <a:bodyPr/>
          <a:lstStyle/>
          <a:p>
            <a:fld id="{3345FBE0-AE00-3746-B193-D7FD054375A0}" type="slidenum">
              <a:rPr lang="en-US" smtClean="0"/>
              <a:t>24</a:t>
            </a:fld>
            <a:endParaRPr lang="en-US" dirty="0"/>
          </a:p>
        </p:txBody>
      </p:sp>
    </p:spTree>
    <p:extLst>
      <p:ext uri="{BB962C8B-B14F-4D97-AF65-F5344CB8AC3E}">
        <p14:creationId xmlns:p14="http://schemas.microsoft.com/office/powerpoint/2010/main" val="34468813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176E3-0741-0DD7-9823-459359E718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D75BD6-9000-88B2-767C-84652724598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734A3F1-CB3E-3541-B921-CF9D533A82F7}"/>
              </a:ext>
            </a:extLst>
          </p:cNvPr>
          <p:cNvSpPr>
            <a:spLocks noGrp="1"/>
          </p:cNvSpPr>
          <p:nvPr>
            <p:ph type="body" idx="1"/>
          </p:nvPr>
        </p:nvSpPr>
        <p:spPr/>
        <p:txBody>
          <a:bodyPr/>
          <a:lstStyle/>
          <a:p>
            <a:pPr marL="173422" marR="0" lvl="0" indent="-173422"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Glycol raises the boiling point of water </a:t>
            </a:r>
          </a:p>
          <a:p>
            <a:pPr marL="173422" indent="-173422">
              <a:buFont typeface="Arial" panose="020B0604020202020204" pitchFamily="34" charset="0"/>
              <a:buChar char="•"/>
            </a:pPr>
            <a:r>
              <a:rPr lang="en-US" dirty="0"/>
              <a:t>Important to understand the difference between thermal conductivity and specific heat </a:t>
            </a:r>
          </a:p>
          <a:p>
            <a:pPr marL="635879" lvl="1" indent="-173422">
              <a:buFont typeface="Arial" panose="020B0604020202020204" pitchFamily="34" charset="0"/>
              <a:buChar char="•"/>
            </a:pPr>
            <a:r>
              <a:rPr lang="en-US" dirty="0"/>
              <a:t>Thermal conductivity – how much energy can be absorbed</a:t>
            </a:r>
          </a:p>
          <a:p>
            <a:pPr marL="635879" lvl="1" indent="-173422">
              <a:buFont typeface="Arial" panose="020B0604020202020204" pitchFamily="34" charset="0"/>
              <a:buChar char="•"/>
            </a:pPr>
            <a:r>
              <a:rPr lang="en-US" dirty="0"/>
              <a:t>Specific heat – how much energy is required to raise the temperature (approximately 1 degree)</a:t>
            </a:r>
          </a:p>
          <a:p>
            <a:pPr marL="173422" indent="-173422">
              <a:buFont typeface="Arial" panose="020B0604020202020204" pitchFamily="34" charset="0"/>
              <a:buChar char="•"/>
            </a:pPr>
            <a:r>
              <a:rPr lang="en-US" dirty="0"/>
              <a:t>Ethylene can absorb more energy and requires less energy to raise the temperature </a:t>
            </a:r>
          </a:p>
          <a:p>
            <a:endParaRPr lang="en-US" dirty="0"/>
          </a:p>
        </p:txBody>
      </p:sp>
      <p:sp>
        <p:nvSpPr>
          <p:cNvPr id="4" name="Slide Number Placeholder 3">
            <a:extLst>
              <a:ext uri="{FF2B5EF4-FFF2-40B4-BE49-F238E27FC236}">
                <a16:creationId xmlns:a16="http://schemas.microsoft.com/office/drawing/2014/main" id="{EE9FC560-FD6C-C655-6BDA-AE85F78D8939}"/>
              </a:ext>
            </a:extLst>
          </p:cNvPr>
          <p:cNvSpPr>
            <a:spLocks noGrp="1"/>
          </p:cNvSpPr>
          <p:nvPr>
            <p:ph type="sldNum" sz="quarter" idx="5"/>
          </p:nvPr>
        </p:nvSpPr>
        <p:spPr/>
        <p:txBody>
          <a:bodyPr/>
          <a:lstStyle/>
          <a:p>
            <a:fld id="{3345FBE0-AE00-3746-B193-D7FD054375A0}" type="slidenum">
              <a:rPr lang="en-US" smtClean="0"/>
              <a:t>25</a:t>
            </a:fld>
            <a:endParaRPr lang="en-US" dirty="0"/>
          </a:p>
        </p:txBody>
      </p:sp>
    </p:spTree>
    <p:extLst>
      <p:ext uri="{BB962C8B-B14F-4D97-AF65-F5344CB8AC3E}">
        <p14:creationId xmlns:p14="http://schemas.microsoft.com/office/powerpoint/2010/main" val="38635677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5B8D3-7B31-0F0E-C6B8-4DAF25001A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A1DB26-5768-3ECB-76E9-E91B5EF6284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6015FE1-022B-E411-E44F-0240EB4E17B9}"/>
              </a:ext>
            </a:extLst>
          </p:cNvPr>
          <p:cNvSpPr>
            <a:spLocks noGrp="1"/>
          </p:cNvSpPr>
          <p:nvPr>
            <p:ph type="body" idx="1"/>
          </p:nvPr>
        </p:nvSpPr>
        <p:spPr/>
        <p:txBody>
          <a:bodyPr/>
          <a:lstStyle/>
          <a:p>
            <a:pPr marL="173422" indent="-173422">
              <a:buFont typeface="Arial" panose="020B0604020202020204" pitchFamily="34" charset="0"/>
              <a:buChar char="•"/>
            </a:pPr>
            <a:r>
              <a:rPr lang="en-US" dirty="0"/>
              <a:t>Everything has a heat absorption rate</a:t>
            </a:r>
          </a:p>
          <a:p>
            <a:pPr marL="635879" lvl="1" indent="-173422">
              <a:buFont typeface="Arial" panose="020B0604020202020204" pitchFamily="34" charset="0"/>
              <a:buChar char="•"/>
            </a:pPr>
            <a:r>
              <a:rPr lang="en-US" dirty="0"/>
              <a:t>When an items heat absorption rate is exceeded, it burns. </a:t>
            </a:r>
          </a:p>
          <a:p>
            <a:pPr marL="635879" lvl="1" indent="-173422">
              <a:buFont typeface="Arial" panose="020B0604020202020204" pitchFamily="34" charset="0"/>
              <a:buChar char="•"/>
            </a:pPr>
            <a:r>
              <a:rPr lang="en-US" dirty="0"/>
              <a:t>Same happens to glycol in the heater</a:t>
            </a:r>
          </a:p>
          <a:p>
            <a:endParaRPr lang="en-US" dirty="0"/>
          </a:p>
        </p:txBody>
      </p:sp>
      <p:sp>
        <p:nvSpPr>
          <p:cNvPr id="4" name="Slide Number Placeholder 3">
            <a:extLst>
              <a:ext uri="{FF2B5EF4-FFF2-40B4-BE49-F238E27FC236}">
                <a16:creationId xmlns:a16="http://schemas.microsoft.com/office/drawing/2014/main" id="{36A728EE-E72E-2F3D-A7BF-97B076948010}"/>
              </a:ext>
            </a:extLst>
          </p:cNvPr>
          <p:cNvSpPr>
            <a:spLocks noGrp="1"/>
          </p:cNvSpPr>
          <p:nvPr>
            <p:ph type="sldNum" sz="quarter" idx="5"/>
          </p:nvPr>
        </p:nvSpPr>
        <p:spPr/>
        <p:txBody>
          <a:bodyPr/>
          <a:lstStyle/>
          <a:p>
            <a:fld id="{3345FBE0-AE00-3746-B193-D7FD054375A0}" type="slidenum">
              <a:rPr lang="en-US" smtClean="0"/>
              <a:t>26</a:t>
            </a:fld>
            <a:endParaRPr lang="en-US" dirty="0"/>
          </a:p>
        </p:txBody>
      </p:sp>
    </p:spTree>
    <p:extLst>
      <p:ext uri="{BB962C8B-B14F-4D97-AF65-F5344CB8AC3E}">
        <p14:creationId xmlns:p14="http://schemas.microsoft.com/office/powerpoint/2010/main" val="18736211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C3D92B-BCE2-87BB-F6B4-DA22869AFF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02B70C-9E12-0773-F8CC-EB7074E1B6C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98445E9-C74C-5C32-2C4C-460F4B021248}"/>
              </a:ext>
            </a:extLst>
          </p:cNvPr>
          <p:cNvSpPr>
            <a:spLocks noGrp="1"/>
          </p:cNvSpPr>
          <p:nvPr>
            <p:ph type="body" idx="1"/>
          </p:nvPr>
        </p:nvSpPr>
        <p:spPr/>
        <p:txBody>
          <a:bodyPr/>
          <a:lstStyle/>
          <a:p>
            <a:pPr marL="173422" indent="-173422">
              <a:buFont typeface="Arial" panose="020B0604020202020204" pitchFamily="34" charset="0"/>
              <a:buChar char="•"/>
            </a:pPr>
            <a:r>
              <a:rPr lang="en-US" dirty="0"/>
              <a:t>Glycol raises the boiling point of water </a:t>
            </a:r>
          </a:p>
          <a:p>
            <a:endParaRPr lang="en-US" dirty="0"/>
          </a:p>
        </p:txBody>
      </p:sp>
      <p:sp>
        <p:nvSpPr>
          <p:cNvPr id="4" name="Slide Number Placeholder 3">
            <a:extLst>
              <a:ext uri="{FF2B5EF4-FFF2-40B4-BE49-F238E27FC236}">
                <a16:creationId xmlns:a16="http://schemas.microsoft.com/office/drawing/2014/main" id="{96E60E67-211B-2F34-BA90-5C99A430BAD7}"/>
              </a:ext>
            </a:extLst>
          </p:cNvPr>
          <p:cNvSpPr>
            <a:spLocks noGrp="1"/>
          </p:cNvSpPr>
          <p:nvPr>
            <p:ph type="sldNum" sz="quarter" idx="5"/>
          </p:nvPr>
        </p:nvSpPr>
        <p:spPr/>
        <p:txBody>
          <a:bodyPr/>
          <a:lstStyle/>
          <a:p>
            <a:fld id="{3345FBE0-AE00-3746-B193-D7FD054375A0}" type="slidenum">
              <a:rPr lang="en-US" smtClean="0"/>
              <a:t>27</a:t>
            </a:fld>
            <a:endParaRPr lang="en-US" dirty="0"/>
          </a:p>
        </p:txBody>
      </p:sp>
    </p:spTree>
    <p:extLst>
      <p:ext uri="{BB962C8B-B14F-4D97-AF65-F5344CB8AC3E}">
        <p14:creationId xmlns:p14="http://schemas.microsoft.com/office/powerpoint/2010/main" val="335758519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AC046-66D7-E229-0727-926C85A33F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E46E5-1B32-E8C3-5A5A-4FB94A318C0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9B42598-7AB2-2FB7-A784-362C1F42404E}"/>
              </a:ext>
            </a:extLst>
          </p:cNvPr>
          <p:cNvSpPr>
            <a:spLocks noGrp="1"/>
          </p:cNvSpPr>
          <p:nvPr>
            <p:ph type="body" idx="1"/>
          </p:nvPr>
        </p:nvSpPr>
        <p:spPr/>
        <p:txBody>
          <a:bodyPr/>
          <a:lstStyle/>
          <a:p>
            <a:pPr marL="173422" indent="-173422">
              <a:buFont typeface="Arial" panose="020B0604020202020204" pitchFamily="34" charset="0"/>
              <a:buChar char="•"/>
            </a:pPr>
            <a:r>
              <a:rPr lang="en-US" dirty="0"/>
              <a:t>Flux rate is the net transfer of energy </a:t>
            </a:r>
          </a:p>
          <a:p>
            <a:pPr marL="173422" indent="-173422">
              <a:buFont typeface="Arial" panose="020B0604020202020204" pitchFamily="34" charset="0"/>
              <a:buChar char="•"/>
            </a:pPr>
            <a:r>
              <a:rPr lang="en-US" dirty="0"/>
              <a:t>Too much energy will result in heat traveling all the way through the firetube and out the stack</a:t>
            </a:r>
          </a:p>
          <a:p>
            <a:pPr marL="173422" indent="-173422">
              <a:buFont typeface="Arial" panose="020B0604020202020204" pitchFamily="34" charset="0"/>
              <a:buChar char="•"/>
            </a:pPr>
            <a:endParaRPr lang="en-US" dirty="0"/>
          </a:p>
          <a:p>
            <a:endParaRPr lang="en-US" dirty="0"/>
          </a:p>
        </p:txBody>
      </p:sp>
      <p:sp>
        <p:nvSpPr>
          <p:cNvPr id="4" name="Slide Number Placeholder 3">
            <a:extLst>
              <a:ext uri="{FF2B5EF4-FFF2-40B4-BE49-F238E27FC236}">
                <a16:creationId xmlns:a16="http://schemas.microsoft.com/office/drawing/2014/main" id="{A2E42859-0A04-6A56-2BF7-D2FDA6DFAE66}"/>
              </a:ext>
            </a:extLst>
          </p:cNvPr>
          <p:cNvSpPr>
            <a:spLocks noGrp="1"/>
          </p:cNvSpPr>
          <p:nvPr>
            <p:ph type="sldNum" sz="quarter" idx="5"/>
          </p:nvPr>
        </p:nvSpPr>
        <p:spPr/>
        <p:txBody>
          <a:bodyPr/>
          <a:lstStyle/>
          <a:p>
            <a:fld id="{3345FBE0-AE00-3746-B193-D7FD054375A0}" type="slidenum">
              <a:rPr lang="en-US" smtClean="0"/>
              <a:t>28</a:t>
            </a:fld>
            <a:endParaRPr lang="en-US" dirty="0"/>
          </a:p>
        </p:txBody>
      </p:sp>
    </p:spTree>
    <p:extLst>
      <p:ext uri="{BB962C8B-B14F-4D97-AF65-F5344CB8AC3E}">
        <p14:creationId xmlns:p14="http://schemas.microsoft.com/office/powerpoint/2010/main" val="22946135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AA473-AC96-CA3C-2A1F-3504E7AD19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DA4137-CEB4-D38E-EED6-9A6AFEF14B5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A1EF4D4-523D-2C04-3725-D1524DA9E420}"/>
              </a:ext>
            </a:extLst>
          </p:cNvPr>
          <p:cNvSpPr>
            <a:spLocks noGrp="1"/>
          </p:cNvSpPr>
          <p:nvPr>
            <p:ph type="body" idx="1"/>
          </p:nvPr>
        </p:nvSpPr>
        <p:spPr/>
        <p:txBody>
          <a:bodyPr/>
          <a:lstStyle/>
          <a:p>
            <a:pPr marL="173422" indent="-173422">
              <a:buFont typeface="Arial" panose="020B0604020202020204" pitchFamily="34" charset="0"/>
              <a:buChar char="•"/>
            </a:pPr>
            <a:r>
              <a:rPr lang="en-US" dirty="0"/>
              <a:t>Incomplete combustion creates high CO</a:t>
            </a:r>
          </a:p>
          <a:p>
            <a:pPr marL="173422" indent="-173422">
              <a:buFont typeface="Arial" panose="020B0604020202020204" pitchFamily="34" charset="0"/>
              <a:buChar char="•"/>
            </a:pPr>
            <a:r>
              <a:rPr lang="en-US" dirty="0"/>
              <a:t>Too much energy in results in not all energy being absorbed</a:t>
            </a:r>
          </a:p>
          <a:p>
            <a:pPr marL="635879" lvl="1" indent="-173422">
              <a:buFont typeface="Arial" panose="020B0604020202020204" pitchFamily="34" charset="0"/>
              <a:buChar char="•"/>
            </a:pPr>
            <a:r>
              <a:rPr lang="en-US" dirty="0"/>
              <a:t>A heater with higher heat input can actually underperform in comparison to a heater with lower heat input</a:t>
            </a:r>
          </a:p>
          <a:p>
            <a:endParaRPr lang="en-US" dirty="0"/>
          </a:p>
        </p:txBody>
      </p:sp>
      <p:sp>
        <p:nvSpPr>
          <p:cNvPr id="4" name="Slide Number Placeholder 3">
            <a:extLst>
              <a:ext uri="{FF2B5EF4-FFF2-40B4-BE49-F238E27FC236}">
                <a16:creationId xmlns:a16="http://schemas.microsoft.com/office/drawing/2014/main" id="{91A95636-9CBA-B406-422B-7DB639F131FD}"/>
              </a:ext>
            </a:extLst>
          </p:cNvPr>
          <p:cNvSpPr>
            <a:spLocks noGrp="1"/>
          </p:cNvSpPr>
          <p:nvPr>
            <p:ph type="sldNum" sz="quarter" idx="5"/>
          </p:nvPr>
        </p:nvSpPr>
        <p:spPr/>
        <p:txBody>
          <a:bodyPr/>
          <a:lstStyle/>
          <a:p>
            <a:fld id="{3345FBE0-AE00-3746-B193-D7FD054375A0}" type="slidenum">
              <a:rPr lang="en-US" smtClean="0"/>
              <a:t>29</a:t>
            </a:fld>
            <a:endParaRPr lang="en-US" dirty="0"/>
          </a:p>
        </p:txBody>
      </p:sp>
    </p:spTree>
    <p:extLst>
      <p:ext uri="{BB962C8B-B14F-4D97-AF65-F5344CB8AC3E}">
        <p14:creationId xmlns:p14="http://schemas.microsoft.com/office/powerpoint/2010/main" val="713524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462458">
              <a:lnSpc>
                <a:spcPct val="120000"/>
              </a:lnSpc>
              <a:defRPr sz="2200" b="0">
                <a:solidFill>
                  <a:srgbClr val="7F8189"/>
                </a:solidFill>
                <a:latin typeface="Arial"/>
                <a:ea typeface="Arial"/>
                <a:cs typeface="Arial"/>
                <a:sym typeface="Arial"/>
              </a:defRPr>
            </a:pPr>
            <a:r>
              <a:rPr lang="en-US" dirty="0">
                <a:solidFill>
                  <a:schemeClr val="tx1">
                    <a:lumMod val="95000"/>
                    <a:lumOff val="5000"/>
                  </a:schemeClr>
                </a:solidFill>
              </a:rPr>
              <a:t>OUTLINE</a:t>
            </a:r>
          </a:p>
          <a:p>
            <a:pPr marL="289036" indent="-289036" defTabSz="462458">
              <a:lnSpc>
                <a:spcPct val="120000"/>
              </a:lnSpc>
              <a:buFont typeface="Arial" panose="020B0604020202020204" pitchFamily="34" charset="0"/>
              <a:buChar char="•"/>
              <a:defRPr sz="2200" b="0">
                <a:solidFill>
                  <a:srgbClr val="7F8189"/>
                </a:solidFill>
                <a:latin typeface="Arial"/>
                <a:ea typeface="Arial"/>
                <a:cs typeface="Arial"/>
                <a:sym typeface="Arial"/>
              </a:defRPr>
            </a:pPr>
            <a:r>
              <a:rPr lang="en-US" dirty="0">
                <a:solidFill>
                  <a:schemeClr val="tx1">
                    <a:lumMod val="95000"/>
                    <a:lumOff val="5000"/>
                  </a:schemeClr>
                </a:solidFill>
              </a:rPr>
              <a:t>Combustion</a:t>
            </a:r>
          </a:p>
          <a:p>
            <a:pPr marL="289036" indent="-289036" defTabSz="462458">
              <a:lnSpc>
                <a:spcPct val="120000"/>
              </a:lnSpc>
              <a:buFont typeface="Arial" panose="020B0604020202020204" pitchFamily="34" charset="0"/>
              <a:buChar char="•"/>
              <a:defRPr sz="2200" b="0">
                <a:solidFill>
                  <a:srgbClr val="7F8189"/>
                </a:solidFill>
                <a:latin typeface="Arial"/>
                <a:ea typeface="Arial"/>
                <a:cs typeface="Arial"/>
                <a:sym typeface="Arial"/>
              </a:defRPr>
            </a:pPr>
            <a:r>
              <a:rPr lang="en-US" dirty="0">
                <a:solidFill>
                  <a:schemeClr val="tx1">
                    <a:lumMod val="95000"/>
                    <a:lumOff val="5000"/>
                  </a:schemeClr>
                </a:solidFill>
              </a:rPr>
              <a:t>Combustion Efficiency</a:t>
            </a:r>
          </a:p>
          <a:p>
            <a:pPr marL="289036" indent="-289036" defTabSz="462458">
              <a:lnSpc>
                <a:spcPct val="120000"/>
              </a:lnSpc>
              <a:buFont typeface="Arial" panose="020B0604020202020204" pitchFamily="34" charset="0"/>
              <a:buChar char="•"/>
              <a:defRPr sz="2200" b="0">
                <a:solidFill>
                  <a:srgbClr val="7F8189"/>
                </a:solidFill>
                <a:latin typeface="Arial"/>
                <a:ea typeface="Arial"/>
                <a:cs typeface="Arial"/>
                <a:sym typeface="Arial"/>
              </a:defRPr>
            </a:pPr>
            <a:r>
              <a:rPr lang="en-US" dirty="0">
                <a:solidFill>
                  <a:schemeClr val="tx1">
                    <a:lumMod val="95000"/>
                    <a:lumOff val="5000"/>
                  </a:schemeClr>
                </a:solidFill>
              </a:rPr>
              <a:t>Combustion System Design</a:t>
            </a:r>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3</a:t>
            </a:fld>
            <a:endParaRPr lang="en-US" dirty="0"/>
          </a:p>
        </p:txBody>
      </p:sp>
    </p:spTree>
    <p:extLst>
      <p:ext uri="{BB962C8B-B14F-4D97-AF65-F5344CB8AC3E}">
        <p14:creationId xmlns:p14="http://schemas.microsoft.com/office/powerpoint/2010/main" val="9214936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spcBef>
                <a:spcPts val="512"/>
              </a:spcBef>
            </a:pPr>
            <a:r>
              <a:rPr lang="en-US" sz="2000" dirty="0"/>
              <a:t>Combustion Systems design is a balance of thermal and fluid losses versus the ability to draw air into the combustion system.</a:t>
            </a:r>
          </a:p>
          <a:p>
            <a:pPr>
              <a:lnSpc>
                <a:spcPct val="110000"/>
              </a:lnSpc>
              <a:spcBef>
                <a:spcPts val="512"/>
              </a:spcBef>
            </a:pPr>
            <a:endParaRPr lang="en-US" sz="2000" dirty="0"/>
          </a:p>
          <a:p>
            <a:pPr>
              <a:lnSpc>
                <a:spcPct val="110000"/>
              </a:lnSpc>
              <a:spcBef>
                <a:spcPts val="512"/>
              </a:spcBef>
            </a:pPr>
            <a:r>
              <a:rPr lang="en-US" sz="2000" dirty="0"/>
              <a:t>Losses to be considered:</a:t>
            </a:r>
          </a:p>
          <a:p>
            <a:pPr lvl="1"/>
            <a:r>
              <a:rPr lang="en-US" sz="1800" dirty="0"/>
              <a:t>Flame Arrestor Design</a:t>
            </a:r>
          </a:p>
          <a:p>
            <a:pPr lvl="1"/>
            <a:r>
              <a:rPr lang="en-US" sz="1800" dirty="0"/>
              <a:t>Combustion chamber shape</a:t>
            </a:r>
          </a:p>
          <a:p>
            <a:pPr lvl="1"/>
            <a:r>
              <a:rPr lang="en-US" sz="1800" dirty="0"/>
              <a:t>Obstruction, </a:t>
            </a:r>
          </a:p>
          <a:p>
            <a:pPr lvl="2"/>
            <a:r>
              <a:rPr lang="en-US" sz="1800" dirty="0"/>
              <a:t>burner, pilot, etc.</a:t>
            </a:r>
          </a:p>
          <a:p>
            <a:pPr lvl="1"/>
            <a:r>
              <a:rPr lang="en-US" sz="1800" dirty="0"/>
              <a:t>Chamber transition</a:t>
            </a:r>
          </a:p>
          <a:p>
            <a:pPr lvl="1"/>
            <a:r>
              <a:rPr lang="en-US" sz="1800" dirty="0"/>
              <a:t>Air Control devices </a:t>
            </a:r>
          </a:p>
          <a:p>
            <a:pPr lvl="1"/>
            <a:r>
              <a:rPr lang="en-US" sz="1800" dirty="0"/>
              <a:t>Stack</a:t>
            </a:r>
          </a:p>
          <a:p>
            <a:pPr lvl="1"/>
            <a:r>
              <a:rPr lang="en-US" sz="1800" dirty="0"/>
              <a:t>Stack Cap</a:t>
            </a:r>
          </a:p>
          <a:p>
            <a:r>
              <a:rPr lang="en-US" dirty="0"/>
              <a:t>Evaluation of the thermo and fluid dynamics associated with the combustion system provides the best view of the potential efficiency that can be achieved for a specific application</a:t>
            </a:r>
          </a:p>
          <a:p>
            <a:r>
              <a:rPr lang="en-US" dirty="0"/>
              <a:t>For natural draft combustion, one of the keys lies in the Stack Design</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30</a:t>
            </a:fld>
            <a:endParaRPr lang="en-US" dirty="0"/>
          </a:p>
        </p:txBody>
      </p:sp>
    </p:spTree>
    <p:extLst>
      <p:ext uri="{BB962C8B-B14F-4D97-AF65-F5344CB8AC3E}">
        <p14:creationId xmlns:p14="http://schemas.microsoft.com/office/powerpoint/2010/main" val="13737373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spcBef>
                <a:spcPts val="512"/>
              </a:spcBef>
            </a:pPr>
            <a:r>
              <a:rPr lang="en-US" sz="2000" dirty="0"/>
              <a:t>Stack Draft Design – </a:t>
            </a:r>
          </a:p>
          <a:p>
            <a:pPr lvl="1"/>
            <a:r>
              <a:rPr lang="en-US" sz="1800" i="1" dirty="0"/>
              <a:t>Stack Draft is a relationship between the average Flue Gas density in the Stack and ambient air density, and the difference in elevation between stack discharge and the combustion system air supply</a:t>
            </a:r>
          </a:p>
          <a:p>
            <a:endParaRPr lang="en-US" dirty="0"/>
          </a:p>
          <a:p>
            <a:pPr marL="175416" indent="-175416" defTabSz="935553">
              <a:buFont typeface="Arial" panose="020B0604020202020204" pitchFamily="34" charset="0"/>
              <a:buChar char="•"/>
              <a:defRPr/>
            </a:pPr>
            <a:r>
              <a:rPr lang="en-US" dirty="0"/>
              <a:t>Stack Draft must efficiently overcome the losses in the combustion system to effectively sustain complete combustion through varying ambient conditions</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31</a:t>
            </a:fld>
            <a:endParaRPr lang="en-US" dirty="0"/>
          </a:p>
        </p:txBody>
      </p:sp>
    </p:spTree>
    <p:extLst>
      <p:ext uri="{BB962C8B-B14F-4D97-AF65-F5344CB8AC3E}">
        <p14:creationId xmlns:p14="http://schemas.microsoft.com/office/powerpoint/2010/main" val="25980158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935553">
              <a:defRPr/>
            </a:pPr>
            <a:r>
              <a:rPr lang="en-US" i="1" dirty="0"/>
              <a:t>Revisiting the list of important data necessary to ensuring we a successful combustion chamber design was presented earlier</a:t>
            </a:r>
          </a:p>
          <a:p>
            <a:pPr defTabSz="935553">
              <a:defRPr/>
            </a:pPr>
            <a:endParaRPr lang="en-US" i="1" dirty="0"/>
          </a:p>
          <a:p>
            <a:pPr defTabSz="935553">
              <a:defRPr/>
            </a:pPr>
            <a:r>
              <a:rPr lang="en-US" i="1" dirty="0"/>
              <a:t>Which of the above impacts Stack Draft Performance?</a:t>
            </a:r>
          </a:p>
          <a:p>
            <a:pPr marL="175416" indent="-175416">
              <a:buFont typeface="Arial" panose="020B0604020202020204" pitchFamily="34" charset="0"/>
              <a:buChar char="•"/>
            </a:pPr>
            <a:r>
              <a:rPr lang="en-US" dirty="0"/>
              <a:t>A significant amount of this data is essential</a:t>
            </a:r>
          </a:p>
          <a:p>
            <a:endParaRPr lang="en-US" dirty="0"/>
          </a:p>
          <a:p>
            <a:pPr defTabSz="935553">
              <a:defRPr/>
            </a:pPr>
            <a:r>
              <a:rPr lang="en-US" i="1" dirty="0"/>
              <a:t>Which of the above will cause Stack Draft to vary the most?</a:t>
            </a:r>
            <a:endParaRPr lang="en-US" dirty="0"/>
          </a:p>
          <a:p>
            <a:pPr marL="175416" indent="-175416" defTabSz="935553">
              <a:buFont typeface="Arial" panose="020B0604020202020204" pitchFamily="34" charset="0"/>
              <a:buChar char="•"/>
              <a:defRPr/>
            </a:pPr>
            <a:r>
              <a:rPr lang="en-US" dirty="0"/>
              <a:t>Ambient Air Supply Temperature and humidity</a:t>
            </a:r>
          </a:p>
          <a:p>
            <a:r>
              <a:rPr lang="en-US" dirty="0"/>
              <a:t>Though the others are important in sizing the combustion chamber, flame arrestor and stack, the greatest performance impact to overcome in this design is the impact of ambient temperature change.</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32</a:t>
            </a:fld>
            <a:endParaRPr lang="en-US" dirty="0"/>
          </a:p>
        </p:txBody>
      </p:sp>
    </p:spTree>
    <p:extLst>
      <p:ext uri="{BB962C8B-B14F-4D97-AF65-F5344CB8AC3E}">
        <p14:creationId xmlns:p14="http://schemas.microsoft.com/office/powerpoint/2010/main" val="23965286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a:spcBef>
                <a:spcPts val="306"/>
              </a:spcBef>
            </a:pPr>
            <a:r>
              <a:rPr lang="en-US" i="1" dirty="0"/>
              <a:t>To illustrate the impact of elevation and ambient temperature and stack temperature, lets graph the resulting performance from an actual heater design</a:t>
            </a:r>
          </a:p>
          <a:p>
            <a:r>
              <a:rPr lang="en-US" sz="1400" dirty="0"/>
              <a:t>Typical Stack performance</a:t>
            </a:r>
          </a:p>
          <a:p>
            <a:r>
              <a:rPr lang="en-US" dirty="0"/>
              <a:t>#1: Summer operation at 1000’ ASL</a:t>
            </a:r>
          </a:p>
          <a:p>
            <a:r>
              <a:rPr lang="en-US" dirty="0"/>
              <a:t>#2: Summer operation at 500’ ASL</a:t>
            </a:r>
          </a:p>
          <a:p>
            <a:r>
              <a:rPr lang="en-US" dirty="0"/>
              <a:t>#3: Winter operation, same stack temp</a:t>
            </a:r>
          </a:p>
          <a:p>
            <a:r>
              <a:rPr lang="en-US" dirty="0"/>
              <a:t>#4: Winter operation, typical stack temp</a:t>
            </a:r>
          </a:p>
          <a:p>
            <a:endParaRPr lang="en-US" dirty="0"/>
          </a:p>
          <a:p>
            <a:r>
              <a:rPr lang="en-US" dirty="0"/>
              <a:t>NOTE that </a:t>
            </a:r>
          </a:p>
          <a:p>
            <a:r>
              <a:rPr lang="en-US" dirty="0"/>
              <a:t>In appropriate size stack, too HIGH or LARGE in diameter, </a:t>
            </a:r>
          </a:p>
          <a:p>
            <a:pPr marL="1110968" lvl="2" indent="-175416">
              <a:buFont typeface="Arial" panose="020B0604020202020204" pitchFamily="34" charset="0"/>
              <a:buChar char="•"/>
            </a:pPr>
            <a:r>
              <a:rPr lang="en-US" dirty="0"/>
              <a:t>Stack will overdraft during very cool ambient temperature operations.</a:t>
            </a:r>
          </a:p>
          <a:p>
            <a:pPr marL="1578744" lvl="3" indent="-175416">
              <a:buFont typeface="Arial" panose="020B0604020202020204" pitchFamily="34" charset="0"/>
              <a:buChar char="•"/>
            </a:pPr>
            <a:r>
              <a:rPr lang="en-US" dirty="0"/>
              <a:t>Air Rate Too high</a:t>
            </a:r>
          </a:p>
          <a:p>
            <a:pPr marL="2046520" lvl="4" indent="-175416">
              <a:buFont typeface="Arial" panose="020B0604020202020204" pitchFamily="34" charset="0"/>
              <a:buChar char="•"/>
            </a:pPr>
            <a:r>
              <a:rPr lang="en-US" dirty="0"/>
              <a:t>Increased sensible heat loss – High Stack Temperatures.</a:t>
            </a:r>
          </a:p>
          <a:p>
            <a:pPr marL="2046520" lvl="4" indent="-175416">
              <a:buFont typeface="Arial" panose="020B0604020202020204" pitchFamily="34" charset="0"/>
              <a:buChar char="•"/>
            </a:pPr>
            <a:r>
              <a:rPr lang="en-US" dirty="0"/>
              <a:t>HIGH O2 </a:t>
            </a:r>
          </a:p>
          <a:p>
            <a:endParaRPr lang="en-US" dirty="0"/>
          </a:p>
          <a:p>
            <a:r>
              <a:rPr lang="en-US" dirty="0"/>
              <a:t>In appropriate size stack, too LOW or SMALL in diameter,</a:t>
            </a:r>
          </a:p>
          <a:p>
            <a:pPr marL="1110968" lvl="2" indent="-175416" defTabSz="935553">
              <a:buFont typeface="Arial" panose="020B0604020202020204" pitchFamily="34" charset="0"/>
              <a:buChar char="•"/>
              <a:defRPr/>
            </a:pPr>
            <a:r>
              <a:rPr lang="en-US" dirty="0"/>
              <a:t>Stack will not draft enough</a:t>
            </a:r>
          </a:p>
          <a:p>
            <a:pPr marL="1110968" lvl="2" indent="-175416" defTabSz="935553">
              <a:buFont typeface="Arial" panose="020B0604020202020204" pitchFamily="34" charset="0"/>
              <a:buChar char="•"/>
              <a:defRPr/>
            </a:pPr>
            <a:r>
              <a:rPr lang="en-US" dirty="0"/>
              <a:t>Stack will overdraft during very cool ambient temperature operations.</a:t>
            </a:r>
          </a:p>
          <a:p>
            <a:pPr marL="1110968" lvl="2" indent="-175416">
              <a:buFont typeface="Arial" panose="020B0604020202020204" pitchFamily="34" charset="0"/>
              <a:buChar char="•"/>
            </a:pPr>
            <a:endParaRPr lang="en-US" dirty="0"/>
          </a:p>
          <a:p>
            <a:pPr marL="1110968" lvl="2" indent="-175416">
              <a:buFont typeface="Arial" panose="020B0604020202020204" pitchFamily="34" charset="0"/>
              <a:buChar char="•"/>
            </a:pPr>
            <a:r>
              <a:rPr lang="en-US" dirty="0"/>
              <a:t>Air Rate too Low</a:t>
            </a:r>
          </a:p>
          <a:p>
            <a:pPr marL="1578744" lvl="3" indent="-175416">
              <a:buFont typeface="Arial" panose="020B0604020202020204" pitchFamily="34" charset="0"/>
              <a:buChar char="•"/>
            </a:pPr>
            <a:r>
              <a:rPr lang="en-US" dirty="0"/>
              <a:t>Increased heat loss due to incomplete combustion</a:t>
            </a:r>
          </a:p>
          <a:p>
            <a:pPr marL="1578744" lvl="3" indent="-175416">
              <a:buFont typeface="Arial" panose="020B0604020202020204" pitchFamily="34" charset="0"/>
              <a:buChar char="•"/>
            </a:pPr>
            <a:endParaRPr lang="en-US" dirty="0"/>
          </a:p>
          <a:p>
            <a:pPr marL="1110968" lvl="2" indent="-175416">
              <a:buFont typeface="Arial" panose="020B0604020202020204" pitchFamily="34" charset="0"/>
              <a:buChar char="•"/>
            </a:pPr>
            <a:r>
              <a:rPr lang="en-US" dirty="0"/>
              <a:t>Flue Gas Temp too High</a:t>
            </a:r>
          </a:p>
          <a:p>
            <a:pPr marL="1578744" lvl="3" indent="-175416">
              <a:buFont typeface="Arial" panose="020B0604020202020204" pitchFamily="34" charset="0"/>
              <a:buChar char="•"/>
            </a:pPr>
            <a:r>
              <a:rPr lang="en-US" dirty="0"/>
              <a:t>Increased Sensible heat loss</a:t>
            </a:r>
          </a:p>
          <a:p>
            <a:r>
              <a:rPr lang="en-US" dirty="0"/>
              <a:t> </a:t>
            </a:r>
          </a:p>
        </p:txBody>
      </p:sp>
      <p:sp>
        <p:nvSpPr>
          <p:cNvPr id="4" name="Slide Number Placeholder 3"/>
          <p:cNvSpPr>
            <a:spLocks noGrp="1"/>
          </p:cNvSpPr>
          <p:nvPr>
            <p:ph type="sldNum" sz="quarter" idx="5"/>
          </p:nvPr>
        </p:nvSpPr>
        <p:spPr/>
        <p:txBody>
          <a:bodyPr/>
          <a:lstStyle/>
          <a:p>
            <a:fld id="{3345FBE0-AE00-3746-B193-D7FD054375A0}" type="slidenum">
              <a:rPr lang="en-US" smtClean="0"/>
              <a:t>33</a:t>
            </a:fld>
            <a:endParaRPr lang="en-US" dirty="0"/>
          </a:p>
        </p:txBody>
      </p:sp>
    </p:spTree>
    <p:extLst>
      <p:ext uri="{BB962C8B-B14F-4D97-AF65-F5344CB8AC3E}">
        <p14:creationId xmlns:p14="http://schemas.microsoft.com/office/powerpoint/2010/main" val="19367348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sz="2000" dirty="0"/>
              <a:t>Misconceptions about combustion performance/efficiency:</a:t>
            </a:r>
          </a:p>
          <a:p>
            <a:endParaRPr lang="en-US" sz="2000" dirty="0"/>
          </a:p>
          <a:p>
            <a:pPr marL="584720" lvl="1" indent="-350832">
              <a:buFont typeface="+mj-lt"/>
              <a:buAutoNum type="arabicPeriod"/>
            </a:pPr>
            <a:r>
              <a:rPr lang="en-US" sz="1800" dirty="0"/>
              <a:t>Different burners in the same combustion chamber will produce consistency in combustion efficiency </a:t>
            </a:r>
          </a:p>
          <a:p>
            <a:endParaRPr lang="en-US" dirty="0"/>
          </a:p>
          <a:p>
            <a:r>
              <a:rPr lang="en-US" dirty="0"/>
              <a:t>- NO </a:t>
            </a:r>
          </a:p>
          <a:p>
            <a:pPr defTabSz="935553">
              <a:defRPr/>
            </a:pPr>
            <a:r>
              <a:rPr lang="en-US" dirty="0"/>
              <a:t>While different types of natural draft burners are more effective at entraining primary air prior to combustion, the effects of ambient temperature changes will continue to be an overwhelming influence on stack draft performance resulting in reduced efficiency during colder burner operation.</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34</a:t>
            </a:fld>
            <a:endParaRPr lang="en-US" dirty="0"/>
          </a:p>
        </p:txBody>
      </p:sp>
    </p:spTree>
    <p:extLst>
      <p:ext uri="{BB962C8B-B14F-4D97-AF65-F5344CB8AC3E}">
        <p14:creationId xmlns:p14="http://schemas.microsoft.com/office/powerpoint/2010/main" val="227824954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935553">
              <a:defRPr/>
            </a:pPr>
            <a:r>
              <a:rPr lang="en-US" dirty="0"/>
              <a:t>2. Fixed Secondary air control produced consistent combustion efficiency </a:t>
            </a:r>
          </a:p>
          <a:p>
            <a:pPr defTabSz="935553">
              <a:defRPr/>
            </a:pPr>
            <a:endParaRPr lang="en-US" dirty="0"/>
          </a:p>
          <a:p>
            <a:pPr defTabSz="935553">
              <a:defRPr/>
            </a:pPr>
            <a:r>
              <a:rPr lang="en-US" dirty="0"/>
              <a:t>- NO</a:t>
            </a:r>
          </a:p>
          <a:p>
            <a:r>
              <a:rPr lang="en-US" dirty="0"/>
              <a:t>Fixed secondary air control and stack dampers are good for the ambient conditions they are set and will require seasonal adjustment to maintain good performance during a range ambient operating temperatures.</a:t>
            </a:r>
          </a:p>
          <a:p>
            <a:endParaRPr lang="en-US" dirty="0"/>
          </a:p>
          <a:p>
            <a:r>
              <a:rPr lang="en-US" dirty="0"/>
              <a:t>Stack dampers – Summer/winter positions</a:t>
            </a:r>
          </a:p>
          <a:p>
            <a:pPr defTabSz="935553">
              <a:defRPr/>
            </a:pPr>
            <a:r>
              <a:rPr lang="en-US" dirty="0"/>
              <a:t>Stack dampers provided with OGI stacks, have stops that will limit the closing position of the damper, intended for shoulder month operation.  </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35</a:t>
            </a:fld>
            <a:endParaRPr lang="en-US" dirty="0"/>
          </a:p>
        </p:txBody>
      </p:sp>
    </p:spTree>
    <p:extLst>
      <p:ext uri="{BB962C8B-B14F-4D97-AF65-F5344CB8AC3E}">
        <p14:creationId xmlns:p14="http://schemas.microsoft.com/office/powerpoint/2010/main" val="3057486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935553">
              <a:defRPr/>
            </a:pPr>
            <a:r>
              <a:rPr lang="en-US" dirty="0"/>
              <a:t>3. Modulation of an atmospheric injection type burner versus 100% ON/OFF control produces good efficiency throughout operating range </a:t>
            </a:r>
          </a:p>
          <a:p>
            <a:pPr defTabSz="935553">
              <a:defRPr/>
            </a:pPr>
            <a:endParaRPr lang="en-US" dirty="0"/>
          </a:p>
          <a:p>
            <a:pPr defTabSz="935553">
              <a:defRPr/>
            </a:pPr>
            <a:r>
              <a:rPr lang="en-US" dirty="0"/>
              <a:t>- NO</a:t>
            </a:r>
          </a:p>
          <a:p>
            <a:pPr defTabSz="935553">
              <a:defRPr/>
            </a:pPr>
            <a:r>
              <a:rPr lang="en-US" dirty="0"/>
              <a:t>Though modulation provides variable heat (fuel gas) input to the combustion chamber, the burner best performance is at the 100% design point of the burner sizing. </a:t>
            </a:r>
          </a:p>
          <a:p>
            <a:pPr defTabSz="935553">
              <a:defRPr/>
            </a:pPr>
            <a:endParaRPr lang="en-US" dirty="0"/>
          </a:p>
          <a:p>
            <a:pPr defTabSz="935553">
              <a:defRPr/>
            </a:pPr>
            <a:r>
              <a:rPr lang="en-US" dirty="0"/>
              <a:t>Additionally Reduced fuel gas flow operation will cause the stack and combustion system to overdraft losing much of the heat energy up the stack.</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36</a:t>
            </a:fld>
            <a:endParaRPr lang="en-US" dirty="0"/>
          </a:p>
        </p:txBody>
      </p:sp>
    </p:spTree>
    <p:extLst>
      <p:ext uri="{BB962C8B-B14F-4D97-AF65-F5344CB8AC3E}">
        <p14:creationId xmlns:p14="http://schemas.microsoft.com/office/powerpoint/2010/main" val="14664747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marL="233888" lvl="1"/>
            <a:r>
              <a:rPr lang="en-US" dirty="0"/>
              <a:t>What have we learned?</a:t>
            </a:r>
          </a:p>
          <a:p>
            <a:pPr marL="584720" lvl="1" indent="-350832">
              <a:buFont typeface="+mj-lt"/>
              <a:buAutoNum type="arabicPeriod"/>
            </a:pPr>
            <a:endParaRPr lang="en-US" dirty="0"/>
          </a:p>
          <a:p>
            <a:pPr marL="584720" lvl="1" indent="-350832">
              <a:buFont typeface="+mj-lt"/>
              <a:buAutoNum type="arabicPeriod"/>
            </a:pPr>
            <a:r>
              <a:rPr lang="en-US" dirty="0"/>
              <a:t>Combustion Efficiency is something that is engineered for each application.</a:t>
            </a:r>
          </a:p>
          <a:p>
            <a:pPr marL="584720" lvl="1" indent="-350832">
              <a:buFont typeface="+mj-lt"/>
              <a:buAutoNum type="arabicPeriod"/>
            </a:pPr>
            <a:endParaRPr lang="en-US" dirty="0"/>
          </a:p>
          <a:p>
            <a:pPr marL="584720" lvl="1" indent="-350832">
              <a:buFont typeface="+mj-lt"/>
              <a:buAutoNum type="arabicPeriod"/>
            </a:pPr>
            <a:r>
              <a:rPr lang="en-US" dirty="0"/>
              <a:t>Combustion Efficiency is not defined by the burner or stack, but is inclusive of the complete combustion system design</a:t>
            </a:r>
          </a:p>
          <a:p>
            <a:pPr marL="584720" lvl="1" indent="-350832">
              <a:buFont typeface="+mj-lt"/>
              <a:buAutoNum type="arabicPeriod"/>
            </a:pPr>
            <a:endParaRPr lang="en-US" dirty="0"/>
          </a:p>
          <a:p>
            <a:pPr marL="584720" lvl="1" indent="-350832">
              <a:buFont typeface="+mj-lt"/>
              <a:buAutoNum type="arabicPeriod"/>
            </a:pPr>
            <a:r>
              <a:rPr lang="en-US" dirty="0"/>
              <a:t>Combustion system designs need to provide flexibility for changing seasons. </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37</a:t>
            </a:fld>
            <a:endParaRPr lang="en-US" dirty="0"/>
          </a:p>
        </p:txBody>
      </p:sp>
    </p:spTree>
    <p:extLst>
      <p:ext uri="{BB962C8B-B14F-4D97-AF65-F5344CB8AC3E}">
        <p14:creationId xmlns:p14="http://schemas.microsoft.com/office/powerpoint/2010/main" val="39034641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QUESTIONS?</a:t>
            </a:r>
          </a:p>
        </p:txBody>
      </p:sp>
      <p:sp>
        <p:nvSpPr>
          <p:cNvPr id="4" name="Slide Number Placeholder 3"/>
          <p:cNvSpPr>
            <a:spLocks noGrp="1"/>
          </p:cNvSpPr>
          <p:nvPr>
            <p:ph type="sldNum" sz="quarter" idx="5"/>
          </p:nvPr>
        </p:nvSpPr>
        <p:spPr/>
        <p:txBody>
          <a:bodyPr/>
          <a:lstStyle/>
          <a:p>
            <a:fld id="{3345FBE0-AE00-3746-B193-D7FD054375A0}" type="slidenum">
              <a:rPr lang="en-US" smtClean="0"/>
              <a:t>38</a:t>
            </a:fld>
            <a:endParaRPr lang="en-US" dirty="0"/>
          </a:p>
        </p:txBody>
      </p:sp>
    </p:spTree>
    <p:extLst>
      <p:ext uri="{BB962C8B-B14F-4D97-AF65-F5344CB8AC3E}">
        <p14:creationId xmlns:p14="http://schemas.microsoft.com/office/powerpoint/2010/main" val="3696702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pPr defTabSz="467754">
              <a:defRPr/>
            </a:pPr>
            <a:r>
              <a:rPr lang="en-US" dirty="0"/>
              <a:t>Everything necessary for combustion to occur is contained in this match, it’s surroundings and on this strike plate.  Once the match is drawn across the strike plate an everyday process of combustion is started.</a:t>
            </a:r>
          </a:p>
          <a:p>
            <a:pPr defTabSz="467754">
              <a:defRPr/>
            </a:pPr>
            <a:endParaRPr lang="en-US" dirty="0"/>
          </a:p>
          <a:p>
            <a:pPr defTabSz="467754">
              <a:defRPr/>
            </a:pPr>
            <a:r>
              <a:rPr lang="en-US" dirty="0"/>
              <a:t>The North American Combustion Handbook defines combustion as: </a:t>
            </a:r>
            <a:r>
              <a:rPr lang="en-US" i="1" dirty="0"/>
              <a:t>“Combustion, or burning is a rapid combination of Oxygen with a fuel, resulting in the release of heat”</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4</a:t>
            </a:fld>
            <a:endParaRPr lang="en-US" dirty="0"/>
          </a:p>
        </p:txBody>
      </p:sp>
    </p:spTree>
    <p:extLst>
      <p:ext uri="{BB962C8B-B14F-4D97-AF65-F5344CB8AC3E}">
        <p14:creationId xmlns:p14="http://schemas.microsoft.com/office/powerpoint/2010/main" val="79548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When we discuss Combustion Efficiency, we need to understand the combustion process to produce the best environment for combustion to occur</a:t>
            </a:r>
          </a:p>
          <a:p>
            <a:endParaRPr lang="en-US" dirty="0"/>
          </a:p>
          <a:p>
            <a:r>
              <a:rPr lang="en-US" dirty="0"/>
              <a:t>Combustion is a chemical reaction . . .  With this process, we know that “Nothing is created or destroyed” in this process. </a:t>
            </a:r>
          </a:p>
          <a:p>
            <a:r>
              <a:rPr lang="en-US" dirty="0"/>
              <a:t>When we look at the combustion process, whatever enters the process is conserved through the reaction “=&gt;” resulting in products of combustion and HEAT.</a:t>
            </a:r>
          </a:p>
          <a:p>
            <a:endParaRPr lang="en-US" dirty="0"/>
          </a:p>
          <a:p>
            <a:r>
              <a:rPr lang="en-US" dirty="0"/>
              <a:t>In out case, the HEAT associated with this reaction is what we are after.</a:t>
            </a:r>
          </a:p>
          <a:p>
            <a:endParaRPr lang="en-US" dirty="0"/>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5</a:t>
            </a:fld>
            <a:endParaRPr lang="en-US" dirty="0"/>
          </a:p>
        </p:txBody>
      </p:sp>
    </p:spTree>
    <p:extLst>
      <p:ext uri="{BB962C8B-B14F-4D97-AF65-F5344CB8AC3E}">
        <p14:creationId xmlns:p14="http://schemas.microsoft.com/office/powerpoint/2010/main" val="2051901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2E090-FBDE-A0B4-30F0-0A9884B1E0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E44E8-2EB8-2A36-B7C1-2687DA6F3CC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0FA8BC2-003C-5354-969D-4705AD1E96B2}"/>
              </a:ext>
            </a:extLst>
          </p:cNvPr>
          <p:cNvSpPr>
            <a:spLocks noGrp="1"/>
          </p:cNvSpPr>
          <p:nvPr>
            <p:ph type="body" idx="1"/>
          </p:nvPr>
        </p:nvSpPr>
        <p:spPr/>
        <p:txBody>
          <a:bodyPr/>
          <a:lstStyle/>
          <a:p>
            <a:r>
              <a:rPr lang="en-US" dirty="0"/>
              <a:t>For this example, FUELS are hydrocarbons, meaning they are composed primarily of carbon and hydrogen. </a:t>
            </a:r>
          </a:p>
          <a:p>
            <a:r>
              <a:rPr lang="en-US" dirty="0"/>
              <a:t>When these fuels are burned with the proper amount of AIR, carbon dioxide (CO2) and water (H2O) are the principle chemical products, formed from the reactants carbon and hydrogen in the fuel and oxygen (O2) in the air.</a:t>
            </a:r>
          </a:p>
          <a:p>
            <a:endParaRPr lang="en-US" dirty="0"/>
          </a:p>
          <a:p>
            <a:r>
              <a:rPr lang="en-US" dirty="0"/>
              <a:t>The simplest example of hydrocarbon fuel combustion is the reaction of methane (CH4), the largest component of natural gas, with O2 in the air. </a:t>
            </a:r>
          </a:p>
          <a:p>
            <a:r>
              <a:rPr lang="en-US" dirty="0"/>
              <a:t>When this reaction is balanced, or stoichiometric, each molecule of methane reacts with two molecules of O2 producing 1 molecule of CO2 and 2 molecules of H2O. </a:t>
            </a:r>
          </a:p>
          <a:p>
            <a:r>
              <a:rPr lang="en-US" dirty="0"/>
              <a:t>In an actual combustion processes, other products are often formed which are influenced by impurities in the fuel and combustion process.</a:t>
            </a:r>
          </a:p>
          <a:p>
            <a:endParaRPr lang="en-US" dirty="0"/>
          </a:p>
        </p:txBody>
      </p:sp>
      <p:sp>
        <p:nvSpPr>
          <p:cNvPr id="4" name="Slide Number Placeholder 3">
            <a:extLst>
              <a:ext uri="{FF2B5EF4-FFF2-40B4-BE49-F238E27FC236}">
                <a16:creationId xmlns:a16="http://schemas.microsoft.com/office/drawing/2014/main" id="{C3E961C8-C4ED-3B48-20F1-344596CCA5C1}"/>
              </a:ext>
            </a:extLst>
          </p:cNvPr>
          <p:cNvSpPr>
            <a:spLocks noGrp="1"/>
          </p:cNvSpPr>
          <p:nvPr>
            <p:ph type="sldNum" sz="quarter" idx="5"/>
          </p:nvPr>
        </p:nvSpPr>
        <p:spPr/>
        <p:txBody>
          <a:bodyPr/>
          <a:lstStyle/>
          <a:p>
            <a:fld id="{3345FBE0-AE00-3746-B193-D7FD054375A0}" type="slidenum">
              <a:rPr lang="en-US" smtClean="0"/>
              <a:t>6</a:t>
            </a:fld>
            <a:endParaRPr lang="en-US" dirty="0"/>
          </a:p>
        </p:txBody>
      </p:sp>
    </p:spTree>
    <p:extLst>
      <p:ext uri="{BB962C8B-B14F-4D97-AF65-F5344CB8AC3E}">
        <p14:creationId xmlns:p14="http://schemas.microsoft.com/office/powerpoint/2010/main" val="2959869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D01C1-9C68-CD2D-77AF-A76821927B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33FA2F-2FFD-74DC-CA6D-95CB2205449C}"/>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A2B8731-1678-A8B1-0ABF-4F1CEFDC7A9A}"/>
              </a:ext>
            </a:extLst>
          </p:cNvPr>
          <p:cNvSpPr>
            <a:spLocks noGrp="1"/>
          </p:cNvSpPr>
          <p:nvPr>
            <p:ph type="body" idx="1"/>
          </p:nvPr>
        </p:nvSpPr>
        <p:spPr/>
        <p:txBody>
          <a:bodyPr/>
          <a:lstStyle/>
          <a:p>
            <a:r>
              <a:rPr lang="en-US" dirty="0"/>
              <a:t>Here is a graph representing percent of Theoretical Air versus different productions of combustion which includes trends for % Carbon Dioxide, % Oxygen and % Carbon monoxide.</a:t>
            </a:r>
          </a:p>
          <a:p>
            <a:endParaRPr lang="en-US" dirty="0"/>
          </a:p>
          <a:p>
            <a:r>
              <a:rPr lang="en-US" dirty="0"/>
              <a:t>The area to the left of the 100% Theoretical Air vertical line where air combustion concentration are less than 100% is know as the Fuel-Rich region</a:t>
            </a:r>
          </a:p>
          <a:p>
            <a:endParaRPr lang="en-US" dirty="0"/>
          </a:p>
          <a:p>
            <a:r>
              <a:rPr lang="en-US" dirty="0"/>
              <a:t>The area to the left of the 100% Theoretical Air vertical line where combustion air concentration are greater than 100% is know as the Excess Air region</a:t>
            </a:r>
          </a:p>
          <a:p>
            <a:pPr defTabSz="924916">
              <a:defRPr/>
            </a:pPr>
            <a:r>
              <a:rPr lang="en-US" dirty="0"/>
              <a:t>Let’s see what impact that combustion air concentrations have in fuel/air mixtures as illustrated on this graph.</a:t>
            </a:r>
          </a:p>
          <a:p>
            <a:endParaRPr lang="en-US" dirty="0"/>
          </a:p>
        </p:txBody>
      </p:sp>
      <p:sp>
        <p:nvSpPr>
          <p:cNvPr id="4" name="Slide Number Placeholder 3">
            <a:extLst>
              <a:ext uri="{FF2B5EF4-FFF2-40B4-BE49-F238E27FC236}">
                <a16:creationId xmlns:a16="http://schemas.microsoft.com/office/drawing/2014/main" id="{D15F4E5E-3A2B-D2F0-1A1C-A6EB42867239}"/>
              </a:ext>
            </a:extLst>
          </p:cNvPr>
          <p:cNvSpPr>
            <a:spLocks noGrp="1"/>
          </p:cNvSpPr>
          <p:nvPr>
            <p:ph type="sldNum" sz="quarter" idx="5"/>
          </p:nvPr>
        </p:nvSpPr>
        <p:spPr/>
        <p:txBody>
          <a:bodyPr/>
          <a:lstStyle/>
          <a:p>
            <a:fld id="{3345FBE0-AE00-3746-B193-D7FD054375A0}" type="slidenum">
              <a:rPr lang="en-US" smtClean="0"/>
              <a:t>7</a:t>
            </a:fld>
            <a:endParaRPr lang="en-US" dirty="0"/>
          </a:p>
        </p:txBody>
      </p:sp>
    </p:spTree>
    <p:extLst>
      <p:ext uri="{BB962C8B-B14F-4D97-AF65-F5344CB8AC3E}">
        <p14:creationId xmlns:p14="http://schemas.microsoft.com/office/powerpoint/2010/main" val="2977041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a:p>
            <a:r>
              <a:rPr lang="en-US" dirty="0"/>
              <a:t>The amount of combustion air supply necessary to consume all the fuel is know as 100% Theoretical Air. What’s interesting is that this amount of air only allows the fuel to be burned by does not provide effective complete combustion, </a:t>
            </a:r>
          </a:p>
          <a:p>
            <a:endParaRPr lang="en-US" dirty="0"/>
          </a:p>
          <a:p>
            <a:r>
              <a:rPr lang="en-US" dirty="0"/>
              <a:t>as seen by the remaining carbon monoxide.</a:t>
            </a:r>
          </a:p>
          <a:p>
            <a:endParaRPr lang="en-US" dirty="0"/>
          </a:p>
          <a:p>
            <a:pPr defTabSz="924916">
              <a:defRPr/>
            </a:pPr>
            <a:r>
              <a:rPr lang="en-US" dirty="0"/>
              <a:t>Stoichiometric Combustion </a:t>
            </a:r>
            <a:r>
              <a:rPr lang="en-US" dirty="0">
                <a:latin typeface="Calibri" panose="020F0502020204030204" pitchFamily="34" charset="0"/>
                <a:ea typeface="Calibri" panose="020F0502020204030204" pitchFamily="34" charset="0"/>
                <a:cs typeface="Calibri" panose="020F0502020204030204" pitchFamily="34" charset="0"/>
              </a:rPr>
              <a:t>is obtained by mixing and burning the necessary concentration of combustion air with fuel, so no CO is created, and all that remains is CO</a:t>
            </a:r>
            <a:r>
              <a:rPr lang="en-US" baseline="-25000" dirty="0">
                <a:latin typeface="Calibri" panose="020F0502020204030204" pitchFamily="34" charset="0"/>
                <a:ea typeface="Calibri" panose="020F0502020204030204" pitchFamily="34" charset="0"/>
                <a:cs typeface="Calibri" panose="020F0502020204030204" pitchFamily="34" charset="0"/>
              </a:rPr>
              <a:t>2</a:t>
            </a:r>
            <a:r>
              <a:rPr lang="en-US" dirty="0">
                <a:latin typeface="Calibri" panose="020F0502020204030204" pitchFamily="34" charset="0"/>
                <a:ea typeface="Calibri" panose="020F0502020204030204" pitchFamily="34" charset="0"/>
                <a:cs typeface="Calibri" panose="020F0502020204030204" pitchFamily="34" charset="0"/>
              </a:rPr>
              <a:t> and H</a:t>
            </a:r>
            <a:r>
              <a:rPr lang="en-US" baseline="-25000" dirty="0">
                <a:latin typeface="Calibri" panose="020F0502020204030204" pitchFamily="34" charset="0"/>
                <a:ea typeface="Calibri" panose="020F0502020204030204" pitchFamily="34" charset="0"/>
                <a:cs typeface="Calibri" panose="020F0502020204030204" pitchFamily="34" charset="0"/>
              </a:rPr>
              <a:t>2</a:t>
            </a:r>
            <a:r>
              <a:rPr lang="en-US" dirty="0">
                <a:latin typeface="Calibri" panose="020F0502020204030204" pitchFamily="34" charset="0"/>
                <a:ea typeface="Calibri" panose="020F0502020204030204" pitchFamily="34" charset="0"/>
                <a:cs typeface="Calibri" panose="020F0502020204030204" pitchFamily="34" charset="0"/>
              </a:rPr>
              <a:t>O.</a:t>
            </a:r>
          </a:p>
          <a:p>
            <a:endParaRPr lang="en-US" dirty="0"/>
          </a:p>
        </p:txBody>
      </p:sp>
      <p:sp>
        <p:nvSpPr>
          <p:cNvPr id="4" name="Slide Number Placeholder 3"/>
          <p:cNvSpPr>
            <a:spLocks noGrp="1"/>
          </p:cNvSpPr>
          <p:nvPr>
            <p:ph type="sldNum" sz="quarter" idx="5"/>
          </p:nvPr>
        </p:nvSpPr>
        <p:spPr/>
        <p:txBody>
          <a:bodyPr/>
          <a:lstStyle/>
          <a:p>
            <a:fld id="{3345FBE0-AE00-3746-B193-D7FD054375A0}" type="slidenum">
              <a:rPr lang="en-US" smtClean="0"/>
              <a:t>8</a:t>
            </a:fld>
            <a:endParaRPr lang="en-US" dirty="0"/>
          </a:p>
        </p:txBody>
      </p:sp>
    </p:spTree>
    <p:extLst>
      <p:ext uri="{BB962C8B-B14F-4D97-AF65-F5344CB8AC3E}">
        <p14:creationId xmlns:p14="http://schemas.microsoft.com/office/powerpoint/2010/main" val="34958082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803577-1513-4C30-29BF-83B78EACDE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DF9DAE-D158-A302-1C91-0246E195ECA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E23581D-690D-77F3-740A-CA3098866D8F}"/>
              </a:ext>
            </a:extLst>
          </p:cNvPr>
          <p:cNvSpPr>
            <a:spLocks noGrp="1"/>
          </p:cNvSpPr>
          <p:nvPr>
            <p:ph type="body" idx="1"/>
          </p:nvPr>
        </p:nvSpPr>
        <p:spPr/>
        <p:txBody>
          <a:bodyPr/>
          <a:lstStyle/>
          <a:p>
            <a:r>
              <a:rPr lang="en-US" dirty="0"/>
              <a:t>Operating fuel/air concentration near Stoichiometric air supply region not only allow for complete, effective combustion, it also provide the benefit of operating with at the highest combustion efficiency.  Depending on fuel composition, this Excess Air concentration typically lies in the range of 5-10% excess Air.</a:t>
            </a:r>
          </a:p>
          <a:p>
            <a:endParaRPr lang="en-US" dirty="0"/>
          </a:p>
          <a:p>
            <a:r>
              <a:rPr lang="en-US" dirty="0"/>
              <a:t>BUT . . . Is this practical?</a:t>
            </a:r>
          </a:p>
          <a:p>
            <a:r>
              <a:rPr lang="en-US" dirty="0"/>
              <a:t>To better understand HOW we an improve combustion performance and efficiency, we need to understand what causes incomplete combustion</a:t>
            </a:r>
          </a:p>
        </p:txBody>
      </p:sp>
      <p:sp>
        <p:nvSpPr>
          <p:cNvPr id="4" name="Slide Number Placeholder 3">
            <a:extLst>
              <a:ext uri="{FF2B5EF4-FFF2-40B4-BE49-F238E27FC236}">
                <a16:creationId xmlns:a16="http://schemas.microsoft.com/office/drawing/2014/main" id="{707F6EF5-C3F3-2284-0A68-C4B573885ADA}"/>
              </a:ext>
            </a:extLst>
          </p:cNvPr>
          <p:cNvSpPr>
            <a:spLocks noGrp="1"/>
          </p:cNvSpPr>
          <p:nvPr>
            <p:ph type="sldNum" sz="quarter" idx="5"/>
          </p:nvPr>
        </p:nvSpPr>
        <p:spPr/>
        <p:txBody>
          <a:bodyPr/>
          <a:lstStyle/>
          <a:p>
            <a:fld id="{3345FBE0-AE00-3746-B193-D7FD054375A0}" type="slidenum">
              <a:rPr lang="en-US" smtClean="0"/>
              <a:t>9</a:t>
            </a:fld>
            <a:endParaRPr lang="en-US" dirty="0"/>
          </a:p>
        </p:txBody>
      </p:sp>
    </p:spTree>
    <p:extLst>
      <p:ext uri="{BB962C8B-B14F-4D97-AF65-F5344CB8AC3E}">
        <p14:creationId xmlns:p14="http://schemas.microsoft.com/office/powerpoint/2010/main" val="2023838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7A378A-4B40-B74A-ADFA-008350FDB646}"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93F2E-90EE-9E42-9924-EC77F825129E}" type="slidenum">
              <a:rPr lang="en-US" smtClean="0"/>
              <a:t>‹#›</a:t>
            </a:fld>
            <a:endParaRPr lang="en-US" dirty="0"/>
          </a:p>
        </p:txBody>
      </p:sp>
    </p:spTree>
    <p:extLst>
      <p:ext uri="{BB962C8B-B14F-4D97-AF65-F5344CB8AC3E}">
        <p14:creationId xmlns:p14="http://schemas.microsoft.com/office/powerpoint/2010/main" val="3816884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7A378A-4B40-B74A-ADFA-008350FDB646}"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93F2E-90EE-9E42-9924-EC77F825129E}" type="slidenum">
              <a:rPr lang="en-US" smtClean="0"/>
              <a:t>‹#›</a:t>
            </a:fld>
            <a:endParaRPr lang="en-US" dirty="0"/>
          </a:p>
        </p:txBody>
      </p:sp>
    </p:spTree>
    <p:extLst>
      <p:ext uri="{BB962C8B-B14F-4D97-AF65-F5344CB8AC3E}">
        <p14:creationId xmlns:p14="http://schemas.microsoft.com/office/powerpoint/2010/main" val="2987701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7A378A-4B40-B74A-ADFA-008350FDB646}"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93F2E-90EE-9E42-9924-EC77F825129E}" type="slidenum">
              <a:rPr lang="en-US" smtClean="0"/>
              <a:t>‹#›</a:t>
            </a:fld>
            <a:endParaRPr lang="en-US" dirty="0"/>
          </a:p>
        </p:txBody>
      </p:sp>
    </p:spTree>
    <p:extLst>
      <p:ext uri="{BB962C8B-B14F-4D97-AF65-F5344CB8AC3E}">
        <p14:creationId xmlns:p14="http://schemas.microsoft.com/office/powerpoint/2010/main" val="3233080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628650" y="1825625"/>
            <a:ext cx="7886700" cy="435133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B7A378A-4B40-B74A-ADFA-008350FDB646}"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93F2E-90EE-9E42-9924-EC77F825129E}" type="slidenum">
              <a:rPr lang="en-US" smtClean="0"/>
              <a:t>‹#›</a:t>
            </a:fld>
            <a:endParaRPr lang="en-US" dirty="0"/>
          </a:p>
        </p:txBody>
      </p:sp>
    </p:spTree>
    <p:extLst>
      <p:ext uri="{BB962C8B-B14F-4D97-AF65-F5344CB8AC3E}">
        <p14:creationId xmlns:p14="http://schemas.microsoft.com/office/powerpoint/2010/main" val="1031413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7A378A-4B40-B74A-ADFA-008350FDB646}" type="datetimeFigureOut">
              <a:rPr lang="en-US" smtClean="0"/>
              <a:t>4/6/2026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9D93F2E-90EE-9E42-9924-EC77F825129E}" type="slidenum">
              <a:rPr lang="en-US" smtClean="0"/>
              <a:t>‹#›</a:t>
            </a:fld>
            <a:endParaRPr lang="en-US" dirty="0"/>
          </a:p>
        </p:txBody>
      </p:sp>
    </p:spTree>
    <p:extLst>
      <p:ext uri="{BB962C8B-B14F-4D97-AF65-F5344CB8AC3E}">
        <p14:creationId xmlns:p14="http://schemas.microsoft.com/office/powerpoint/2010/main" val="448850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7A378A-4B40-B74A-ADFA-008350FDB646}" type="datetimeFigureOut">
              <a:rPr lang="en-US" smtClean="0"/>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93F2E-90EE-9E42-9924-EC77F825129E}" type="slidenum">
              <a:rPr lang="en-US" smtClean="0"/>
              <a:t>‹#›</a:t>
            </a:fld>
            <a:endParaRPr lang="en-US" dirty="0"/>
          </a:p>
        </p:txBody>
      </p:sp>
    </p:spTree>
    <p:extLst>
      <p:ext uri="{BB962C8B-B14F-4D97-AF65-F5344CB8AC3E}">
        <p14:creationId xmlns:p14="http://schemas.microsoft.com/office/powerpoint/2010/main" val="1874114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7A378A-4B40-B74A-ADFA-008350FDB646}" type="datetimeFigureOut">
              <a:rPr lang="en-US" smtClean="0"/>
              <a:t>4/6/2026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9D93F2E-90EE-9E42-9924-EC77F825129E}" type="slidenum">
              <a:rPr lang="en-US" smtClean="0"/>
              <a:t>‹#›</a:t>
            </a:fld>
            <a:endParaRPr lang="en-US" dirty="0"/>
          </a:p>
        </p:txBody>
      </p:sp>
    </p:spTree>
    <p:extLst>
      <p:ext uri="{BB962C8B-B14F-4D97-AF65-F5344CB8AC3E}">
        <p14:creationId xmlns:p14="http://schemas.microsoft.com/office/powerpoint/2010/main" val="18478705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7A378A-4B40-B74A-ADFA-008350FDB646}" type="datetimeFigureOut">
              <a:rPr lang="en-US" smtClean="0"/>
              <a:t>4/6/2026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9D93F2E-90EE-9E42-9924-EC77F825129E}" type="slidenum">
              <a:rPr lang="en-US" smtClean="0"/>
              <a:t>‹#›</a:t>
            </a:fld>
            <a:endParaRPr lang="en-US" dirty="0"/>
          </a:p>
        </p:txBody>
      </p:sp>
    </p:spTree>
    <p:extLst>
      <p:ext uri="{BB962C8B-B14F-4D97-AF65-F5344CB8AC3E}">
        <p14:creationId xmlns:p14="http://schemas.microsoft.com/office/powerpoint/2010/main" val="13796350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7A378A-4B40-B74A-ADFA-008350FDB646}" type="datetimeFigureOut">
              <a:rPr lang="en-US" smtClean="0"/>
              <a:t>4/6/2026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9D93F2E-90EE-9E42-9924-EC77F825129E}" type="slidenum">
              <a:rPr lang="en-US" smtClean="0"/>
              <a:t>‹#›</a:t>
            </a:fld>
            <a:endParaRPr lang="en-US" dirty="0"/>
          </a:p>
        </p:txBody>
      </p:sp>
    </p:spTree>
    <p:extLst>
      <p:ext uri="{BB962C8B-B14F-4D97-AF65-F5344CB8AC3E}">
        <p14:creationId xmlns:p14="http://schemas.microsoft.com/office/powerpoint/2010/main" val="2653455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B7A378A-4B40-B74A-ADFA-008350FDB646}" type="datetimeFigureOut">
              <a:rPr lang="en-US" smtClean="0"/>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93F2E-90EE-9E42-9924-EC77F825129E}" type="slidenum">
              <a:rPr lang="en-US" smtClean="0"/>
              <a:t>‹#›</a:t>
            </a:fld>
            <a:endParaRPr lang="en-US" dirty="0"/>
          </a:p>
        </p:txBody>
      </p:sp>
    </p:spTree>
    <p:extLst>
      <p:ext uri="{BB962C8B-B14F-4D97-AF65-F5344CB8AC3E}">
        <p14:creationId xmlns:p14="http://schemas.microsoft.com/office/powerpoint/2010/main" val="4055806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B7A378A-4B40-B74A-ADFA-008350FDB646}" type="datetimeFigureOut">
              <a:rPr lang="en-US" smtClean="0"/>
              <a:t>4/6/2026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9D93F2E-90EE-9E42-9924-EC77F825129E}" type="slidenum">
              <a:rPr lang="en-US" smtClean="0"/>
              <a:t>‹#›</a:t>
            </a:fld>
            <a:endParaRPr lang="en-US" dirty="0"/>
          </a:p>
        </p:txBody>
      </p:sp>
    </p:spTree>
    <p:extLst>
      <p:ext uri="{BB962C8B-B14F-4D97-AF65-F5344CB8AC3E}">
        <p14:creationId xmlns:p14="http://schemas.microsoft.com/office/powerpoint/2010/main" val="1272756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7A378A-4B40-B74A-ADFA-008350FDB646}" type="datetimeFigureOut">
              <a:rPr lang="en-US" smtClean="0"/>
              <a:t>4/6/2026</a:t>
            </a:fld>
            <a:endParaRPr 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93F2E-90EE-9E42-9924-EC77F825129E}" type="slidenum">
              <a:rPr lang="en-US" smtClean="0"/>
              <a:t>‹#›</a:t>
            </a:fld>
            <a:endParaRPr lang="en-US" dirty="0"/>
          </a:p>
        </p:txBody>
      </p:sp>
    </p:spTree>
    <p:extLst>
      <p:ext uri="{BB962C8B-B14F-4D97-AF65-F5344CB8AC3E}">
        <p14:creationId xmlns:p14="http://schemas.microsoft.com/office/powerpoint/2010/main" val="24650558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3.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9.xml"/><Relationship Id="rId5" Type="http://schemas.openxmlformats.org/officeDocument/2006/relationships/image" Target="../media/image8.gif"/><Relationship Id="rId4" Type="http://schemas.openxmlformats.org/officeDocument/2006/relationships/image" Target="../media/image7.emf"/></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9.emf"/><Relationship Id="rId4" Type="http://schemas.openxmlformats.org/officeDocument/2006/relationships/image" Target="../media/image8.gif"/></Relationships>
</file>

<file path=ppt/slides/_rels/slide1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7.xml"/><Relationship Id="rId1" Type="http://schemas.openxmlformats.org/officeDocument/2006/relationships/slideLayout" Target="../slideLayouts/slideLayout9.xml"/><Relationship Id="rId5" Type="http://schemas.openxmlformats.org/officeDocument/2006/relationships/image" Target="../media/image11.png"/><Relationship Id="rId4" Type="http://schemas.openxmlformats.org/officeDocument/2006/relationships/image" Target="../media/image10.png"/></Relationships>
</file>

<file path=ppt/slides/_rels/slide1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8.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8.gif"/></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2.bin"/><Relationship Id="rId13" Type="http://schemas.openxmlformats.org/officeDocument/2006/relationships/image" Target="../media/image17.wmf"/><Relationship Id="rId18" Type="http://schemas.openxmlformats.org/officeDocument/2006/relationships/image" Target="../media/image20.png"/><Relationship Id="rId3" Type="http://schemas.openxmlformats.org/officeDocument/2006/relationships/image" Target="../media/image3.jpg"/><Relationship Id="rId7" Type="http://schemas.openxmlformats.org/officeDocument/2006/relationships/image" Target="../media/image14.wmf"/><Relationship Id="rId12" Type="http://schemas.openxmlformats.org/officeDocument/2006/relationships/oleObject" Target="../embeddings/oleObject4.bin"/><Relationship Id="rId17" Type="http://schemas.openxmlformats.org/officeDocument/2006/relationships/image" Target="../media/image19.wmf"/><Relationship Id="rId2" Type="http://schemas.openxmlformats.org/officeDocument/2006/relationships/notesSlide" Target="../notesSlides/notesSlide24.xml"/><Relationship Id="rId16" Type="http://schemas.openxmlformats.org/officeDocument/2006/relationships/oleObject" Target="../embeddings/oleObject6.bin"/><Relationship Id="rId1" Type="http://schemas.openxmlformats.org/officeDocument/2006/relationships/slideLayout" Target="../slideLayouts/slideLayout9.xml"/><Relationship Id="rId6" Type="http://schemas.openxmlformats.org/officeDocument/2006/relationships/oleObject" Target="../embeddings/oleObject1.bin"/><Relationship Id="rId11" Type="http://schemas.openxmlformats.org/officeDocument/2006/relationships/image" Target="../media/image16.wmf"/><Relationship Id="rId5" Type="http://schemas.openxmlformats.org/officeDocument/2006/relationships/image" Target="../media/image13.gif"/><Relationship Id="rId15" Type="http://schemas.openxmlformats.org/officeDocument/2006/relationships/image" Target="../media/image18.wmf"/><Relationship Id="rId10" Type="http://schemas.openxmlformats.org/officeDocument/2006/relationships/oleObject" Target="../embeddings/oleObject3.bin"/><Relationship Id="rId4" Type="http://schemas.openxmlformats.org/officeDocument/2006/relationships/image" Target="../media/image12.png"/><Relationship Id="rId9" Type="http://schemas.openxmlformats.org/officeDocument/2006/relationships/image" Target="../media/image15.wmf"/><Relationship Id="rId14" Type="http://schemas.openxmlformats.org/officeDocument/2006/relationships/oleObject" Target="../embeddings/oleObject5.bin"/></Relationships>
</file>

<file path=ppt/slides/_rels/slide2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3.jpg"/><Relationship Id="rId12" Type="http://schemas.openxmlformats.org/officeDocument/2006/relationships/image" Target="../media/image8.gif"/><Relationship Id="rId2" Type="http://schemas.openxmlformats.org/officeDocument/2006/relationships/notesSlide" Target="../notesSlides/notesSlide26.xml"/><Relationship Id="rId1" Type="http://schemas.openxmlformats.org/officeDocument/2006/relationships/slideLayout" Target="../slideLayouts/slideLayout9.xml"/><Relationship Id="rId6" Type="http://schemas.openxmlformats.org/officeDocument/2006/relationships/customXml" Target="../ink/ink1.xml"/><Relationship Id="rId11" Type="http://schemas.openxmlformats.org/officeDocument/2006/relationships/image" Target="../media/image640.png"/><Relationship Id="rId5" Type="http://schemas.openxmlformats.org/officeDocument/2006/relationships/image" Target="../media/image20.png"/><Relationship Id="rId10" Type="http://schemas.openxmlformats.org/officeDocument/2006/relationships/customXml" Target="../ink/ink2.xml"/><Relationship Id="rId4" Type="http://schemas.openxmlformats.org/officeDocument/2006/relationships/image" Target="../media/image21.png"/><Relationship Id="rId9" Type="http://schemas.openxmlformats.org/officeDocument/2006/relationships/image" Target="../media/image630.png"/></Relationships>
</file>

<file path=ppt/slides/_rels/slide27.xml.rels><?xml version="1.0" encoding="UTF-8" standalone="yes"?>
<Relationships xmlns="http://schemas.openxmlformats.org/package/2006/relationships"><Relationship Id="rId13" Type="http://schemas.openxmlformats.org/officeDocument/2006/relationships/image" Target="../media/image8.gif"/><Relationship Id="rId3" Type="http://schemas.openxmlformats.org/officeDocument/2006/relationships/image" Target="../media/image3.jpg"/><Relationship Id="rId12" Type="http://schemas.openxmlformats.org/officeDocument/2006/relationships/image" Target="../media/image640.png"/><Relationship Id="rId2" Type="http://schemas.openxmlformats.org/officeDocument/2006/relationships/notesSlide" Target="../notesSlides/notesSlide27.xml"/><Relationship Id="rId1" Type="http://schemas.openxmlformats.org/officeDocument/2006/relationships/slideLayout" Target="../slideLayouts/slideLayout9.xml"/><Relationship Id="rId6" Type="http://schemas.openxmlformats.org/officeDocument/2006/relationships/customXml" Target="../ink/ink3.xml"/><Relationship Id="rId11" Type="http://schemas.openxmlformats.org/officeDocument/2006/relationships/customXml" Target="../ink/ink4.xml"/><Relationship Id="rId5" Type="http://schemas.openxmlformats.org/officeDocument/2006/relationships/image" Target="../media/image21.png"/><Relationship Id="rId10" Type="http://schemas.openxmlformats.org/officeDocument/2006/relationships/image" Target="../media/image630.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13" Type="http://schemas.openxmlformats.org/officeDocument/2006/relationships/image" Target="../media/image8.gif"/><Relationship Id="rId3" Type="http://schemas.openxmlformats.org/officeDocument/2006/relationships/image" Target="../media/image3.jpg"/><Relationship Id="rId7" Type="http://schemas.openxmlformats.org/officeDocument/2006/relationships/customXml" Target="../ink/ink5.xml"/><Relationship Id="rId12" Type="http://schemas.openxmlformats.org/officeDocument/2006/relationships/image" Target="../media/image640.png"/><Relationship Id="rId2" Type="http://schemas.openxmlformats.org/officeDocument/2006/relationships/notesSlide" Target="../notesSlides/notesSlide28.xml"/><Relationship Id="rId1" Type="http://schemas.openxmlformats.org/officeDocument/2006/relationships/slideLayout" Target="../slideLayouts/slideLayout9.xml"/><Relationship Id="rId6" Type="http://schemas.openxmlformats.org/officeDocument/2006/relationships/image" Target="../media/image21.png"/><Relationship Id="rId11" Type="http://schemas.openxmlformats.org/officeDocument/2006/relationships/customXml" Target="../ink/ink6.xml"/><Relationship Id="rId5" Type="http://schemas.openxmlformats.org/officeDocument/2006/relationships/image" Target="../media/image13.gif"/><Relationship Id="rId10" Type="http://schemas.openxmlformats.org/officeDocument/2006/relationships/image" Target="../media/image630.pn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13" Type="http://schemas.openxmlformats.org/officeDocument/2006/relationships/image" Target="../media/image8.gif"/><Relationship Id="rId3" Type="http://schemas.openxmlformats.org/officeDocument/2006/relationships/image" Target="../media/image3.jpg"/><Relationship Id="rId7" Type="http://schemas.openxmlformats.org/officeDocument/2006/relationships/customXml" Target="../ink/ink7.xml"/><Relationship Id="rId12" Type="http://schemas.openxmlformats.org/officeDocument/2006/relationships/image" Target="../media/image640.png"/><Relationship Id="rId2" Type="http://schemas.openxmlformats.org/officeDocument/2006/relationships/notesSlide" Target="../notesSlides/notesSlide29.xml"/><Relationship Id="rId1" Type="http://schemas.openxmlformats.org/officeDocument/2006/relationships/slideLayout" Target="../slideLayouts/slideLayout9.xml"/><Relationship Id="rId6" Type="http://schemas.openxmlformats.org/officeDocument/2006/relationships/image" Target="../media/image21.png"/><Relationship Id="rId11" Type="http://schemas.openxmlformats.org/officeDocument/2006/relationships/customXml" Target="../ink/ink8.xml"/><Relationship Id="rId5" Type="http://schemas.openxmlformats.org/officeDocument/2006/relationships/image" Target="../media/image13.gif"/><Relationship Id="rId10" Type="http://schemas.openxmlformats.org/officeDocument/2006/relationships/image" Target="../media/image630.png"/><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0.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1.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2.xml"/><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3.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3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4.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5.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3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6.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7.xml"/><Relationship Id="rId1" Type="http://schemas.openxmlformats.org/officeDocument/2006/relationships/slideLayout" Target="../slideLayouts/slideLayout9.xml"/><Relationship Id="rId4" Type="http://schemas.openxmlformats.org/officeDocument/2006/relationships/image" Target="../media/image23.png"/></Relationships>
</file>

<file path=ppt/slides/_rels/slide3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8.xml"/><Relationship Id="rId1" Type="http://schemas.openxmlformats.org/officeDocument/2006/relationships/slideLayout" Target="../slideLayouts/slideLayout9.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3.jp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9.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8.xml"/><Relationship Id="rId1" Type="http://schemas.openxmlformats.org/officeDocument/2006/relationships/slideLayout" Target="../slideLayouts/slideLayout9.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D0B4E3A-D11C-C84A-B08D-63A1E381B5A3}"/>
              </a:ext>
            </a:extLst>
          </p:cNvPr>
          <p:cNvSpPr>
            <a:spLocks noGrp="1"/>
          </p:cNvSpPr>
          <p:nvPr>
            <p:ph type="subTitle" idx="1"/>
          </p:nvPr>
        </p:nvSpPr>
        <p:spPr>
          <a:xfrm>
            <a:off x="1143000" y="4067523"/>
            <a:ext cx="6858000" cy="1655762"/>
          </a:xfrm>
        </p:spPr>
        <p:txBody>
          <a:bodyPr/>
          <a:lstStyle/>
          <a:p>
            <a:r>
              <a:rPr lang="en-US" dirty="0"/>
              <a:t> </a:t>
            </a:r>
          </a:p>
        </p:txBody>
      </p:sp>
      <p:graphicFrame>
        <p:nvGraphicFramePr>
          <p:cNvPr id="5" name="Table 7">
            <a:extLst>
              <a:ext uri="{FF2B5EF4-FFF2-40B4-BE49-F238E27FC236}">
                <a16:creationId xmlns:a16="http://schemas.microsoft.com/office/drawing/2014/main" id="{095F47CC-D5DC-E021-8976-99EB473561E0}"/>
              </a:ext>
            </a:extLst>
          </p:cNvPr>
          <p:cNvGraphicFramePr>
            <a:graphicFrameLocks noGrp="1"/>
          </p:cNvGraphicFramePr>
          <p:nvPr>
            <p:extLst>
              <p:ext uri="{D42A27DB-BD31-4B8C-83A1-F6EECF244321}">
                <p14:modId xmlns:p14="http://schemas.microsoft.com/office/powerpoint/2010/main" val="922388418"/>
              </p:ext>
            </p:extLst>
          </p:nvPr>
        </p:nvGraphicFramePr>
        <p:xfrm>
          <a:off x="1524000" y="1969165"/>
          <a:ext cx="6096000" cy="3754120"/>
        </p:xfrm>
        <a:graphic>
          <a:graphicData uri="http://schemas.openxmlformats.org/drawingml/2006/table">
            <a:tbl>
              <a:tblPr firstRow="1" bandRow="1">
                <a:tableStyleId>{2D5ABB26-0587-4C30-8999-92F81FD0307C}</a:tableStyleId>
              </a:tblPr>
              <a:tblGrid>
                <a:gridCol w="6096000">
                  <a:extLst>
                    <a:ext uri="{9D8B030D-6E8A-4147-A177-3AD203B41FA5}">
                      <a16:colId xmlns:a16="http://schemas.microsoft.com/office/drawing/2014/main" val="2094425115"/>
                    </a:ext>
                  </a:extLst>
                </a:gridCol>
              </a:tblGrid>
              <a:tr h="370840">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0931650"/>
                  </a:ext>
                </a:extLst>
              </a:tr>
              <a:tr h="370840">
                <a:tc>
                  <a:txBody>
                    <a:bodyPr/>
                    <a:lstStyle/>
                    <a:p>
                      <a:pPr algn="ctr"/>
                      <a:endParaRPr lang="en-US" dirty="0">
                        <a:latin typeface="Lucida Bright" panose="02040602050505020304" pitchFamily="18"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1235540"/>
                  </a:ext>
                </a:extLst>
              </a:tr>
            </a:tbl>
          </a:graphicData>
        </a:graphic>
      </p:graphicFrame>
      <p:pic>
        <p:nvPicPr>
          <p:cNvPr id="6" name="Picture 5">
            <a:extLst>
              <a:ext uri="{FF2B5EF4-FFF2-40B4-BE49-F238E27FC236}">
                <a16:creationId xmlns:a16="http://schemas.microsoft.com/office/drawing/2014/main" id="{39E2113B-C3A8-7BF5-6E05-EB8EA0FE6021}"/>
              </a:ext>
            </a:extLst>
          </p:cNvPr>
          <p:cNvPicPr>
            <a:picLocks noChangeAspect="1"/>
          </p:cNvPicPr>
          <p:nvPr/>
        </p:nvPicPr>
        <p:blipFill>
          <a:blip r:embed="rId4"/>
          <a:stretch>
            <a:fillRect/>
          </a:stretch>
        </p:blipFill>
        <p:spPr>
          <a:xfrm>
            <a:off x="2656964" y="2110891"/>
            <a:ext cx="3830072" cy="3459160"/>
          </a:xfrm>
          <a:prstGeom prst="rect">
            <a:avLst/>
          </a:prstGeom>
        </p:spPr>
      </p:pic>
    </p:spTree>
    <p:extLst>
      <p:ext uri="{BB962C8B-B14F-4D97-AF65-F5344CB8AC3E}">
        <p14:creationId xmlns:p14="http://schemas.microsoft.com/office/powerpoint/2010/main" val="3832400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C8FCC6A5-1F30-8588-AD56-A58FBE82ABBC}"/>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DD8F699C-0275-E9FA-F00F-28519D743BD5}"/>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11" name="Content Placeholder 2">
            <a:extLst>
              <a:ext uri="{FF2B5EF4-FFF2-40B4-BE49-F238E27FC236}">
                <a16:creationId xmlns:a16="http://schemas.microsoft.com/office/drawing/2014/main" id="{A199126E-CF0E-B2B5-0003-F3FE20EE1FC5}"/>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p>
        </p:txBody>
      </p:sp>
      <p:sp>
        <p:nvSpPr>
          <p:cNvPr id="12" name="Text Placeholder 2">
            <a:extLst>
              <a:ext uri="{FF2B5EF4-FFF2-40B4-BE49-F238E27FC236}">
                <a16:creationId xmlns:a16="http://schemas.microsoft.com/office/drawing/2014/main" id="{C8B1FDD2-998C-DC0E-54C6-9C4D9C5DE1AE}"/>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a:t>
            </a:r>
          </a:p>
        </p:txBody>
      </p:sp>
      <p:sp>
        <p:nvSpPr>
          <p:cNvPr id="13" name="Content Placeholder 3">
            <a:extLst>
              <a:ext uri="{FF2B5EF4-FFF2-40B4-BE49-F238E27FC236}">
                <a16:creationId xmlns:a16="http://schemas.microsoft.com/office/drawing/2014/main" id="{790C8162-7DA0-C7E2-BF4D-D63E2E63F737}"/>
              </a:ext>
            </a:extLst>
          </p:cNvPr>
          <p:cNvSpPr txBox="1">
            <a:spLocks/>
          </p:cNvSpPr>
          <p:nvPr/>
        </p:nvSpPr>
        <p:spPr>
          <a:xfrm>
            <a:off x="457199" y="1463039"/>
            <a:ext cx="8229601" cy="49377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Products of Combustion</a:t>
            </a:r>
          </a:p>
          <a:p>
            <a:pPr lvl="1"/>
            <a:r>
              <a:rPr lang="en-US" sz="2000" dirty="0"/>
              <a:t>Nitrogen (N</a:t>
            </a:r>
            <a:r>
              <a:rPr lang="en-US" sz="2000" baseline="-25000" dirty="0"/>
              <a:t>2</a:t>
            </a:r>
            <a:r>
              <a:rPr lang="en-US" sz="2000" dirty="0"/>
              <a:t>)</a:t>
            </a:r>
          </a:p>
          <a:p>
            <a:pPr lvl="1"/>
            <a:r>
              <a:rPr lang="en-US" sz="2000" dirty="0"/>
              <a:t>Carbon Monoxide (CO)</a:t>
            </a:r>
          </a:p>
          <a:p>
            <a:pPr lvl="1"/>
            <a:r>
              <a:rPr lang="en-US" sz="2000" dirty="0"/>
              <a:t>Carbon Dioxide (CO</a:t>
            </a:r>
            <a:r>
              <a:rPr lang="en-US" sz="2000" baseline="-10000" dirty="0"/>
              <a:t>2</a:t>
            </a:r>
            <a:r>
              <a:rPr lang="en-US" sz="2000" dirty="0"/>
              <a:t>)</a:t>
            </a:r>
          </a:p>
          <a:p>
            <a:pPr lvl="1"/>
            <a:r>
              <a:rPr lang="en-US" sz="2000" dirty="0"/>
              <a:t>Oxygen (O</a:t>
            </a:r>
            <a:r>
              <a:rPr lang="en-US" sz="2000" baseline="-10000" dirty="0"/>
              <a:t>2</a:t>
            </a:r>
            <a:r>
              <a:rPr lang="en-US" sz="2000" dirty="0"/>
              <a:t>)</a:t>
            </a:r>
          </a:p>
          <a:p>
            <a:pPr lvl="1"/>
            <a:r>
              <a:rPr lang="en-US" sz="2000" dirty="0"/>
              <a:t>Water (H</a:t>
            </a:r>
            <a:r>
              <a:rPr lang="en-US" sz="2000" baseline="-10000" dirty="0"/>
              <a:t>2</a:t>
            </a:r>
            <a:r>
              <a:rPr lang="en-US" sz="2000" dirty="0"/>
              <a:t>O)</a:t>
            </a:r>
          </a:p>
          <a:p>
            <a:pPr lvl="1"/>
            <a:r>
              <a:rPr lang="en-US" sz="2000" dirty="0"/>
              <a:t>Balance made up of:</a:t>
            </a:r>
          </a:p>
          <a:p>
            <a:pPr lvl="2"/>
            <a:r>
              <a:rPr lang="en-US" dirty="0"/>
              <a:t>Nitrogen Oxides (NO</a:t>
            </a:r>
            <a:r>
              <a:rPr lang="en-US" baseline="-10000" dirty="0"/>
              <a:t>x</a:t>
            </a:r>
            <a:r>
              <a:rPr lang="en-US" dirty="0"/>
              <a:t>)</a:t>
            </a:r>
          </a:p>
          <a:p>
            <a:pPr lvl="2"/>
            <a:r>
              <a:rPr lang="en-US" dirty="0"/>
              <a:t>Sulfur Oxides (SO</a:t>
            </a:r>
            <a:r>
              <a:rPr lang="en-US" baseline="-10000" dirty="0"/>
              <a:t>x</a:t>
            </a:r>
            <a:r>
              <a:rPr lang="en-US" dirty="0"/>
              <a:t>)</a:t>
            </a:r>
          </a:p>
          <a:p>
            <a:r>
              <a:rPr lang="en-US" sz="2000" i="1" dirty="0"/>
              <a:t>Which of the above are the best indicators of good combustion?</a:t>
            </a:r>
          </a:p>
          <a:p>
            <a:r>
              <a:rPr lang="en-US" sz="2000" i="1" dirty="0"/>
              <a:t>Which of the above is commonly used to define complete combustion?</a:t>
            </a:r>
          </a:p>
          <a:p>
            <a:pPr lvl="2"/>
            <a:endParaRPr lang="en-US" dirty="0"/>
          </a:p>
        </p:txBody>
      </p:sp>
      <p:cxnSp>
        <p:nvCxnSpPr>
          <p:cNvPr id="14" name="Straight Arrow Connector 13">
            <a:extLst>
              <a:ext uri="{FF2B5EF4-FFF2-40B4-BE49-F238E27FC236}">
                <a16:creationId xmlns:a16="http://schemas.microsoft.com/office/drawing/2014/main" id="{B5B0036D-E5F6-720B-7C4D-B45B1F55F779}"/>
              </a:ext>
            </a:extLst>
          </p:cNvPr>
          <p:cNvCxnSpPr>
            <a:cxnSpLocks/>
          </p:cNvCxnSpPr>
          <p:nvPr/>
        </p:nvCxnSpPr>
        <p:spPr>
          <a:xfrm flipH="1">
            <a:off x="3760300" y="2318154"/>
            <a:ext cx="4651852" cy="0"/>
          </a:xfrm>
          <a:prstGeom prst="straightConnector1">
            <a:avLst/>
          </a:prstGeom>
          <a:ln w="2540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FC87A302-6C2D-8AD8-D693-CA5375B1B1B0}"/>
              </a:ext>
            </a:extLst>
          </p:cNvPr>
          <p:cNvCxnSpPr>
            <a:cxnSpLocks/>
          </p:cNvCxnSpPr>
          <p:nvPr/>
        </p:nvCxnSpPr>
        <p:spPr>
          <a:xfrm flipH="1">
            <a:off x="2578639" y="2983390"/>
            <a:ext cx="5823418" cy="0"/>
          </a:xfrm>
          <a:prstGeom prst="straightConnector1">
            <a:avLst/>
          </a:prstGeom>
          <a:ln w="2540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8F1BA0DA-15F9-91EF-2A36-3110F5E89FFC}"/>
              </a:ext>
            </a:extLst>
          </p:cNvPr>
          <p:cNvCxnSpPr>
            <a:cxnSpLocks/>
          </p:cNvCxnSpPr>
          <p:nvPr/>
        </p:nvCxnSpPr>
        <p:spPr>
          <a:xfrm>
            <a:off x="7359650" y="4761674"/>
            <a:ext cx="1052502" cy="0"/>
          </a:xfrm>
          <a:prstGeom prst="line">
            <a:avLst/>
          </a:prstGeom>
          <a:ln w="254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00CE57BC-5512-BAF9-1CF9-F8392517FBE7}"/>
              </a:ext>
            </a:extLst>
          </p:cNvPr>
          <p:cNvCxnSpPr>
            <a:cxnSpLocks/>
          </p:cNvCxnSpPr>
          <p:nvPr/>
        </p:nvCxnSpPr>
        <p:spPr>
          <a:xfrm flipH="1">
            <a:off x="8402057" y="2318154"/>
            <a:ext cx="10" cy="2443520"/>
          </a:xfrm>
          <a:prstGeom prst="line">
            <a:avLst/>
          </a:prstGeom>
          <a:ln w="254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20" name="Arrow: Left 19">
            <a:extLst>
              <a:ext uri="{FF2B5EF4-FFF2-40B4-BE49-F238E27FC236}">
                <a16:creationId xmlns:a16="http://schemas.microsoft.com/office/drawing/2014/main" id="{58A0021C-B6A0-56B2-BBF1-6D0A97CEC8A1}"/>
              </a:ext>
            </a:extLst>
          </p:cNvPr>
          <p:cNvSpPr/>
          <p:nvPr/>
        </p:nvSpPr>
        <p:spPr>
          <a:xfrm rot="18742695">
            <a:off x="3671592" y="1810533"/>
            <a:ext cx="634701" cy="169251"/>
          </a:xfrm>
          <a:prstGeom prst="leftArrow">
            <a:avLst/>
          </a:prstGeom>
          <a:gradFill>
            <a:gsLst>
              <a:gs pos="0">
                <a:srgbClr val="FF0000"/>
              </a:gs>
              <a:gs pos="99000">
                <a:schemeClr val="accent1">
                  <a:tint val="50000"/>
                  <a:shade val="100000"/>
                  <a:satMod val="350000"/>
                </a:schemeClr>
              </a:gs>
            </a:gsLst>
          </a:gradFill>
          <a:ln w="12700">
            <a:solidFill>
              <a:srgbClr val="FF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EABC8B21-B16D-A93F-2DF9-907D47E85F72}"/>
              </a:ext>
            </a:extLst>
          </p:cNvPr>
          <p:cNvSpPr txBox="1"/>
          <p:nvPr/>
        </p:nvSpPr>
        <p:spPr>
          <a:xfrm>
            <a:off x="4189279" y="1314149"/>
            <a:ext cx="428748" cy="369332"/>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i="1" dirty="0">
                <a:solidFill>
                  <a:srgbClr val="FF0000"/>
                </a:solidFill>
              </a:rPr>
              <a:t>#1</a:t>
            </a:r>
          </a:p>
        </p:txBody>
      </p:sp>
      <p:sp>
        <p:nvSpPr>
          <p:cNvPr id="22" name="Rectangle 21">
            <a:extLst>
              <a:ext uri="{FF2B5EF4-FFF2-40B4-BE49-F238E27FC236}">
                <a16:creationId xmlns:a16="http://schemas.microsoft.com/office/drawing/2014/main" id="{B01EE762-E382-BB76-FB92-B7F6ECCD2DB2}"/>
              </a:ext>
            </a:extLst>
          </p:cNvPr>
          <p:cNvSpPr/>
          <p:nvPr/>
        </p:nvSpPr>
        <p:spPr>
          <a:xfrm>
            <a:off x="865181" y="2142146"/>
            <a:ext cx="2895116" cy="336468"/>
          </a:xfrm>
          <a:prstGeom prst="rect">
            <a:avLst/>
          </a:prstGeom>
          <a:noFill/>
          <a:ln w="25400">
            <a:solidFill>
              <a:srgbClr val="FF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BA0CB3E5-8A21-6A31-3E89-FC24183F4BCD}"/>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228187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fade">
                                      <p:cBhvr>
                                        <p:cTn id="12" dur="500"/>
                                        <p:tgtEl>
                                          <p:spTgt spid="13">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fade">
                                      <p:cBhvr>
                                        <p:cTn id="16" dur="500"/>
                                        <p:tgtEl>
                                          <p:spTgt spid="13">
                                            <p:txEl>
                                              <p:pRg st="2" end="2"/>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fade">
                                      <p:cBhvr>
                                        <p:cTn id="20" dur="500"/>
                                        <p:tgtEl>
                                          <p:spTgt spid="13">
                                            <p:txEl>
                                              <p:pRg st="3" end="3"/>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13">
                                            <p:txEl>
                                              <p:pRg st="4" end="4"/>
                                            </p:txEl>
                                          </p:spTgt>
                                        </p:tgtEl>
                                        <p:attrNameLst>
                                          <p:attrName>style.visibility</p:attrName>
                                        </p:attrNameLst>
                                      </p:cBhvr>
                                      <p:to>
                                        <p:strVal val="visible"/>
                                      </p:to>
                                    </p:set>
                                    <p:animEffect transition="in" filter="fade">
                                      <p:cBhvr>
                                        <p:cTn id="24" dur="500"/>
                                        <p:tgtEl>
                                          <p:spTgt spid="13">
                                            <p:txEl>
                                              <p:pRg st="4" end="4"/>
                                            </p:txEl>
                                          </p:spTgt>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fade">
                                      <p:cBhvr>
                                        <p:cTn id="28" dur="500"/>
                                        <p:tgtEl>
                                          <p:spTgt spid="13">
                                            <p:txEl>
                                              <p:pRg st="5" end="5"/>
                                            </p:txEl>
                                          </p:spTgt>
                                        </p:tgtEl>
                                      </p:cBhvr>
                                    </p:animEffect>
                                  </p:childTnLst>
                                </p:cTn>
                              </p:par>
                            </p:childTnLst>
                          </p:cTn>
                        </p:par>
                        <p:par>
                          <p:cTn id="29" fill="hold">
                            <p:stCondLst>
                              <p:cond delay="2500"/>
                            </p:stCondLst>
                            <p:childTnLst>
                              <p:par>
                                <p:cTn id="30" presetID="10" presetClass="entr" presetSubtype="0" fill="hold" nodeType="afterEffect">
                                  <p:stCondLst>
                                    <p:cond delay="0"/>
                                  </p:stCondLst>
                                  <p:childTnLst>
                                    <p:set>
                                      <p:cBhvr>
                                        <p:cTn id="31" dur="1" fill="hold">
                                          <p:stCondLst>
                                            <p:cond delay="0"/>
                                          </p:stCondLst>
                                        </p:cTn>
                                        <p:tgtEl>
                                          <p:spTgt spid="13">
                                            <p:txEl>
                                              <p:pRg st="6" end="6"/>
                                            </p:txEl>
                                          </p:spTgt>
                                        </p:tgtEl>
                                        <p:attrNameLst>
                                          <p:attrName>style.visibility</p:attrName>
                                        </p:attrNameLst>
                                      </p:cBhvr>
                                      <p:to>
                                        <p:strVal val="visible"/>
                                      </p:to>
                                    </p:set>
                                    <p:animEffect transition="in" filter="fade">
                                      <p:cBhvr>
                                        <p:cTn id="32" dur="500"/>
                                        <p:tgtEl>
                                          <p:spTgt spid="13">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13">
                                            <p:txEl>
                                              <p:pRg st="7" end="7"/>
                                            </p:txEl>
                                          </p:spTgt>
                                        </p:tgtEl>
                                        <p:attrNameLst>
                                          <p:attrName>style.visibility</p:attrName>
                                        </p:attrNameLst>
                                      </p:cBhvr>
                                      <p:to>
                                        <p:strVal val="visible"/>
                                      </p:to>
                                    </p:set>
                                    <p:animEffect transition="in" filter="fade">
                                      <p:cBhvr>
                                        <p:cTn id="35" dur="500"/>
                                        <p:tgtEl>
                                          <p:spTgt spid="13">
                                            <p:txEl>
                                              <p:pRg st="7" end="7"/>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13">
                                            <p:txEl>
                                              <p:pRg st="8" end="8"/>
                                            </p:txEl>
                                          </p:spTgt>
                                        </p:tgtEl>
                                        <p:attrNameLst>
                                          <p:attrName>style.visibility</p:attrName>
                                        </p:attrNameLst>
                                      </p:cBhvr>
                                      <p:to>
                                        <p:strVal val="visible"/>
                                      </p:to>
                                    </p:set>
                                    <p:animEffect transition="in" filter="fade">
                                      <p:cBhvr>
                                        <p:cTn id="38" dur="500"/>
                                        <p:tgtEl>
                                          <p:spTgt spid="13">
                                            <p:txEl>
                                              <p:pRg st="8" end="8"/>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13">
                                            <p:txEl>
                                              <p:pRg st="9" end="9"/>
                                            </p:txEl>
                                          </p:spTgt>
                                        </p:tgtEl>
                                        <p:attrNameLst>
                                          <p:attrName>style.visibility</p:attrName>
                                        </p:attrNameLst>
                                      </p:cBhvr>
                                      <p:to>
                                        <p:strVal val="visible"/>
                                      </p:to>
                                    </p:set>
                                    <p:animEffect transition="in" filter="fade">
                                      <p:cBhvr>
                                        <p:cTn id="43" dur="500"/>
                                        <p:tgtEl>
                                          <p:spTgt spid="13">
                                            <p:txEl>
                                              <p:pRg st="9" end="9"/>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17"/>
                                        </p:tgtEl>
                                        <p:attrNameLst>
                                          <p:attrName>style.visibility</p:attrName>
                                        </p:attrNameLst>
                                      </p:cBhvr>
                                      <p:to>
                                        <p:strVal val="visible"/>
                                      </p:to>
                                    </p:set>
                                    <p:animEffect transition="in" filter="fade">
                                      <p:cBhvr>
                                        <p:cTn id="48" dur="500"/>
                                        <p:tgtEl>
                                          <p:spTgt spid="17"/>
                                        </p:tgtEl>
                                      </p:cBhvr>
                                    </p:animEffect>
                                  </p:childTnLst>
                                </p:cTn>
                              </p:par>
                              <p:par>
                                <p:cTn id="49" presetID="10" presetClass="entr" presetSubtype="0" fill="hold" nodeType="with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par>
                                <p:cTn id="52" presetID="10" presetClass="entr" presetSubtype="0" fill="hold" nodeType="with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fade">
                                      <p:cBhvr>
                                        <p:cTn id="54" dur="500"/>
                                        <p:tgtEl>
                                          <p:spTgt spid="19"/>
                                        </p:tgtEl>
                                      </p:cBhvr>
                                    </p:animEffect>
                                  </p:childTnLst>
                                </p:cTn>
                              </p:par>
                              <p:par>
                                <p:cTn id="55" presetID="10" presetClass="entr" presetSubtype="0" fill="hold" nodeType="with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3">
                                            <p:txEl>
                                              <p:pRg st="10" end="10"/>
                                            </p:txEl>
                                          </p:spTgt>
                                        </p:tgtEl>
                                        <p:attrNameLst>
                                          <p:attrName>style.visibility</p:attrName>
                                        </p:attrNameLst>
                                      </p:cBhvr>
                                      <p:to>
                                        <p:strVal val="visible"/>
                                      </p:to>
                                    </p:set>
                                    <p:animEffect transition="in" filter="fade">
                                      <p:cBhvr>
                                        <p:cTn id="62" dur="500"/>
                                        <p:tgtEl>
                                          <p:spTgt spid="13">
                                            <p:txEl>
                                              <p:pRg st="10" end="10"/>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500"/>
                                        <p:tgtEl>
                                          <p:spTgt spid="22"/>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0"/>
                                        </p:tgtEl>
                                        <p:attrNameLst>
                                          <p:attrName>style.visibility</p:attrName>
                                        </p:attrNameLst>
                                      </p:cBhvr>
                                      <p:to>
                                        <p:strVal val="visible"/>
                                      </p:to>
                                    </p:set>
                                    <p:animEffect transition="in" filter="fade">
                                      <p:cBhvr>
                                        <p:cTn id="70" dur="500"/>
                                        <p:tgtEl>
                                          <p:spTgt spid="2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p:bldP spid="2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6AA49B7-1E49-D78B-D5DC-A3E9EF0F9A25}"/>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CFB9969B-B29B-C643-7A76-9A7B58A5751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11" name="Content Placeholder 2">
            <a:extLst>
              <a:ext uri="{FF2B5EF4-FFF2-40B4-BE49-F238E27FC236}">
                <a16:creationId xmlns:a16="http://schemas.microsoft.com/office/drawing/2014/main" id="{80A30844-2C8C-1C0E-C3A4-743F28E53D97}"/>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p>
        </p:txBody>
      </p:sp>
      <p:sp>
        <p:nvSpPr>
          <p:cNvPr id="12" name="Text Placeholder 2">
            <a:extLst>
              <a:ext uri="{FF2B5EF4-FFF2-40B4-BE49-F238E27FC236}">
                <a16:creationId xmlns:a16="http://schemas.microsoft.com/office/drawing/2014/main" id="{61D3FBC3-8943-523C-F5DE-4C2D8188C48B}"/>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 – What causes incomplete combustion (CO)?</a:t>
            </a:r>
          </a:p>
        </p:txBody>
      </p:sp>
      <p:sp>
        <p:nvSpPr>
          <p:cNvPr id="2" name="Content Placeholder 3">
            <a:extLst>
              <a:ext uri="{FF2B5EF4-FFF2-40B4-BE49-F238E27FC236}">
                <a16:creationId xmlns:a16="http://schemas.microsoft.com/office/drawing/2014/main" id="{D3AB5B49-CAF0-B4DB-7862-ABC2CA902076}"/>
              </a:ext>
            </a:extLst>
          </p:cNvPr>
          <p:cNvSpPr txBox="1">
            <a:spLocks/>
          </p:cNvSpPr>
          <p:nvPr/>
        </p:nvSpPr>
        <p:spPr>
          <a:xfrm>
            <a:off x="457200" y="1463040"/>
            <a:ext cx="4114800" cy="44196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r>
              <a:rPr lang="en-US" sz="2000" dirty="0">
                <a:latin typeface="Calibri" panose="020F0502020204030204" pitchFamily="34" charset="0"/>
                <a:ea typeface="Calibri" panose="020F0502020204030204" pitchFamily="34" charset="0"/>
                <a:cs typeface="Calibri" panose="020F0502020204030204" pitchFamily="34" charset="0"/>
              </a:rPr>
              <a:t>Insufficient Air Supply to the flame</a:t>
            </a:r>
          </a:p>
          <a:p>
            <a:endParaRPr lang="en-US" sz="1800" dirty="0"/>
          </a:p>
        </p:txBody>
      </p:sp>
      <p:sp>
        <p:nvSpPr>
          <p:cNvPr id="3" name="Content Placeholder 5">
            <a:extLst>
              <a:ext uri="{FF2B5EF4-FFF2-40B4-BE49-F238E27FC236}">
                <a16:creationId xmlns:a16="http://schemas.microsoft.com/office/drawing/2014/main" id="{D831B29D-E3BD-BB94-EF3B-6F69038B633D}"/>
              </a:ext>
            </a:extLst>
          </p:cNvPr>
          <p:cNvSpPr txBox="1">
            <a:spLocks/>
          </p:cNvSpPr>
          <p:nvPr/>
        </p:nvSpPr>
        <p:spPr>
          <a:xfrm>
            <a:off x="4645025" y="1463040"/>
            <a:ext cx="4041775" cy="441960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Possible Reason:</a:t>
            </a:r>
          </a:p>
          <a:p>
            <a:pPr lvl="1">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Blocked Air Supply</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Flame Arrestor Blocked </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Air Supply Louver Linkage</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Fire Tube Design</a:t>
            </a:r>
          </a:p>
          <a:p>
            <a:pPr lvl="1">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Blocked Stack</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Stack Damper Position</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Infestation</a:t>
            </a:r>
          </a:p>
          <a:p>
            <a:pPr lvl="1">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Down Drafting</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Wind</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Heater Installation Location</a:t>
            </a:r>
          </a:p>
          <a:p>
            <a:pPr lvl="1">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Combustion System Design </a:t>
            </a:r>
          </a:p>
          <a:p>
            <a:pPr lvl="1">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Operator Error / Tampering</a:t>
            </a:r>
          </a:p>
        </p:txBody>
      </p:sp>
      <p:sp>
        <p:nvSpPr>
          <p:cNvPr id="6" name="Title 1">
            <a:extLst>
              <a:ext uri="{FF2B5EF4-FFF2-40B4-BE49-F238E27FC236}">
                <a16:creationId xmlns:a16="http://schemas.microsoft.com/office/drawing/2014/main" id="{1A6C841F-4C48-30E2-0A67-881C6E809514}"/>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1717643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fade">
                                      <p:cBhvr>
                                        <p:cTn id="17" dur="500"/>
                                        <p:tgtEl>
                                          <p:spTgt spid="3">
                                            <p:txEl>
                                              <p:pRg st="0" end="0"/>
                                            </p:txEl>
                                          </p:spTgt>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500"/>
                                        <p:tgtEl>
                                          <p:spTgt spid="3">
                                            <p:txEl>
                                              <p:pRg st="1" end="1"/>
                                            </p:txEl>
                                          </p:spTgt>
                                        </p:tgtEl>
                                      </p:cBhvr>
                                    </p:animEffect>
                                  </p:childTnLst>
                                </p:cTn>
                              </p:par>
                            </p:childTnLst>
                          </p:cTn>
                        </p:par>
                        <p:par>
                          <p:cTn id="22" fill="hold">
                            <p:stCondLst>
                              <p:cond delay="1000"/>
                            </p:stCondLst>
                            <p:childTnLst>
                              <p:par>
                                <p:cTn id="23" presetID="10" presetClass="entr" presetSubtype="0" fill="hold" nodeType="after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500"/>
                                        <p:tgtEl>
                                          <p:spTgt spid="3">
                                            <p:txEl>
                                              <p:pRg st="2" end="2"/>
                                            </p:txEl>
                                          </p:spTgt>
                                        </p:tgtEl>
                                      </p:cBhvr>
                                    </p:animEffect>
                                  </p:childTnLst>
                                </p:cTn>
                              </p:par>
                            </p:childTnLst>
                          </p:cTn>
                        </p:par>
                        <p:par>
                          <p:cTn id="26" fill="hold">
                            <p:stCondLst>
                              <p:cond delay="1500"/>
                            </p:stCondLst>
                            <p:childTnLst>
                              <p:par>
                                <p:cTn id="27" presetID="10" presetClass="entr" presetSubtype="0" fill="hold" nodeType="after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fade">
                                      <p:cBhvr>
                                        <p:cTn id="29" dur="500"/>
                                        <p:tgtEl>
                                          <p:spTgt spid="3">
                                            <p:txEl>
                                              <p:pRg st="3" end="3"/>
                                            </p:txEl>
                                          </p:spTgt>
                                        </p:tgtEl>
                                      </p:cBhvr>
                                    </p:animEffect>
                                  </p:childTnLst>
                                </p:cTn>
                              </p:par>
                            </p:childTnLst>
                          </p:cTn>
                        </p:par>
                        <p:par>
                          <p:cTn id="30" fill="hold">
                            <p:stCondLst>
                              <p:cond delay="2000"/>
                            </p:stCondLst>
                            <p:childTnLst>
                              <p:par>
                                <p:cTn id="31" presetID="10" presetClass="entr" presetSubtype="0" fill="hold" nodeType="after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fade">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childTnLst>
                                </p:cTn>
                              </p:par>
                            </p:childTnLst>
                          </p:cTn>
                        </p:par>
                        <p:par>
                          <p:cTn id="43" fill="hold">
                            <p:stCondLst>
                              <p:cond delay="1000"/>
                            </p:stCondLst>
                            <p:childTnLst>
                              <p:par>
                                <p:cTn id="44" presetID="10" presetClass="entr" presetSubtype="0" fill="hold" nodeType="after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500"/>
                                        <p:tgtEl>
                                          <p:spTgt spid="3">
                                            <p:txEl>
                                              <p:pRg st="7" end="7"/>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500"/>
                                        <p:tgtEl>
                                          <p:spTgt spid="3">
                                            <p:txEl>
                                              <p:pRg st="8" end="8"/>
                                            </p:txEl>
                                          </p:spTgt>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Effect transition="in" filter="fade">
                                      <p:cBhvr>
                                        <p:cTn id="55" dur="500"/>
                                        <p:tgtEl>
                                          <p:spTgt spid="3">
                                            <p:txEl>
                                              <p:pRg st="9" end="9"/>
                                            </p:txEl>
                                          </p:spTgt>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500"/>
                                        <p:tgtEl>
                                          <p:spTgt spid="3">
                                            <p:txEl>
                                              <p:pRg st="10" end="10"/>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
                                            <p:txEl>
                                              <p:pRg st="11" end="11"/>
                                            </p:txEl>
                                          </p:spTgt>
                                        </p:tgtEl>
                                        <p:attrNameLst>
                                          <p:attrName>style.visibility</p:attrName>
                                        </p:attrNameLst>
                                      </p:cBhvr>
                                      <p:to>
                                        <p:strVal val="visible"/>
                                      </p:to>
                                    </p:set>
                                    <p:animEffect transition="in" filter="fade">
                                      <p:cBhvr>
                                        <p:cTn id="64" dur="500"/>
                                        <p:tgtEl>
                                          <p:spTgt spid="3">
                                            <p:txEl>
                                              <p:pRg st="11" end="11"/>
                                            </p:txEl>
                                          </p:spTgt>
                                        </p:tgtEl>
                                      </p:cBhvr>
                                    </p:animEffect>
                                  </p:childTnLst>
                                </p:cTn>
                              </p:par>
                            </p:childTnLst>
                          </p:cTn>
                        </p:par>
                        <p:par>
                          <p:cTn id="65" fill="hold">
                            <p:stCondLst>
                              <p:cond delay="500"/>
                            </p:stCondLst>
                            <p:childTnLst>
                              <p:par>
                                <p:cTn id="66" presetID="10" presetClass="entr" presetSubtype="0" fill="hold" nodeType="afterEffect">
                                  <p:stCondLst>
                                    <p:cond delay="0"/>
                                  </p:stCondLst>
                                  <p:childTnLst>
                                    <p:set>
                                      <p:cBhvr>
                                        <p:cTn id="67" dur="1" fill="hold">
                                          <p:stCondLst>
                                            <p:cond delay="0"/>
                                          </p:stCondLst>
                                        </p:cTn>
                                        <p:tgtEl>
                                          <p:spTgt spid="3">
                                            <p:txEl>
                                              <p:pRg st="12" end="12"/>
                                            </p:txEl>
                                          </p:spTgt>
                                        </p:tgtEl>
                                        <p:attrNameLst>
                                          <p:attrName>style.visibility</p:attrName>
                                        </p:attrNameLst>
                                      </p:cBhvr>
                                      <p:to>
                                        <p:strVal val="visible"/>
                                      </p:to>
                                    </p:set>
                                    <p:animEffect transition="in" filter="fade">
                                      <p:cBhvr>
                                        <p:cTn id="68"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A82D6EE6-81B8-CA6A-8D77-EF2BC4A42F29}"/>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365C0BB7-E174-1DE9-6B0C-1636393176BD}"/>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11" name="Content Placeholder 2">
            <a:extLst>
              <a:ext uri="{FF2B5EF4-FFF2-40B4-BE49-F238E27FC236}">
                <a16:creationId xmlns:a16="http://schemas.microsoft.com/office/drawing/2014/main" id="{44E66457-F327-11FE-E0D2-5A7E026E3DC4}"/>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p>
        </p:txBody>
      </p:sp>
      <p:sp>
        <p:nvSpPr>
          <p:cNvPr id="12" name="Text Placeholder 2">
            <a:extLst>
              <a:ext uri="{FF2B5EF4-FFF2-40B4-BE49-F238E27FC236}">
                <a16:creationId xmlns:a16="http://schemas.microsoft.com/office/drawing/2014/main" id="{08EBBF28-7A2B-F69B-D621-D34FDABDC111}"/>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 – What causes incomplete combustion (CO)?</a:t>
            </a:r>
          </a:p>
        </p:txBody>
      </p:sp>
      <p:sp>
        <p:nvSpPr>
          <p:cNvPr id="4" name="Content Placeholder 3">
            <a:extLst>
              <a:ext uri="{FF2B5EF4-FFF2-40B4-BE49-F238E27FC236}">
                <a16:creationId xmlns:a16="http://schemas.microsoft.com/office/drawing/2014/main" id="{EA097077-1ABC-8920-05F6-43DBBAA48BC2}"/>
              </a:ext>
            </a:extLst>
          </p:cNvPr>
          <p:cNvSpPr txBox="1">
            <a:spLocks/>
          </p:cNvSpPr>
          <p:nvPr/>
        </p:nvSpPr>
        <p:spPr>
          <a:xfrm>
            <a:off x="457200" y="1463040"/>
            <a:ext cx="4114800" cy="441960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lvl="1"/>
            <a:r>
              <a:rPr lang="en-US" sz="2000" dirty="0">
                <a:solidFill>
                  <a:schemeClr val="bg1">
                    <a:lumMod val="65000"/>
                  </a:schemeClr>
                </a:solidFill>
                <a:latin typeface="Calibri" panose="020F0502020204030204" pitchFamily="34" charset="0"/>
                <a:ea typeface="Calibri" panose="020F0502020204030204" pitchFamily="34" charset="0"/>
                <a:cs typeface="Calibri" panose="020F0502020204030204" pitchFamily="34" charset="0"/>
              </a:rPr>
              <a:t>Insufficient Air Supply to the flame</a:t>
            </a:r>
          </a:p>
          <a:p>
            <a:pPr marL="228600" lvl="1"/>
            <a:r>
              <a:rPr lang="en-US" sz="2000" dirty="0">
                <a:latin typeface="Calibri" panose="020F0502020204030204" pitchFamily="34" charset="0"/>
                <a:ea typeface="Calibri" panose="020F0502020204030204" pitchFamily="34" charset="0"/>
                <a:cs typeface="Calibri" panose="020F0502020204030204" pitchFamily="34" charset="0"/>
              </a:rPr>
              <a:t>Cooling of the flame temperature (Quenching)</a:t>
            </a:r>
          </a:p>
          <a:p>
            <a:pPr marL="685800" lvl="2"/>
            <a:r>
              <a:rPr lang="en-US" dirty="0">
                <a:latin typeface="Calibri" panose="020F0502020204030204" pitchFamily="34" charset="0"/>
                <a:ea typeface="Calibri" panose="020F0502020204030204" pitchFamily="34" charset="0"/>
                <a:cs typeface="Calibri" panose="020F0502020204030204" pitchFamily="34" charset="0"/>
              </a:rPr>
              <a:t>Flame Impingement</a:t>
            </a:r>
          </a:p>
          <a:p>
            <a:pPr marL="685800" lvl="2"/>
            <a:r>
              <a:rPr lang="en-US" dirty="0">
                <a:latin typeface="Calibri" panose="020F0502020204030204" pitchFamily="34" charset="0"/>
                <a:ea typeface="Calibri" panose="020F0502020204030204" pitchFamily="34" charset="0"/>
                <a:cs typeface="Calibri" panose="020F0502020204030204" pitchFamily="34" charset="0"/>
              </a:rPr>
              <a:t>Insufficient time to burn</a:t>
            </a:r>
          </a:p>
          <a:p>
            <a:pPr marL="228600" lvl="1"/>
            <a:r>
              <a:rPr lang="en-US" sz="2000" dirty="0">
                <a:latin typeface="Calibri" panose="020F0502020204030204" pitchFamily="34" charset="0"/>
                <a:ea typeface="Calibri" panose="020F0502020204030204" pitchFamily="34" charset="0"/>
                <a:cs typeface="Calibri" panose="020F0502020204030204" pitchFamily="34" charset="0"/>
              </a:rPr>
              <a:t>Poor Mixing of Fuel and Air</a:t>
            </a:r>
          </a:p>
          <a:p>
            <a:pPr marL="685800" lvl="2"/>
            <a:r>
              <a:rPr lang="en-US" dirty="0">
                <a:latin typeface="Calibri" panose="020F0502020204030204" pitchFamily="34" charset="0"/>
                <a:ea typeface="Calibri" panose="020F0502020204030204" pitchFamily="34" charset="0"/>
                <a:cs typeface="Calibri" panose="020F0502020204030204" pitchFamily="34" charset="0"/>
              </a:rPr>
              <a:t>Over drafting</a:t>
            </a:r>
          </a:p>
          <a:p>
            <a:pPr marL="685800" lvl="2"/>
            <a:r>
              <a:rPr lang="en-US" dirty="0">
                <a:latin typeface="Calibri" panose="020F0502020204030204" pitchFamily="34" charset="0"/>
                <a:ea typeface="Calibri" panose="020F0502020204030204" pitchFamily="34" charset="0"/>
                <a:cs typeface="Calibri" panose="020F0502020204030204" pitchFamily="34" charset="0"/>
              </a:rPr>
              <a:t>Too Much Air</a:t>
            </a:r>
          </a:p>
          <a:p>
            <a:endParaRPr lang="en-US" sz="1800" dirty="0"/>
          </a:p>
        </p:txBody>
      </p:sp>
      <p:sp>
        <p:nvSpPr>
          <p:cNvPr id="5" name="Content Placeholder 5">
            <a:extLst>
              <a:ext uri="{FF2B5EF4-FFF2-40B4-BE49-F238E27FC236}">
                <a16:creationId xmlns:a16="http://schemas.microsoft.com/office/drawing/2014/main" id="{0BB098BC-16D9-E845-1A09-70DA2D71BC55}"/>
              </a:ext>
            </a:extLst>
          </p:cNvPr>
          <p:cNvSpPr txBox="1">
            <a:spLocks/>
          </p:cNvSpPr>
          <p:nvPr/>
        </p:nvSpPr>
        <p:spPr>
          <a:xfrm>
            <a:off x="4645025" y="1463040"/>
            <a:ext cx="4041775" cy="4419600"/>
          </a:xfrm>
          <a:prstGeom prst="rect">
            <a:avLst/>
          </a:prstGeom>
        </p:spPr>
        <p:txBody>
          <a:bodyPr vert="horz" lIns="91440" tIns="45720" rIns="91440" bIns="45720" rtlCol="0">
            <a:norm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Possible Reason:</a:t>
            </a:r>
          </a:p>
          <a:p>
            <a:pPr lvl="1">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Fuel Supply changes</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Fuel Supply Pressure </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Burner Orifice change</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Fuel Composition</a:t>
            </a:r>
          </a:p>
          <a:p>
            <a:pPr lvl="1">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Combustion Chamber Design</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Stack and Flame Arrestor</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Burner too large / small</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Refractory Design (FD)</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Fire Tube Flux Rate</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Fire Tube Heat Density</a:t>
            </a:r>
          </a:p>
          <a:p>
            <a:pPr lvl="1">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Operator Error / Tampering</a:t>
            </a:r>
          </a:p>
        </p:txBody>
      </p:sp>
      <p:sp>
        <p:nvSpPr>
          <p:cNvPr id="6" name="Title 1">
            <a:extLst>
              <a:ext uri="{FF2B5EF4-FFF2-40B4-BE49-F238E27FC236}">
                <a16:creationId xmlns:a16="http://schemas.microsoft.com/office/drawing/2014/main" id="{7A9A4FF6-BE3B-6984-1554-058991F618E3}"/>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25121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500"/>
                                        <p:tgtEl>
                                          <p:spTgt spid="4">
                                            <p:txEl>
                                              <p:pRg st="1" end="1"/>
                                            </p:txEl>
                                          </p:spTgt>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500"/>
                                        <p:tgtEl>
                                          <p:spTgt spid="4">
                                            <p:txEl>
                                              <p:pRg st="2" end="2"/>
                                            </p:txEl>
                                          </p:spTgt>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
                                            <p:txEl>
                                              <p:pRg st="3" end="3"/>
                                            </p:txEl>
                                          </p:spTgt>
                                        </p:tgtEl>
                                        <p:attrNameLst>
                                          <p:attrName>style.visibility</p:attrName>
                                        </p:attrNameLst>
                                      </p:cBhvr>
                                      <p:to>
                                        <p:strVal val="visible"/>
                                      </p:to>
                                    </p:set>
                                    <p:animEffect transition="in" filter="fade">
                                      <p:cBhvr>
                                        <p:cTn id="18" dur="500"/>
                                        <p:tgtEl>
                                          <p:spTgt spid="4">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Effect transition="in" filter="fade">
                                      <p:cBhvr>
                                        <p:cTn id="27" dur="500"/>
                                        <p:tgtEl>
                                          <p:spTgt spid="4">
                                            <p:txEl>
                                              <p:pRg st="5" end="5"/>
                                            </p:txEl>
                                          </p:spTgt>
                                        </p:tgtEl>
                                      </p:cBhvr>
                                    </p:animEffect>
                                  </p:childTnLst>
                                </p:cTn>
                              </p:par>
                            </p:childTnLst>
                          </p:cTn>
                        </p:par>
                        <p:par>
                          <p:cTn id="28" fill="hold">
                            <p:stCondLst>
                              <p:cond delay="1000"/>
                            </p:stCondLst>
                            <p:childTnLst>
                              <p:par>
                                <p:cTn id="29" presetID="10" presetClass="entr" presetSubtype="0" fill="hold" nodeType="after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Effect transition="in" filter="fade">
                                      <p:cBhvr>
                                        <p:cTn id="31" dur="500"/>
                                        <p:tgtEl>
                                          <p:spTgt spid="4">
                                            <p:txEl>
                                              <p:pRg st="6" end="6"/>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5">
                                            <p:txEl>
                                              <p:pRg st="0" end="0"/>
                                            </p:txEl>
                                          </p:spTgt>
                                        </p:tgtEl>
                                        <p:attrNameLst>
                                          <p:attrName>style.visibility</p:attrName>
                                        </p:attrNameLst>
                                      </p:cBhvr>
                                      <p:to>
                                        <p:strVal val="visible"/>
                                      </p:to>
                                    </p:set>
                                    <p:animEffect transition="in" filter="fade">
                                      <p:cBhvr>
                                        <p:cTn id="36" dur="500"/>
                                        <p:tgtEl>
                                          <p:spTgt spid="5">
                                            <p:txEl>
                                              <p:pRg st="0" end="0"/>
                                            </p:txEl>
                                          </p:spTgt>
                                        </p:tgtEl>
                                      </p:cBhvr>
                                    </p:animEffect>
                                  </p:childTnLst>
                                </p:cTn>
                              </p:par>
                            </p:childTnLst>
                          </p:cTn>
                        </p:par>
                        <p:par>
                          <p:cTn id="37" fill="hold">
                            <p:stCondLst>
                              <p:cond delay="500"/>
                            </p:stCondLst>
                            <p:childTnLst>
                              <p:par>
                                <p:cTn id="38" presetID="10" presetClass="entr" presetSubtype="0" fill="hold" nodeType="afterEffect">
                                  <p:stCondLst>
                                    <p:cond delay="0"/>
                                  </p:stCondLst>
                                  <p:childTnLst>
                                    <p:set>
                                      <p:cBhvr>
                                        <p:cTn id="39" dur="1" fill="hold">
                                          <p:stCondLst>
                                            <p:cond delay="0"/>
                                          </p:stCondLst>
                                        </p:cTn>
                                        <p:tgtEl>
                                          <p:spTgt spid="5">
                                            <p:txEl>
                                              <p:pRg st="1" end="1"/>
                                            </p:txEl>
                                          </p:spTgt>
                                        </p:tgtEl>
                                        <p:attrNameLst>
                                          <p:attrName>style.visibility</p:attrName>
                                        </p:attrNameLst>
                                      </p:cBhvr>
                                      <p:to>
                                        <p:strVal val="visible"/>
                                      </p:to>
                                    </p:set>
                                    <p:animEffect transition="in" filter="fade">
                                      <p:cBhvr>
                                        <p:cTn id="40" dur="500"/>
                                        <p:tgtEl>
                                          <p:spTgt spid="5">
                                            <p:txEl>
                                              <p:pRg st="1" end="1"/>
                                            </p:txEl>
                                          </p:spTgt>
                                        </p:tgtEl>
                                      </p:cBhvr>
                                    </p:animEffect>
                                  </p:childTnLst>
                                </p:cTn>
                              </p:par>
                            </p:childTnLst>
                          </p:cTn>
                        </p:par>
                        <p:par>
                          <p:cTn id="41" fill="hold">
                            <p:stCondLst>
                              <p:cond delay="1000"/>
                            </p:stCondLst>
                            <p:childTnLst>
                              <p:par>
                                <p:cTn id="42" presetID="10" presetClass="entr" presetSubtype="0" fill="hold" nodeType="afterEffect">
                                  <p:stCondLst>
                                    <p:cond delay="0"/>
                                  </p:stCondLst>
                                  <p:childTnLst>
                                    <p:set>
                                      <p:cBhvr>
                                        <p:cTn id="43" dur="1" fill="hold">
                                          <p:stCondLst>
                                            <p:cond delay="0"/>
                                          </p:stCondLst>
                                        </p:cTn>
                                        <p:tgtEl>
                                          <p:spTgt spid="5">
                                            <p:txEl>
                                              <p:pRg st="2" end="2"/>
                                            </p:txEl>
                                          </p:spTgt>
                                        </p:tgtEl>
                                        <p:attrNameLst>
                                          <p:attrName>style.visibility</p:attrName>
                                        </p:attrNameLst>
                                      </p:cBhvr>
                                      <p:to>
                                        <p:strVal val="visible"/>
                                      </p:to>
                                    </p:set>
                                    <p:animEffect transition="in" filter="fade">
                                      <p:cBhvr>
                                        <p:cTn id="44" dur="500"/>
                                        <p:tgtEl>
                                          <p:spTgt spid="5">
                                            <p:txEl>
                                              <p:pRg st="2" end="2"/>
                                            </p:txEl>
                                          </p:spTgt>
                                        </p:tgtEl>
                                      </p:cBhvr>
                                    </p:animEffect>
                                  </p:childTnLst>
                                </p:cTn>
                              </p:par>
                            </p:childTnLst>
                          </p:cTn>
                        </p:par>
                        <p:par>
                          <p:cTn id="45" fill="hold">
                            <p:stCondLst>
                              <p:cond delay="1500"/>
                            </p:stCondLst>
                            <p:childTnLst>
                              <p:par>
                                <p:cTn id="46" presetID="10" presetClass="entr" presetSubtype="0" fill="hold" nodeType="afterEffect">
                                  <p:stCondLst>
                                    <p:cond delay="0"/>
                                  </p:stCondLst>
                                  <p:childTnLst>
                                    <p:set>
                                      <p:cBhvr>
                                        <p:cTn id="47" dur="1" fill="hold">
                                          <p:stCondLst>
                                            <p:cond delay="0"/>
                                          </p:stCondLst>
                                        </p:cTn>
                                        <p:tgtEl>
                                          <p:spTgt spid="5">
                                            <p:txEl>
                                              <p:pRg st="3" end="3"/>
                                            </p:txEl>
                                          </p:spTgt>
                                        </p:tgtEl>
                                        <p:attrNameLst>
                                          <p:attrName>style.visibility</p:attrName>
                                        </p:attrNameLst>
                                      </p:cBhvr>
                                      <p:to>
                                        <p:strVal val="visible"/>
                                      </p:to>
                                    </p:set>
                                    <p:animEffect transition="in" filter="fade">
                                      <p:cBhvr>
                                        <p:cTn id="48" dur="500"/>
                                        <p:tgtEl>
                                          <p:spTgt spid="5">
                                            <p:txEl>
                                              <p:pRg st="3" end="3"/>
                                            </p:txEl>
                                          </p:spTgt>
                                        </p:tgtEl>
                                      </p:cBhvr>
                                    </p:animEffect>
                                  </p:childTnLst>
                                </p:cTn>
                              </p:par>
                            </p:childTnLst>
                          </p:cTn>
                        </p:par>
                        <p:par>
                          <p:cTn id="49" fill="hold">
                            <p:stCondLst>
                              <p:cond delay="2000"/>
                            </p:stCondLst>
                            <p:childTnLst>
                              <p:par>
                                <p:cTn id="50" presetID="10" presetClass="entr" presetSubtype="0" fill="hold" nodeType="afterEffect">
                                  <p:stCondLst>
                                    <p:cond delay="0"/>
                                  </p:stCondLst>
                                  <p:childTnLst>
                                    <p:set>
                                      <p:cBhvr>
                                        <p:cTn id="51" dur="1" fill="hold">
                                          <p:stCondLst>
                                            <p:cond delay="0"/>
                                          </p:stCondLst>
                                        </p:cTn>
                                        <p:tgtEl>
                                          <p:spTgt spid="5">
                                            <p:txEl>
                                              <p:pRg st="4" end="4"/>
                                            </p:txEl>
                                          </p:spTgt>
                                        </p:tgtEl>
                                        <p:attrNameLst>
                                          <p:attrName>style.visibility</p:attrName>
                                        </p:attrNameLst>
                                      </p:cBhvr>
                                      <p:to>
                                        <p:strVal val="visible"/>
                                      </p:to>
                                    </p:set>
                                    <p:animEffect transition="in" filter="fade">
                                      <p:cBhvr>
                                        <p:cTn id="52" dur="500"/>
                                        <p:tgtEl>
                                          <p:spTgt spid="5">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
                                            <p:txEl>
                                              <p:pRg st="5" end="5"/>
                                            </p:txEl>
                                          </p:spTgt>
                                        </p:tgtEl>
                                        <p:attrNameLst>
                                          <p:attrName>style.visibility</p:attrName>
                                        </p:attrNameLst>
                                      </p:cBhvr>
                                      <p:to>
                                        <p:strVal val="visible"/>
                                      </p:to>
                                    </p:set>
                                    <p:animEffect transition="in" filter="fade">
                                      <p:cBhvr>
                                        <p:cTn id="57" dur="500"/>
                                        <p:tgtEl>
                                          <p:spTgt spid="5">
                                            <p:txEl>
                                              <p:pRg st="5" end="5"/>
                                            </p:txEl>
                                          </p:spTgt>
                                        </p:tgtEl>
                                      </p:cBhvr>
                                    </p:animEffect>
                                  </p:childTnLst>
                                </p:cTn>
                              </p:par>
                            </p:childTnLst>
                          </p:cTn>
                        </p:par>
                        <p:par>
                          <p:cTn id="58" fill="hold">
                            <p:stCondLst>
                              <p:cond delay="500"/>
                            </p:stCondLst>
                            <p:childTnLst>
                              <p:par>
                                <p:cTn id="59" presetID="10" presetClass="entr" presetSubtype="0" fill="hold" nodeType="afterEffect">
                                  <p:stCondLst>
                                    <p:cond delay="0"/>
                                  </p:stCondLst>
                                  <p:childTnLst>
                                    <p:set>
                                      <p:cBhvr>
                                        <p:cTn id="60" dur="1" fill="hold">
                                          <p:stCondLst>
                                            <p:cond delay="0"/>
                                          </p:stCondLst>
                                        </p:cTn>
                                        <p:tgtEl>
                                          <p:spTgt spid="5">
                                            <p:txEl>
                                              <p:pRg st="6" end="6"/>
                                            </p:txEl>
                                          </p:spTgt>
                                        </p:tgtEl>
                                        <p:attrNameLst>
                                          <p:attrName>style.visibility</p:attrName>
                                        </p:attrNameLst>
                                      </p:cBhvr>
                                      <p:to>
                                        <p:strVal val="visible"/>
                                      </p:to>
                                    </p:set>
                                    <p:animEffect transition="in" filter="fade">
                                      <p:cBhvr>
                                        <p:cTn id="61" dur="500"/>
                                        <p:tgtEl>
                                          <p:spTgt spid="5">
                                            <p:txEl>
                                              <p:pRg st="6" end="6"/>
                                            </p:txEl>
                                          </p:spTgt>
                                        </p:tgtEl>
                                      </p:cBhvr>
                                    </p:animEffect>
                                  </p:childTnLst>
                                </p:cTn>
                              </p:par>
                            </p:childTnLst>
                          </p:cTn>
                        </p:par>
                        <p:par>
                          <p:cTn id="62" fill="hold">
                            <p:stCondLst>
                              <p:cond delay="1000"/>
                            </p:stCondLst>
                            <p:childTnLst>
                              <p:par>
                                <p:cTn id="63" presetID="10" presetClass="entr" presetSubtype="0" fill="hold" nodeType="afterEffect">
                                  <p:stCondLst>
                                    <p:cond delay="0"/>
                                  </p:stCondLst>
                                  <p:childTnLst>
                                    <p:set>
                                      <p:cBhvr>
                                        <p:cTn id="64" dur="1" fill="hold">
                                          <p:stCondLst>
                                            <p:cond delay="0"/>
                                          </p:stCondLst>
                                        </p:cTn>
                                        <p:tgtEl>
                                          <p:spTgt spid="5">
                                            <p:txEl>
                                              <p:pRg st="7" end="7"/>
                                            </p:txEl>
                                          </p:spTgt>
                                        </p:tgtEl>
                                        <p:attrNameLst>
                                          <p:attrName>style.visibility</p:attrName>
                                        </p:attrNameLst>
                                      </p:cBhvr>
                                      <p:to>
                                        <p:strVal val="visible"/>
                                      </p:to>
                                    </p:set>
                                    <p:animEffect transition="in" filter="fade">
                                      <p:cBhvr>
                                        <p:cTn id="65" dur="500"/>
                                        <p:tgtEl>
                                          <p:spTgt spid="5">
                                            <p:txEl>
                                              <p:pRg st="7" end="7"/>
                                            </p:txEl>
                                          </p:spTgt>
                                        </p:tgtEl>
                                      </p:cBhvr>
                                    </p:animEffect>
                                  </p:childTnLst>
                                </p:cTn>
                              </p:par>
                            </p:childTnLst>
                          </p:cTn>
                        </p:par>
                        <p:par>
                          <p:cTn id="66" fill="hold">
                            <p:stCondLst>
                              <p:cond delay="1500"/>
                            </p:stCondLst>
                            <p:childTnLst>
                              <p:par>
                                <p:cTn id="67" presetID="10" presetClass="entr" presetSubtype="0" fill="hold" nodeType="afterEffect">
                                  <p:stCondLst>
                                    <p:cond delay="0"/>
                                  </p:stCondLst>
                                  <p:childTnLst>
                                    <p:set>
                                      <p:cBhvr>
                                        <p:cTn id="68" dur="1" fill="hold">
                                          <p:stCondLst>
                                            <p:cond delay="0"/>
                                          </p:stCondLst>
                                        </p:cTn>
                                        <p:tgtEl>
                                          <p:spTgt spid="5">
                                            <p:txEl>
                                              <p:pRg st="8" end="8"/>
                                            </p:txEl>
                                          </p:spTgt>
                                        </p:tgtEl>
                                        <p:attrNameLst>
                                          <p:attrName>style.visibility</p:attrName>
                                        </p:attrNameLst>
                                      </p:cBhvr>
                                      <p:to>
                                        <p:strVal val="visible"/>
                                      </p:to>
                                    </p:set>
                                    <p:animEffect transition="in" filter="fade">
                                      <p:cBhvr>
                                        <p:cTn id="69" dur="500"/>
                                        <p:tgtEl>
                                          <p:spTgt spid="5">
                                            <p:txEl>
                                              <p:pRg st="8" end="8"/>
                                            </p:txEl>
                                          </p:spTgt>
                                        </p:tgtEl>
                                      </p:cBhvr>
                                    </p:animEffect>
                                  </p:childTnLst>
                                </p:cTn>
                              </p:par>
                            </p:childTnLst>
                          </p:cTn>
                        </p:par>
                        <p:par>
                          <p:cTn id="70" fill="hold">
                            <p:stCondLst>
                              <p:cond delay="2000"/>
                            </p:stCondLst>
                            <p:childTnLst>
                              <p:par>
                                <p:cTn id="71" presetID="10" presetClass="entr" presetSubtype="0" fill="hold" nodeType="afterEffect">
                                  <p:stCondLst>
                                    <p:cond delay="0"/>
                                  </p:stCondLst>
                                  <p:childTnLst>
                                    <p:set>
                                      <p:cBhvr>
                                        <p:cTn id="72" dur="1" fill="hold">
                                          <p:stCondLst>
                                            <p:cond delay="0"/>
                                          </p:stCondLst>
                                        </p:cTn>
                                        <p:tgtEl>
                                          <p:spTgt spid="5">
                                            <p:txEl>
                                              <p:pRg st="9" end="9"/>
                                            </p:txEl>
                                          </p:spTgt>
                                        </p:tgtEl>
                                        <p:attrNameLst>
                                          <p:attrName>style.visibility</p:attrName>
                                        </p:attrNameLst>
                                      </p:cBhvr>
                                      <p:to>
                                        <p:strVal val="visible"/>
                                      </p:to>
                                    </p:set>
                                    <p:animEffect transition="in" filter="fade">
                                      <p:cBhvr>
                                        <p:cTn id="73" dur="500"/>
                                        <p:tgtEl>
                                          <p:spTgt spid="5">
                                            <p:txEl>
                                              <p:pRg st="9" end="9"/>
                                            </p:txEl>
                                          </p:spTgt>
                                        </p:tgtEl>
                                      </p:cBhvr>
                                    </p:animEffect>
                                  </p:childTnLst>
                                </p:cTn>
                              </p:par>
                            </p:childTnLst>
                          </p:cTn>
                        </p:par>
                        <p:par>
                          <p:cTn id="74" fill="hold">
                            <p:stCondLst>
                              <p:cond delay="2500"/>
                            </p:stCondLst>
                            <p:childTnLst>
                              <p:par>
                                <p:cTn id="75" presetID="10" presetClass="entr" presetSubtype="0" fill="hold" nodeType="afterEffect">
                                  <p:stCondLst>
                                    <p:cond delay="0"/>
                                  </p:stCondLst>
                                  <p:childTnLst>
                                    <p:set>
                                      <p:cBhvr>
                                        <p:cTn id="76" dur="1" fill="hold">
                                          <p:stCondLst>
                                            <p:cond delay="0"/>
                                          </p:stCondLst>
                                        </p:cTn>
                                        <p:tgtEl>
                                          <p:spTgt spid="5">
                                            <p:txEl>
                                              <p:pRg st="10" end="10"/>
                                            </p:txEl>
                                          </p:spTgt>
                                        </p:tgtEl>
                                        <p:attrNameLst>
                                          <p:attrName>style.visibility</p:attrName>
                                        </p:attrNameLst>
                                      </p:cBhvr>
                                      <p:to>
                                        <p:strVal val="visible"/>
                                      </p:to>
                                    </p:set>
                                    <p:animEffect transition="in" filter="fade">
                                      <p:cBhvr>
                                        <p:cTn id="77" dur="500"/>
                                        <p:tgtEl>
                                          <p:spTgt spid="5">
                                            <p:txEl>
                                              <p:pRg st="10" end="10"/>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5">
                                            <p:txEl>
                                              <p:pRg st="11" end="11"/>
                                            </p:txEl>
                                          </p:spTgt>
                                        </p:tgtEl>
                                        <p:attrNameLst>
                                          <p:attrName>style.visibility</p:attrName>
                                        </p:attrNameLst>
                                      </p:cBhvr>
                                      <p:to>
                                        <p:strVal val="visible"/>
                                      </p:to>
                                    </p:set>
                                    <p:animEffect transition="in" filter="fade">
                                      <p:cBhvr>
                                        <p:cTn id="82" dur="500"/>
                                        <p:tgtEl>
                                          <p:spTgt spid="5">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E8963FB8-2614-C993-F11F-6D1B59E6E054}"/>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p>
        </p:txBody>
      </p:sp>
      <p:sp>
        <p:nvSpPr>
          <p:cNvPr id="3" name="Text Placeholder 2">
            <a:extLst>
              <a:ext uri="{FF2B5EF4-FFF2-40B4-BE49-F238E27FC236}">
                <a16:creationId xmlns:a16="http://schemas.microsoft.com/office/drawing/2014/main" id="{D6ADCB17-C7B6-2606-DC57-75403D0DE012}"/>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 – Air</a:t>
            </a:r>
          </a:p>
        </p:txBody>
      </p:sp>
      <p:pic>
        <p:nvPicPr>
          <p:cNvPr id="42" name="Picture 41">
            <a:extLst>
              <a:ext uri="{FF2B5EF4-FFF2-40B4-BE49-F238E27FC236}">
                <a16:creationId xmlns:a16="http://schemas.microsoft.com/office/drawing/2014/main" id="{8C46E6AC-3064-38BF-DEE3-AD055355F2D6}"/>
              </a:ext>
            </a:extLst>
          </p:cNvPr>
          <p:cNvPicPr>
            <a:picLocks noChangeAspect="1"/>
          </p:cNvPicPr>
          <p:nvPr/>
        </p:nvPicPr>
        <p:blipFill>
          <a:blip r:embed="rId4"/>
          <a:stretch>
            <a:fillRect/>
          </a:stretch>
        </p:blipFill>
        <p:spPr>
          <a:xfrm>
            <a:off x="4802120" y="1988026"/>
            <a:ext cx="3541780" cy="4123644"/>
          </a:xfrm>
          <a:prstGeom prst="rect">
            <a:avLst/>
          </a:prstGeom>
        </p:spPr>
      </p:pic>
      <p:sp>
        <p:nvSpPr>
          <p:cNvPr id="43" name="Content Placeholder 5">
            <a:extLst>
              <a:ext uri="{FF2B5EF4-FFF2-40B4-BE49-F238E27FC236}">
                <a16:creationId xmlns:a16="http://schemas.microsoft.com/office/drawing/2014/main" id="{F6B10709-1B4C-CC18-AFAA-D36E3F3071E7}"/>
              </a:ext>
            </a:extLst>
          </p:cNvPr>
          <p:cNvSpPr txBox="1">
            <a:spLocks/>
          </p:cNvSpPr>
          <p:nvPr/>
        </p:nvSpPr>
        <p:spPr>
          <a:xfrm>
            <a:off x="457200" y="1463040"/>
            <a:ext cx="4041775" cy="4937760"/>
          </a:xfrm>
          <a:prstGeom prst="rect">
            <a:avLst/>
          </a:prstGeom>
        </p:spPr>
        <p:txBody>
          <a:bodyPr vert="horz" lIns="91440" tIns="45720" rIns="91440" bIns="45720" rtlCol="0">
            <a:norm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Why Excess Air?</a:t>
            </a:r>
          </a:p>
          <a:p>
            <a:pPr lvl="1">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Ensures Complete Combustion throughout the combustion chamber</a:t>
            </a:r>
          </a:p>
          <a:p>
            <a:pPr lvl="2">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5% - 10% Excess Air</a:t>
            </a:r>
          </a:p>
          <a:p>
            <a:pPr>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What Impacts Air Supply?</a:t>
            </a:r>
          </a:p>
          <a:p>
            <a:pPr lvl="1">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Ambient Air Temperature</a:t>
            </a:r>
          </a:p>
          <a:p>
            <a:pPr lvl="1">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Humidity (Dew Point)</a:t>
            </a:r>
          </a:p>
          <a:p>
            <a:pPr lvl="1">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Elevation (feet above Sea Level)</a:t>
            </a:r>
          </a:p>
          <a:p>
            <a:pPr>
              <a:lnSpc>
                <a:spcPct val="90000"/>
              </a:lnSpc>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Optimal</a:t>
            </a:r>
          </a:p>
          <a:p>
            <a:pPr lvl="1">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15% - 25% Excess Air</a:t>
            </a:r>
          </a:p>
          <a:p>
            <a:pPr lvl="1">
              <a:lnSpc>
                <a:spcPct val="90000"/>
              </a:lnSpc>
              <a:spcBef>
                <a:spcPts val="500"/>
              </a:spcBef>
            </a:pPr>
            <a:r>
              <a:rPr lang="en-US" dirty="0">
                <a:latin typeface="Calibri" panose="020F0502020204030204" pitchFamily="34" charset="0"/>
                <a:ea typeface="Calibri" panose="020F0502020204030204" pitchFamily="34" charset="0"/>
                <a:cs typeface="Calibri" panose="020F0502020204030204" pitchFamily="34" charset="0"/>
              </a:rPr>
              <a:t>~3% - ~5% O</a:t>
            </a:r>
            <a:r>
              <a:rPr lang="en-US" baseline="-10000" dirty="0">
                <a:latin typeface="Calibri" panose="020F0502020204030204" pitchFamily="34" charset="0"/>
                <a:ea typeface="Calibri" panose="020F0502020204030204" pitchFamily="34" charset="0"/>
                <a:cs typeface="Calibri" panose="020F0502020204030204" pitchFamily="34" charset="0"/>
              </a:rPr>
              <a:t>2</a:t>
            </a:r>
          </a:p>
          <a:p>
            <a:pPr lvl="1"/>
            <a:endParaRPr lang="en-US" dirty="0"/>
          </a:p>
        </p:txBody>
      </p:sp>
      <p:sp>
        <p:nvSpPr>
          <p:cNvPr id="44" name="Rectangle 43">
            <a:extLst>
              <a:ext uri="{FF2B5EF4-FFF2-40B4-BE49-F238E27FC236}">
                <a16:creationId xmlns:a16="http://schemas.microsoft.com/office/drawing/2014/main" id="{7BC5B763-4A16-97F7-08F0-1683AF6F59B5}"/>
              </a:ext>
            </a:extLst>
          </p:cNvPr>
          <p:cNvSpPr/>
          <p:nvPr/>
        </p:nvSpPr>
        <p:spPr>
          <a:xfrm>
            <a:off x="6488956" y="2069371"/>
            <a:ext cx="1757562" cy="3072384"/>
          </a:xfrm>
          <a:prstGeom prst="rect">
            <a:avLst/>
          </a:prstGeom>
          <a:solidFill>
            <a:srgbClr val="3333FF">
              <a:alpha val="27843"/>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5" name="Content Placeholder 3">
            <a:extLst>
              <a:ext uri="{FF2B5EF4-FFF2-40B4-BE49-F238E27FC236}">
                <a16:creationId xmlns:a16="http://schemas.microsoft.com/office/drawing/2014/main" id="{2254B5F5-52DE-8224-0443-DC6C508FC52B}"/>
              </a:ext>
            </a:extLst>
          </p:cNvPr>
          <p:cNvSpPr txBox="1">
            <a:spLocks/>
          </p:cNvSpPr>
          <p:nvPr/>
        </p:nvSpPr>
        <p:spPr>
          <a:xfrm>
            <a:off x="6867237" y="2008340"/>
            <a:ext cx="676837" cy="454016"/>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Excess</a:t>
            </a:r>
          </a:p>
          <a:p>
            <a:pPr marL="0" indent="0">
              <a:lnSpc>
                <a:spcPct val="120000"/>
              </a:lnSpc>
              <a:spcBef>
                <a:spcPts val="0"/>
              </a:spcBef>
              <a:buNone/>
            </a:pPr>
            <a:r>
              <a:rPr lang="en-US" sz="1100" b="1" dirty="0">
                <a:solidFill>
                  <a:schemeClr val="bg1"/>
                </a:solidFill>
              </a:rPr>
              <a:t>Air</a:t>
            </a:r>
          </a:p>
        </p:txBody>
      </p:sp>
      <p:sp>
        <p:nvSpPr>
          <p:cNvPr id="46" name="Content Placeholder 3">
            <a:extLst>
              <a:ext uri="{FF2B5EF4-FFF2-40B4-BE49-F238E27FC236}">
                <a16:creationId xmlns:a16="http://schemas.microsoft.com/office/drawing/2014/main" id="{DEA46611-7EB1-6FCC-7A43-BFC84D41C268}"/>
              </a:ext>
            </a:extLst>
          </p:cNvPr>
          <p:cNvSpPr txBox="1">
            <a:spLocks/>
          </p:cNvSpPr>
          <p:nvPr/>
        </p:nvSpPr>
        <p:spPr>
          <a:xfrm>
            <a:off x="4436360" y="1434362"/>
            <a:ext cx="1592923" cy="45720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rgbClr val="009A46"/>
                </a:solidFill>
              </a:rPr>
              <a:t>Highest Theoretic Combustion Efficient</a:t>
            </a:r>
          </a:p>
        </p:txBody>
      </p:sp>
      <p:cxnSp>
        <p:nvCxnSpPr>
          <p:cNvPr id="47" name="Straight Arrow Connector 46">
            <a:extLst>
              <a:ext uri="{FF2B5EF4-FFF2-40B4-BE49-F238E27FC236}">
                <a16:creationId xmlns:a16="http://schemas.microsoft.com/office/drawing/2014/main" id="{DC934925-DB3B-1A51-B4E7-D701C374BCE5}"/>
              </a:ext>
            </a:extLst>
          </p:cNvPr>
          <p:cNvCxnSpPr>
            <a:cxnSpLocks/>
          </p:cNvCxnSpPr>
          <p:nvPr/>
        </p:nvCxnSpPr>
        <p:spPr>
          <a:xfrm>
            <a:off x="5880745" y="1607747"/>
            <a:ext cx="694928" cy="459686"/>
          </a:xfrm>
          <a:prstGeom prst="straightConnector1">
            <a:avLst/>
          </a:prstGeom>
          <a:ln w="12700">
            <a:solidFill>
              <a:srgbClr val="009A46"/>
            </a:solidFill>
            <a:tailEnd type="triangle"/>
          </a:ln>
        </p:spPr>
        <p:style>
          <a:lnRef idx="2">
            <a:schemeClr val="accent1"/>
          </a:lnRef>
          <a:fillRef idx="0">
            <a:schemeClr val="accent1"/>
          </a:fillRef>
          <a:effectRef idx="1">
            <a:schemeClr val="accent1"/>
          </a:effectRef>
          <a:fontRef idx="minor">
            <a:schemeClr val="tx1"/>
          </a:fontRef>
        </p:style>
      </p:cxnSp>
      <p:sp>
        <p:nvSpPr>
          <p:cNvPr id="48" name="Content Placeholder 3">
            <a:extLst>
              <a:ext uri="{FF2B5EF4-FFF2-40B4-BE49-F238E27FC236}">
                <a16:creationId xmlns:a16="http://schemas.microsoft.com/office/drawing/2014/main" id="{6927F1C0-A0DC-BAB5-3E55-B2C2F5036ADB}"/>
              </a:ext>
            </a:extLst>
          </p:cNvPr>
          <p:cNvSpPr txBox="1">
            <a:spLocks/>
          </p:cNvSpPr>
          <p:nvPr/>
        </p:nvSpPr>
        <p:spPr>
          <a:xfrm rot="16200000">
            <a:off x="5057737" y="3561208"/>
            <a:ext cx="3086673" cy="95249"/>
          </a:xfrm>
          <a:prstGeom prst="rect">
            <a:avLst/>
          </a:prstGeom>
          <a:solidFill>
            <a:srgbClr val="92D050">
              <a:alpha val="57000"/>
            </a:srgbClr>
          </a:solidFill>
        </p:spPr>
        <p:txBody>
          <a:bodyPr vert="horz" lIns="91440" tIns="45720" rIns="91440" bIns="45720" rtlCol="0" anchor="ctr" anchorCtr="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gn="ctr">
              <a:lnSpc>
                <a:spcPct val="120000"/>
              </a:lnSpc>
              <a:spcBef>
                <a:spcPts val="0"/>
              </a:spcBef>
              <a:buNone/>
            </a:pPr>
            <a:endParaRPr lang="en-US" sz="900" b="1" dirty="0">
              <a:solidFill>
                <a:schemeClr val="bg1"/>
              </a:solidFill>
            </a:endParaRPr>
          </a:p>
        </p:txBody>
      </p:sp>
      <p:sp>
        <p:nvSpPr>
          <p:cNvPr id="49" name="Content Placeholder 3">
            <a:extLst>
              <a:ext uri="{FF2B5EF4-FFF2-40B4-BE49-F238E27FC236}">
                <a16:creationId xmlns:a16="http://schemas.microsoft.com/office/drawing/2014/main" id="{41D34940-14E3-0539-4A24-977B6E834B69}"/>
              </a:ext>
            </a:extLst>
          </p:cNvPr>
          <p:cNvSpPr txBox="1">
            <a:spLocks/>
          </p:cNvSpPr>
          <p:nvPr/>
        </p:nvSpPr>
        <p:spPr>
          <a:xfrm rot="16200000">
            <a:off x="5287998" y="3510132"/>
            <a:ext cx="3086673" cy="195415"/>
          </a:xfrm>
          <a:prstGeom prst="rect">
            <a:avLst/>
          </a:prstGeom>
          <a:solidFill>
            <a:srgbClr val="3333FF">
              <a:alpha val="57000"/>
            </a:srgbClr>
          </a:solidFill>
        </p:spPr>
        <p:txBody>
          <a:bodyPr vert="horz" lIns="91440" tIns="45720" rIns="91440" bIns="45720" rtlCol="0" anchor="ctr" anchorCtr="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gn="ctr">
              <a:lnSpc>
                <a:spcPct val="120000"/>
              </a:lnSpc>
              <a:spcBef>
                <a:spcPts val="0"/>
              </a:spcBef>
              <a:buNone/>
            </a:pPr>
            <a:endParaRPr lang="en-US" sz="900" b="1" dirty="0">
              <a:solidFill>
                <a:schemeClr val="bg1"/>
              </a:solidFill>
            </a:endParaRPr>
          </a:p>
        </p:txBody>
      </p:sp>
      <p:cxnSp>
        <p:nvCxnSpPr>
          <p:cNvPr id="50" name="Straight Arrow Connector 49">
            <a:extLst>
              <a:ext uri="{FF2B5EF4-FFF2-40B4-BE49-F238E27FC236}">
                <a16:creationId xmlns:a16="http://schemas.microsoft.com/office/drawing/2014/main" id="{E6983F7B-9006-4044-4AFF-6F1988A07D82}"/>
              </a:ext>
            </a:extLst>
          </p:cNvPr>
          <p:cNvCxnSpPr>
            <a:cxnSpLocks/>
          </p:cNvCxnSpPr>
          <p:nvPr/>
        </p:nvCxnSpPr>
        <p:spPr>
          <a:xfrm flipH="1">
            <a:off x="6828877" y="1578815"/>
            <a:ext cx="281473" cy="494532"/>
          </a:xfrm>
          <a:prstGeom prst="straightConnector1">
            <a:avLst/>
          </a:prstGeom>
          <a:ln w="12700">
            <a:solidFill>
              <a:srgbClr val="3333FF"/>
            </a:solidFill>
            <a:tailEnd type="triangle"/>
          </a:ln>
        </p:spPr>
        <p:style>
          <a:lnRef idx="2">
            <a:schemeClr val="accent1"/>
          </a:lnRef>
          <a:fillRef idx="0">
            <a:schemeClr val="accent1"/>
          </a:fillRef>
          <a:effectRef idx="1">
            <a:schemeClr val="accent1"/>
          </a:effectRef>
          <a:fontRef idx="minor">
            <a:schemeClr val="tx1"/>
          </a:fontRef>
        </p:style>
      </p:cxnSp>
      <p:sp>
        <p:nvSpPr>
          <p:cNvPr id="51" name="Content Placeholder 3">
            <a:extLst>
              <a:ext uri="{FF2B5EF4-FFF2-40B4-BE49-F238E27FC236}">
                <a16:creationId xmlns:a16="http://schemas.microsoft.com/office/drawing/2014/main" id="{71C173B5-CB1A-41A3-5674-8F377A4F55A2}"/>
              </a:ext>
            </a:extLst>
          </p:cNvPr>
          <p:cNvSpPr txBox="1">
            <a:spLocks/>
          </p:cNvSpPr>
          <p:nvPr/>
        </p:nvSpPr>
        <p:spPr>
          <a:xfrm>
            <a:off x="7022938" y="1121615"/>
            <a:ext cx="1592923" cy="45720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rgbClr val="3333FF"/>
                </a:solidFill>
              </a:rPr>
              <a:t>Optimal Combustion Efficient</a:t>
            </a:r>
          </a:p>
        </p:txBody>
      </p:sp>
      <p:sp>
        <p:nvSpPr>
          <p:cNvPr id="52" name="Text Placeholder 2">
            <a:extLst>
              <a:ext uri="{FF2B5EF4-FFF2-40B4-BE49-F238E27FC236}">
                <a16:creationId xmlns:a16="http://schemas.microsoft.com/office/drawing/2014/main" id="{1895237B-481D-2D9F-EEE0-BFDA7A361ACA}"/>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a:t>
            </a:r>
          </a:p>
        </p:txBody>
      </p:sp>
      <p:sp>
        <p:nvSpPr>
          <p:cNvPr id="9" name="Title 1">
            <a:extLst>
              <a:ext uri="{FF2B5EF4-FFF2-40B4-BE49-F238E27FC236}">
                <a16:creationId xmlns:a16="http://schemas.microsoft.com/office/drawing/2014/main" id="{8CFBEE13-0698-ED0A-C78A-D8DABA2C2427}"/>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404498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fade">
                                      <p:cBhvr>
                                        <p:cTn id="12" dur="500"/>
                                        <p:tgtEl>
                                          <p:spTgt spid="42"/>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43">
                                            <p:txEl>
                                              <p:pRg st="0" end="0"/>
                                            </p:txEl>
                                          </p:spTgt>
                                        </p:tgtEl>
                                        <p:attrNameLst>
                                          <p:attrName>style.visibility</p:attrName>
                                        </p:attrNameLst>
                                      </p:cBhvr>
                                      <p:to>
                                        <p:strVal val="visible"/>
                                      </p:to>
                                    </p:set>
                                    <p:animEffect transition="in" filter="fade">
                                      <p:cBhvr>
                                        <p:cTn id="16" dur="500"/>
                                        <p:tgtEl>
                                          <p:spTgt spid="43">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animEffect transition="in" filter="fade">
                                      <p:cBhvr>
                                        <p:cTn id="19" dur="500"/>
                                        <p:tgtEl>
                                          <p:spTgt spid="44"/>
                                        </p:tgtEl>
                                      </p:cBhvr>
                                    </p:animEffect>
                                  </p:childTnLst>
                                </p:cTn>
                              </p:par>
                            </p:childTnLst>
                          </p:cTn>
                        </p:par>
                        <p:par>
                          <p:cTn id="20" fill="hold">
                            <p:stCondLst>
                              <p:cond delay="1000"/>
                            </p:stCondLst>
                            <p:childTnLst>
                              <p:par>
                                <p:cTn id="21" presetID="10" presetClass="entr" presetSubtype="0" fill="hold" grpId="0" nodeType="after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fade">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43">
                                            <p:txEl>
                                              <p:pRg st="1" end="1"/>
                                            </p:txEl>
                                          </p:spTgt>
                                        </p:tgtEl>
                                        <p:attrNameLst>
                                          <p:attrName>style.visibility</p:attrName>
                                        </p:attrNameLst>
                                      </p:cBhvr>
                                      <p:to>
                                        <p:strVal val="visible"/>
                                      </p:to>
                                    </p:set>
                                    <p:animEffect transition="in" filter="fade">
                                      <p:cBhvr>
                                        <p:cTn id="28" dur="500"/>
                                        <p:tgtEl>
                                          <p:spTgt spid="43">
                                            <p:txEl>
                                              <p:pRg st="1" end="1"/>
                                            </p:txEl>
                                          </p:spTgt>
                                        </p:tgtEl>
                                      </p:cBhvr>
                                    </p:animEffect>
                                  </p:childTnLst>
                                </p:cTn>
                              </p:par>
                            </p:childTnLst>
                          </p:cTn>
                        </p:par>
                        <p:par>
                          <p:cTn id="29" fill="hold">
                            <p:stCondLst>
                              <p:cond delay="500"/>
                            </p:stCondLst>
                            <p:childTnLst>
                              <p:par>
                                <p:cTn id="30" presetID="10" presetClass="entr" presetSubtype="0" fill="hold" nodeType="afterEffect">
                                  <p:stCondLst>
                                    <p:cond delay="0"/>
                                  </p:stCondLst>
                                  <p:childTnLst>
                                    <p:set>
                                      <p:cBhvr>
                                        <p:cTn id="31" dur="1" fill="hold">
                                          <p:stCondLst>
                                            <p:cond delay="0"/>
                                          </p:stCondLst>
                                        </p:cTn>
                                        <p:tgtEl>
                                          <p:spTgt spid="43">
                                            <p:txEl>
                                              <p:pRg st="2" end="2"/>
                                            </p:txEl>
                                          </p:spTgt>
                                        </p:tgtEl>
                                        <p:attrNameLst>
                                          <p:attrName>style.visibility</p:attrName>
                                        </p:attrNameLst>
                                      </p:cBhvr>
                                      <p:to>
                                        <p:strVal val="visible"/>
                                      </p:to>
                                    </p:set>
                                    <p:animEffect transition="in" filter="fade">
                                      <p:cBhvr>
                                        <p:cTn id="32" dur="500"/>
                                        <p:tgtEl>
                                          <p:spTgt spid="43">
                                            <p:txEl>
                                              <p:pRg st="2" end="2"/>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6"/>
                                        </p:tgtEl>
                                        <p:attrNameLst>
                                          <p:attrName>style.visibility</p:attrName>
                                        </p:attrNameLst>
                                      </p:cBhvr>
                                      <p:to>
                                        <p:strVal val="visible"/>
                                      </p:to>
                                    </p:set>
                                    <p:animEffect transition="in" filter="fade">
                                      <p:cBhvr>
                                        <p:cTn id="35" dur="500"/>
                                        <p:tgtEl>
                                          <p:spTgt spid="46"/>
                                        </p:tgtEl>
                                      </p:cBhvr>
                                    </p:animEffect>
                                  </p:childTnLst>
                                </p:cTn>
                              </p:par>
                              <p:par>
                                <p:cTn id="36" presetID="10" presetClass="entr" presetSubtype="0" fill="hold" nodeType="with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fade">
                                      <p:cBhvr>
                                        <p:cTn id="38" dur="500"/>
                                        <p:tgtEl>
                                          <p:spTgt spid="4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500"/>
                                        <p:tgtEl>
                                          <p:spTgt spid="4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43">
                                            <p:txEl>
                                              <p:pRg st="3" end="3"/>
                                            </p:txEl>
                                          </p:spTgt>
                                        </p:tgtEl>
                                        <p:attrNameLst>
                                          <p:attrName>style.visibility</p:attrName>
                                        </p:attrNameLst>
                                      </p:cBhvr>
                                      <p:to>
                                        <p:strVal val="visible"/>
                                      </p:to>
                                    </p:set>
                                    <p:animEffect transition="in" filter="fade">
                                      <p:cBhvr>
                                        <p:cTn id="46" dur="500"/>
                                        <p:tgtEl>
                                          <p:spTgt spid="43">
                                            <p:txEl>
                                              <p:pRg st="3" end="3"/>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43">
                                            <p:txEl>
                                              <p:pRg st="4" end="4"/>
                                            </p:txEl>
                                          </p:spTgt>
                                        </p:tgtEl>
                                        <p:attrNameLst>
                                          <p:attrName>style.visibility</p:attrName>
                                        </p:attrNameLst>
                                      </p:cBhvr>
                                      <p:to>
                                        <p:strVal val="visible"/>
                                      </p:to>
                                    </p:set>
                                    <p:animEffect transition="in" filter="fade">
                                      <p:cBhvr>
                                        <p:cTn id="51" dur="500"/>
                                        <p:tgtEl>
                                          <p:spTgt spid="43">
                                            <p:txEl>
                                              <p:pRg st="4" end="4"/>
                                            </p:txEl>
                                          </p:spTgt>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43">
                                            <p:txEl>
                                              <p:pRg st="5" end="5"/>
                                            </p:txEl>
                                          </p:spTgt>
                                        </p:tgtEl>
                                        <p:attrNameLst>
                                          <p:attrName>style.visibility</p:attrName>
                                        </p:attrNameLst>
                                      </p:cBhvr>
                                      <p:to>
                                        <p:strVal val="visible"/>
                                      </p:to>
                                    </p:set>
                                    <p:animEffect transition="in" filter="fade">
                                      <p:cBhvr>
                                        <p:cTn id="55" dur="500"/>
                                        <p:tgtEl>
                                          <p:spTgt spid="43">
                                            <p:txEl>
                                              <p:pRg st="5" end="5"/>
                                            </p:txEl>
                                          </p:spTgt>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43">
                                            <p:txEl>
                                              <p:pRg st="6" end="6"/>
                                            </p:txEl>
                                          </p:spTgt>
                                        </p:tgtEl>
                                        <p:attrNameLst>
                                          <p:attrName>style.visibility</p:attrName>
                                        </p:attrNameLst>
                                      </p:cBhvr>
                                      <p:to>
                                        <p:strVal val="visible"/>
                                      </p:to>
                                    </p:set>
                                    <p:animEffect transition="in" filter="fade">
                                      <p:cBhvr>
                                        <p:cTn id="59" dur="500"/>
                                        <p:tgtEl>
                                          <p:spTgt spid="43">
                                            <p:txEl>
                                              <p:pRg st="6" end="6"/>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43">
                                            <p:txEl>
                                              <p:pRg st="7" end="7"/>
                                            </p:txEl>
                                          </p:spTgt>
                                        </p:tgtEl>
                                        <p:attrNameLst>
                                          <p:attrName>style.visibility</p:attrName>
                                        </p:attrNameLst>
                                      </p:cBhvr>
                                      <p:to>
                                        <p:strVal val="visible"/>
                                      </p:to>
                                    </p:set>
                                    <p:animEffect transition="in" filter="fade">
                                      <p:cBhvr>
                                        <p:cTn id="64" dur="500"/>
                                        <p:tgtEl>
                                          <p:spTgt spid="43">
                                            <p:txEl>
                                              <p:pRg st="7" end="7"/>
                                            </p:txEl>
                                          </p:spTgt>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fade">
                                      <p:cBhvr>
                                        <p:cTn id="67" dur="500"/>
                                        <p:tgtEl>
                                          <p:spTgt spid="49"/>
                                        </p:tgtEl>
                                      </p:cBhvr>
                                    </p:animEffect>
                                  </p:childTnLst>
                                </p:cTn>
                              </p:par>
                              <p:par>
                                <p:cTn id="68" presetID="10" presetClass="entr" presetSubtype="0" fill="hold" nodeType="withEffect">
                                  <p:stCondLst>
                                    <p:cond delay="0"/>
                                  </p:stCondLst>
                                  <p:childTnLst>
                                    <p:set>
                                      <p:cBhvr>
                                        <p:cTn id="69" dur="1" fill="hold">
                                          <p:stCondLst>
                                            <p:cond delay="0"/>
                                          </p:stCondLst>
                                        </p:cTn>
                                        <p:tgtEl>
                                          <p:spTgt spid="50"/>
                                        </p:tgtEl>
                                        <p:attrNameLst>
                                          <p:attrName>style.visibility</p:attrName>
                                        </p:attrNameLst>
                                      </p:cBhvr>
                                      <p:to>
                                        <p:strVal val="visible"/>
                                      </p:to>
                                    </p:set>
                                    <p:animEffect transition="in" filter="fade">
                                      <p:cBhvr>
                                        <p:cTn id="70" dur="500"/>
                                        <p:tgtEl>
                                          <p:spTgt spid="50"/>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51"/>
                                        </p:tgtEl>
                                        <p:attrNameLst>
                                          <p:attrName>style.visibility</p:attrName>
                                        </p:attrNameLst>
                                      </p:cBhvr>
                                      <p:to>
                                        <p:strVal val="visible"/>
                                      </p:to>
                                    </p:set>
                                    <p:animEffect transition="in" filter="fade">
                                      <p:cBhvr>
                                        <p:cTn id="73" dur="500"/>
                                        <p:tgtEl>
                                          <p:spTgt spid="51"/>
                                        </p:tgtEl>
                                      </p:cBhvr>
                                    </p:animEffect>
                                  </p:childTnLst>
                                </p:cTn>
                              </p:par>
                            </p:childTnLst>
                          </p:cTn>
                        </p:par>
                        <p:par>
                          <p:cTn id="74" fill="hold">
                            <p:stCondLst>
                              <p:cond delay="500"/>
                            </p:stCondLst>
                            <p:childTnLst>
                              <p:par>
                                <p:cTn id="75" presetID="10" presetClass="entr" presetSubtype="0" fill="hold" nodeType="afterEffect">
                                  <p:stCondLst>
                                    <p:cond delay="0"/>
                                  </p:stCondLst>
                                  <p:childTnLst>
                                    <p:set>
                                      <p:cBhvr>
                                        <p:cTn id="76" dur="1" fill="hold">
                                          <p:stCondLst>
                                            <p:cond delay="0"/>
                                          </p:stCondLst>
                                        </p:cTn>
                                        <p:tgtEl>
                                          <p:spTgt spid="43">
                                            <p:txEl>
                                              <p:pRg st="8" end="8"/>
                                            </p:txEl>
                                          </p:spTgt>
                                        </p:tgtEl>
                                        <p:attrNameLst>
                                          <p:attrName>style.visibility</p:attrName>
                                        </p:attrNameLst>
                                      </p:cBhvr>
                                      <p:to>
                                        <p:strVal val="visible"/>
                                      </p:to>
                                    </p:set>
                                    <p:animEffect transition="in" filter="fade">
                                      <p:cBhvr>
                                        <p:cTn id="77" dur="500"/>
                                        <p:tgtEl>
                                          <p:spTgt spid="43">
                                            <p:txEl>
                                              <p:pRg st="8" end="8"/>
                                            </p:txEl>
                                          </p:spTgt>
                                        </p:tgtEl>
                                      </p:cBhvr>
                                    </p:animEffect>
                                  </p:childTnLst>
                                </p:cTn>
                              </p:par>
                            </p:childTnLst>
                          </p:cTn>
                        </p:par>
                        <p:par>
                          <p:cTn id="78" fill="hold">
                            <p:stCondLst>
                              <p:cond delay="1000"/>
                            </p:stCondLst>
                            <p:childTnLst>
                              <p:par>
                                <p:cTn id="79" presetID="10" presetClass="entr" presetSubtype="0" fill="hold" nodeType="afterEffect">
                                  <p:stCondLst>
                                    <p:cond delay="0"/>
                                  </p:stCondLst>
                                  <p:childTnLst>
                                    <p:set>
                                      <p:cBhvr>
                                        <p:cTn id="80" dur="1" fill="hold">
                                          <p:stCondLst>
                                            <p:cond delay="0"/>
                                          </p:stCondLst>
                                        </p:cTn>
                                        <p:tgtEl>
                                          <p:spTgt spid="43">
                                            <p:txEl>
                                              <p:pRg st="9" end="9"/>
                                            </p:txEl>
                                          </p:spTgt>
                                        </p:tgtEl>
                                        <p:attrNameLst>
                                          <p:attrName>style.visibility</p:attrName>
                                        </p:attrNameLst>
                                      </p:cBhvr>
                                      <p:to>
                                        <p:strVal val="visible"/>
                                      </p:to>
                                    </p:set>
                                    <p:animEffect transition="in" filter="fade">
                                      <p:cBhvr>
                                        <p:cTn id="81" dur="500"/>
                                        <p:tgtEl>
                                          <p:spTgt spid="4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4" grpId="0" animBg="1"/>
      <p:bldP spid="45" grpId="0"/>
      <p:bldP spid="46" grpId="0"/>
      <p:bldP spid="48" grpId="0" animBg="1"/>
      <p:bldP spid="49" grpId="0" animBg="1"/>
      <p:bldP spid="5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9F28E74-B615-DF33-522A-ECA6E5D2AB61}"/>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8A26B171-D263-6E42-B7EF-B28B59B4D0CB}"/>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80DF387B-3CF9-B878-CB14-E07E6C9A0961}"/>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p>
        </p:txBody>
      </p:sp>
      <p:pic>
        <p:nvPicPr>
          <p:cNvPr id="4" name="Picture 3">
            <a:extLst>
              <a:ext uri="{FF2B5EF4-FFF2-40B4-BE49-F238E27FC236}">
                <a16:creationId xmlns:a16="http://schemas.microsoft.com/office/drawing/2014/main" id="{11C006EE-5E68-58CF-EA38-85F1F926E0A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361" t="27103" r="24997" b="31716"/>
          <a:stretch/>
        </p:blipFill>
        <p:spPr bwMode="auto">
          <a:xfrm>
            <a:off x="203200" y="3170595"/>
            <a:ext cx="8686800" cy="2816846"/>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a:extLst>
              <a:ext uri="{FF2B5EF4-FFF2-40B4-BE49-F238E27FC236}">
                <a16:creationId xmlns:a16="http://schemas.microsoft.com/office/drawing/2014/main" id="{73B0D250-5B82-D307-502D-2C349904A88A}"/>
              </a:ext>
            </a:extLst>
          </p:cNvPr>
          <p:cNvCxnSpPr>
            <a:cxnSpLocks noChangeAspect="1"/>
          </p:cNvCxnSpPr>
          <p:nvPr/>
        </p:nvCxnSpPr>
        <p:spPr>
          <a:xfrm>
            <a:off x="1837287" y="4617900"/>
            <a:ext cx="2043768" cy="0"/>
          </a:xfrm>
          <a:prstGeom prst="straightConnector1">
            <a:avLst/>
          </a:prstGeom>
          <a:ln w="44450">
            <a:solidFill>
              <a:srgbClr val="21C9A9"/>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6" name="Connector: Curved 5">
            <a:extLst>
              <a:ext uri="{FF2B5EF4-FFF2-40B4-BE49-F238E27FC236}">
                <a16:creationId xmlns:a16="http://schemas.microsoft.com/office/drawing/2014/main" id="{2CAF15EB-6619-A5C4-8FE1-F3A9AF574E14}"/>
              </a:ext>
            </a:extLst>
          </p:cNvPr>
          <p:cNvCxnSpPr>
            <a:cxnSpLocks noChangeAspect="1"/>
          </p:cNvCxnSpPr>
          <p:nvPr/>
        </p:nvCxnSpPr>
        <p:spPr>
          <a:xfrm rot="5160000" flipH="1" flipV="1">
            <a:off x="1423317" y="4865853"/>
            <a:ext cx="547459" cy="131482"/>
          </a:xfrm>
          <a:prstGeom prst="curvedConnector3">
            <a:avLst>
              <a:gd name="adj1" fmla="val 94540"/>
            </a:avLst>
          </a:prstGeom>
          <a:ln w="44450">
            <a:solidFill>
              <a:srgbClr val="21C9A9"/>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7" name="Connector: Curved 6">
            <a:extLst>
              <a:ext uri="{FF2B5EF4-FFF2-40B4-BE49-F238E27FC236}">
                <a16:creationId xmlns:a16="http://schemas.microsoft.com/office/drawing/2014/main" id="{40E57847-95AB-D1D2-2FEA-3D01C20A9F39}"/>
              </a:ext>
            </a:extLst>
          </p:cNvPr>
          <p:cNvCxnSpPr>
            <a:cxnSpLocks noChangeAspect="1"/>
          </p:cNvCxnSpPr>
          <p:nvPr/>
        </p:nvCxnSpPr>
        <p:spPr>
          <a:xfrm rot="20880000">
            <a:off x="1549463" y="4530579"/>
            <a:ext cx="160196" cy="61428"/>
          </a:xfrm>
          <a:prstGeom prst="curvedConnector3">
            <a:avLst>
              <a:gd name="adj1" fmla="val 64286"/>
            </a:avLst>
          </a:prstGeom>
          <a:ln w="44450">
            <a:solidFill>
              <a:srgbClr val="21C9A9"/>
            </a:solidFill>
            <a:tailEnd type="triangle" w="sm" len="med"/>
          </a:ln>
        </p:spPr>
        <p:style>
          <a:lnRef idx="1">
            <a:schemeClr val="accent1"/>
          </a:lnRef>
          <a:fillRef idx="0">
            <a:schemeClr val="accent1"/>
          </a:fillRef>
          <a:effectRef idx="0">
            <a:schemeClr val="accent1"/>
          </a:effectRef>
          <a:fontRef idx="minor">
            <a:schemeClr val="tx1"/>
          </a:fontRef>
        </p:style>
      </p:cxnSp>
      <p:sp>
        <p:nvSpPr>
          <p:cNvPr id="8" name="Arc 7">
            <a:extLst>
              <a:ext uri="{FF2B5EF4-FFF2-40B4-BE49-F238E27FC236}">
                <a16:creationId xmlns:a16="http://schemas.microsoft.com/office/drawing/2014/main" id="{A8EAA92B-EFC3-1598-A6EE-092CEC57992B}"/>
              </a:ext>
            </a:extLst>
          </p:cNvPr>
          <p:cNvSpPr>
            <a:spLocks noChangeAspect="1"/>
          </p:cNvSpPr>
          <p:nvPr/>
        </p:nvSpPr>
        <p:spPr>
          <a:xfrm flipH="1">
            <a:off x="1491126" y="4545497"/>
            <a:ext cx="108602" cy="302530"/>
          </a:xfrm>
          <a:prstGeom prst="arc">
            <a:avLst>
              <a:gd name="adj1" fmla="val 16200000"/>
              <a:gd name="adj2" fmla="val 20820330"/>
            </a:avLst>
          </a:prstGeom>
          <a:ln w="44450">
            <a:solidFill>
              <a:srgbClr val="21C9A9"/>
            </a:solidFill>
            <a:prstDash val="sysDot"/>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en-US" sz="1100" dirty="0"/>
          </a:p>
        </p:txBody>
      </p:sp>
      <p:sp>
        <p:nvSpPr>
          <p:cNvPr id="9" name="Arc 8">
            <a:extLst>
              <a:ext uri="{FF2B5EF4-FFF2-40B4-BE49-F238E27FC236}">
                <a16:creationId xmlns:a16="http://schemas.microsoft.com/office/drawing/2014/main" id="{34DCB0FD-B5AF-E5D9-1278-BDCEA0B2FE25}"/>
              </a:ext>
            </a:extLst>
          </p:cNvPr>
          <p:cNvSpPr>
            <a:spLocks noChangeAspect="1"/>
          </p:cNvSpPr>
          <p:nvPr/>
        </p:nvSpPr>
        <p:spPr>
          <a:xfrm rot="10800000" flipH="1">
            <a:off x="1446837" y="4279835"/>
            <a:ext cx="43982" cy="906392"/>
          </a:xfrm>
          <a:prstGeom prst="arc">
            <a:avLst>
              <a:gd name="adj1" fmla="val 16200000"/>
              <a:gd name="adj2" fmla="val 4078181"/>
            </a:avLst>
          </a:prstGeom>
          <a:ln w="44450">
            <a:solidFill>
              <a:srgbClr val="21C9A9"/>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l"/>
            <a:endParaRPr lang="en-US" sz="1100" dirty="0"/>
          </a:p>
        </p:txBody>
      </p:sp>
      <p:pic>
        <p:nvPicPr>
          <p:cNvPr id="10" name="Picture 9" descr="A close up of an object&#10;&#10;Description generated with high confidence">
            <a:extLst>
              <a:ext uri="{FF2B5EF4-FFF2-40B4-BE49-F238E27FC236}">
                <a16:creationId xmlns:a16="http://schemas.microsoft.com/office/drawing/2014/main" id="{771D443B-6E67-9E4C-4D5F-BA79E21A4524}"/>
              </a:ext>
            </a:extLst>
          </p:cNvPr>
          <p:cNvPicPr>
            <a:picLocks noChangeAspect="1"/>
          </p:cNvPicPr>
          <p:nvPr/>
        </p:nvPicPr>
        <p:blipFill>
          <a:blip r:embed="rId5"/>
          <a:stretch>
            <a:fillRect/>
          </a:stretch>
        </p:blipFill>
        <p:spPr>
          <a:xfrm rot="5400000">
            <a:off x="7990508" y="4573637"/>
            <a:ext cx="224581" cy="878913"/>
          </a:xfrm>
          <a:prstGeom prst="rect">
            <a:avLst/>
          </a:prstGeom>
        </p:spPr>
      </p:pic>
      <p:sp>
        <p:nvSpPr>
          <p:cNvPr id="11" name="Content Placeholder 3">
            <a:extLst>
              <a:ext uri="{FF2B5EF4-FFF2-40B4-BE49-F238E27FC236}">
                <a16:creationId xmlns:a16="http://schemas.microsoft.com/office/drawing/2014/main" id="{238906B6-BEC0-1036-8B30-50A75FEDAA56}"/>
              </a:ext>
            </a:extLst>
          </p:cNvPr>
          <p:cNvSpPr txBox="1">
            <a:spLocks/>
          </p:cNvSpPr>
          <p:nvPr/>
        </p:nvSpPr>
        <p:spPr>
          <a:xfrm>
            <a:off x="394494" y="1462298"/>
            <a:ext cx="8355012" cy="169855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Primary Air Source:</a:t>
            </a:r>
          </a:p>
        </p:txBody>
      </p:sp>
      <p:sp>
        <p:nvSpPr>
          <p:cNvPr id="12" name="TextBox 11">
            <a:extLst>
              <a:ext uri="{FF2B5EF4-FFF2-40B4-BE49-F238E27FC236}">
                <a16:creationId xmlns:a16="http://schemas.microsoft.com/office/drawing/2014/main" id="{A4F15982-A102-A069-8585-DF7A85052D32}"/>
              </a:ext>
            </a:extLst>
          </p:cNvPr>
          <p:cNvSpPr txBox="1"/>
          <p:nvPr/>
        </p:nvSpPr>
        <p:spPr>
          <a:xfrm>
            <a:off x="6012708" y="3319962"/>
            <a:ext cx="1072953" cy="369332"/>
          </a:xfrm>
          <a:prstGeom prst="rect">
            <a:avLst/>
          </a:prstGeom>
          <a:noFill/>
        </p:spPr>
        <p:txBody>
          <a:bodyPr wrap="square" rtlCol="0">
            <a:spAutoFit/>
          </a:bodyPr>
          <a:lstStyle/>
          <a:p>
            <a:r>
              <a:rPr lang="en-US" dirty="0"/>
              <a:t>Fire Tube</a:t>
            </a:r>
          </a:p>
        </p:txBody>
      </p:sp>
      <p:cxnSp>
        <p:nvCxnSpPr>
          <p:cNvPr id="13" name="Connector: Curved 12">
            <a:extLst>
              <a:ext uri="{FF2B5EF4-FFF2-40B4-BE49-F238E27FC236}">
                <a16:creationId xmlns:a16="http://schemas.microsoft.com/office/drawing/2014/main" id="{EAA46103-B4AC-FB2E-E64E-EBD1A37564A3}"/>
              </a:ext>
            </a:extLst>
          </p:cNvPr>
          <p:cNvCxnSpPr>
            <a:cxnSpLocks/>
            <a:stCxn id="12" idx="1"/>
          </p:cNvCxnSpPr>
          <p:nvPr/>
        </p:nvCxnSpPr>
        <p:spPr>
          <a:xfrm rot="10800000">
            <a:off x="5853126" y="3319962"/>
            <a:ext cx="159582" cy="184666"/>
          </a:xfrm>
          <a:prstGeom prst="curved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CF63B9FA-5D93-A26F-9873-8BB121FB975D}"/>
              </a:ext>
            </a:extLst>
          </p:cNvPr>
          <p:cNvSpPr txBox="1"/>
          <p:nvPr/>
        </p:nvSpPr>
        <p:spPr>
          <a:xfrm>
            <a:off x="1857375" y="5338576"/>
            <a:ext cx="1297728" cy="369332"/>
          </a:xfrm>
          <a:prstGeom prst="rect">
            <a:avLst/>
          </a:prstGeom>
          <a:noFill/>
        </p:spPr>
        <p:txBody>
          <a:bodyPr wrap="square" rtlCol="0">
            <a:spAutoFit/>
          </a:bodyPr>
          <a:lstStyle/>
          <a:p>
            <a:r>
              <a:rPr lang="en-US" dirty="0"/>
              <a:t>Natural Gas</a:t>
            </a:r>
          </a:p>
        </p:txBody>
      </p:sp>
      <p:cxnSp>
        <p:nvCxnSpPr>
          <p:cNvPr id="17" name="Connector: Curved 16">
            <a:extLst>
              <a:ext uri="{FF2B5EF4-FFF2-40B4-BE49-F238E27FC236}">
                <a16:creationId xmlns:a16="http://schemas.microsoft.com/office/drawing/2014/main" id="{64DF4657-5D90-D766-993D-5D766B46C3D5}"/>
              </a:ext>
            </a:extLst>
          </p:cNvPr>
          <p:cNvCxnSpPr>
            <a:cxnSpLocks/>
            <a:stCxn id="14" idx="1"/>
          </p:cNvCxnSpPr>
          <p:nvPr/>
        </p:nvCxnSpPr>
        <p:spPr>
          <a:xfrm rot="10800000">
            <a:off x="1563877" y="5217706"/>
            <a:ext cx="293498" cy="305536"/>
          </a:xfrm>
          <a:prstGeom prst="curved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5EB6A5AA-8D4F-80F2-2581-BFBF4E0058DA}"/>
              </a:ext>
            </a:extLst>
          </p:cNvPr>
          <p:cNvSpPr txBox="1"/>
          <p:nvPr/>
        </p:nvSpPr>
        <p:spPr>
          <a:xfrm>
            <a:off x="1671160" y="3434403"/>
            <a:ext cx="1297728" cy="646331"/>
          </a:xfrm>
          <a:prstGeom prst="rect">
            <a:avLst/>
          </a:prstGeom>
          <a:noFill/>
        </p:spPr>
        <p:txBody>
          <a:bodyPr wrap="square" rtlCol="0">
            <a:spAutoFit/>
          </a:bodyPr>
          <a:lstStyle/>
          <a:p>
            <a:r>
              <a:rPr lang="en-US" dirty="0"/>
              <a:t>Primary Air</a:t>
            </a:r>
          </a:p>
          <a:p>
            <a:r>
              <a:rPr lang="en-US" dirty="0"/>
              <a:t>Intake</a:t>
            </a:r>
          </a:p>
        </p:txBody>
      </p:sp>
      <p:cxnSp>
        <p:nvCxnSpPr>
          <p:cNvPr id="19" name="Connector: Curved 18">
            <a:extLst>
              <a:ext uri="{FF2B5EF4-FFF2-40B4-BE49-F238E27FC236}">
                <a16:creationId xmlns:a16="http://schemas.microsoft.com/office/drawing/2014/main" id="{11B118FD-16E7-549E-90A9-BAD2854EF997}"/>
              </a:ext>
            </a:extLst>
          </p:cNvPr>
          <p:cNvCxnSpPr>
            <a:cxnSpLocks/>
            <a:stCxn id="18" idx="1"/>
          </p:cNvCxnSpPr>
          <p:nvPr/>
        </p:nvCxnSpPr>
        <p:spPr>
          <a:xfrm rot="10800000" flipV="1">
            <a:off x="1290108" y="3757568"/>
            <a:ext cx="381053" cy="396985"/>
          </a:xfrm>
          <a:prstGeom prst="curved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20" name="Group 19">
            <a:extLst>
              <a:ext uri="{FF2B5EF4-FFF2-40B4-BE49-F238E27FC236}">
                <a16:creationId xmlns:a16="http://schemas.microsoft.com/office/drawing/2014/main" id="{3B26E3BD-79C5-E1ED-EC4F-F63805D99E52}"/>
              </a:ext>
            </a:extLst>
          </p:cNvPr>
          <p:cNvGrpSpPr/>
          <p:nvPr/>
        </p:nvGrpSpPr>
        <p:grpSpPr>
          <a:xfrm>
            <a:off x="1034477" y="3959057"/>
            <a:ext cx="11895859" cy="1408720"/>
            <a:chOff x="1034477" y="4549607"/>
            <a:chExt cx="11895859" cy="1408720"/>
          </a:xfrm>
        </p:grpSpPr>
        <p:cxnSp>
          <p:nvCxnSpPr>
            <p:cNvPr id="21" name="Connector: Curved 20">
              <a:extLst>
                <a:ext uri="{FF2B5EF4-FFF2-40B4-BE49-F238E27FC236}">
                  <a16:creationId xmlns:a16="http://schemas.microsoft.com/office/drawing/2014/main" id="{E0DEEEF0-EB08-51FF-49E0-1E030986F9BE}"/>
                </a:ext>
              </a:extLst>
            </p:cNvPr>
            <p:cNvCxnSpPr>
              <a:cxnSpLocks noChangeAspect="1"/>
            </p:cNvCxnSpPr>
            <p:nvPr/>
          </p:nvCxnSpPr>
          <p:spPr>
            <a:xfrm>
              <a:off x="1055798" y="4639540"/>
              <a:ext cx="400436" cy="342015"/>
            </a:xfrm>
            <a:prstGeom prst="curvedConnector3">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D1A0BC7F-D1FD-48BF-DD36-62D8276B7CC6}"/>
                </a:ext>
              </a:extLst>
            </p:cNvPr>
            <p:cNvCxnSpPr>
              <a:cxnSpLocks noChangeAspect="1"/>
            </p:cNvCxnSpPr>
            <p:nvPr/>
          </p:nvCxnSpPr>
          <p:spPr>
            <a:xfrm flipV="1">
              <a:off x="1034477" y="5431279"/>
              <a:ext cx="374779" cy="307925"/>
            </a:xfrm>
            <a:prstGeom prst="curvedConnector3">
              <a:avLst>
                <a:gd name="adj1" fmla="val 63018"/>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23" name="Connector: Curved 22">
              <a:extLst>
                <a:ext uri="{FF2B5EF4-FFF2-40B4-BE49-F238E27FC236}">
                  <a16:creationId xmlns:a16="http://schemas.microsoft.com/office/drawing/2014/main" id="{2D9070E0-3ECE-2AD9-9576-7277641147B9}"/>
                </a:ext>
              </a:extLst>
            </p:cNvPr>
            <p:cNvCxnSpPr>
              <a:cxnSpLocks noChangeAspect="1"/>
            </p:cNvCxnSpPr>
            <p:nvPr/>
          </p:nvCxnSpPr>
          <p:spPr>
            <a:xfrm>
              <a:off x="1748677" y="4950890"/>
              <a:ext cx="419542" cy="182437"/>
            </a:xfrm>
            <a:prstGeom prst="curvedConnector3">
              <a:avLst>
                <a:gd name="adj1" fmla="val 50000"/>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24" name="Connector: Curved 23">
              <a:extLst>
                <a:ext uri="{FF2B5EF4-FFF2-40B4-BE49-F238E27FC236}">
                  <a16:creationId xmlns:a16="http://schemas.microsoft.com/office/drawing/2014/main" id="{BF6D9160-3076-53AE-8D50-519C4D3EAB41}"/>
                </a:ext>
              </a:extLst>
            </p:cNvPr>
            <p:cNvCxnSpPr>
              <a:cxnSpLocks noChangeAspect="1"/>
            </p:cNvCxnSpPr>
            <p:nvPr/>
          </p:nvCxnSpPr>
          <p:spPr>
            <a:xfrm flipV="1">
              <a:off x="1797313" y="5295184"/>
              <a:ext cx="388942" cy="164606"/>
            </a:xfrm>
            <a:prstGeom prst="curvedConnector3">
              <a:avLst>
                <a:gd name="adj1" fmla="val 47149"/>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25" name="Connector: Curved 24">
              <a:extLst>
                <a:ext uri="{FF2B5EF4-FFF2-40B4-BE49-F238E27FC236}">
                  <a16:creationId xmlns:a16="http://schemas.microsoft.com/office/drawing/2014/main" id="{9EF38803-86E2-963F-F79D-503719E37C92}"/>
                </a:ext>
              </a:extLst>
            </p:cNvPr>
            <p:cNvCxnSpPr>
              <a:cxnSpLocks noChangeAspect="1"/>
            </p:cNvCxnSpPr>
            <p:nvPr/>
          </p:nvCxnSpPr>
          <p:spPr>
            <a:xfrm>
              <a:off x="2344805" y="5143925"/>
              <a:ext cx="1485414" cy="120114"/>
            </a:xfrm>
            <a:prstGeom prst="curvedConnector3">
              <a:avLst/>
            </a:prstGeom>
            <a:ln w="44450" cmpd="dbl">
              <a:solidFill>
                <a:srgbClr val="297BF3">
                  <a:alpha val="75000"/>
                </a:srgbClr>
              </a:solidFill>
              <a:prstDash val="sysDash"/>
              <a:tailEnd type="triangle" w="sm" len="med"/>
            </a:ln>
          </p:spPr>
          <p:style>
            <a:lnRef idx="1">
              <a:schemeClr val="accent1"/>
            </a:lnRef>
            <a:fillRef idx="0">
              <a:schemeClr val="accent1"/>
            </a:fillRef>
            <a:effectRef idx="0">
              <a:schemeClr val="accent1"/>
            </a:effectRef>
            <a:fontRef idx="minor">
              <a:schemeClr val="tx1"/>
            </a:fontRef>
          </p:style>
        </p:cxnSp>
        <p:cxnSp>
          <p:nvCxnSpPr>
            <p:cNvPr id="26" name="Connector: Curved 25">
              <a:extLst>
                <a:ext uri="{FF2B5EF4-FFF2-40B4-BE49-F238E27FC236}">
                  <a16:creationId xmlns:a16="http://schemas.microsoft.com/office/drawing/2014/main" id="{50744EDE-1073-F182-3FBC-F4FFA2414C3A}"/>
                </a:ext>
              </a:extLst>
            </p:cNvPr>
            <p:cNvCxnSpPr>
              <a:cxnSpLocks noChangeAspect="1"/>
            </p:cNvCxnSpPr>
            <p:nvPr/>
          </p:nvCxnSpPr>
          <p:spPr>
            <a:xfrm flipV="1">
              <a:off x="2320024" y="5155703"/>
              <a:ext cx="1467790" cy="119298"/>
            </a:xfrm>
            <a:prstGeom prst="curvedConnector3">
              <a:avLst/>
            </a:prstGeom>
            <a:ln w="44450" cmpd="dbl">
              <a:solidFill>
                <a:srgbClr val="297BF3">
                  <a:alpha val="75000"/>
                </a:srgbClr>
              </a:solidFill>
              <a:prstDash val="sysDash"/>
              <a:tailEnd type="triangle" w="sm" len="med"/>
            </a:ln>
          </p:spPr>
          <p:style>
            <a:lnRef idx="1">
              <a:schemeClr val="accent1"/>
            </a:lnRef>
            <a:fillRef idx="0">
              <a:schemeClr val="accent1"/>
            </a:fillRef>
            <a:effectRef idx="0">
              <a:schemeClr val="accent1"/>
            </a:effectRef>
            <a:fontRef idx="minor">
              <a:schemeClr val="tx1"/>
            </a:fontRef>
          </p:style>
        </p:cxnSp>
        <p:cxnSp>
          <p:nvCxnSpPr>
            <p:cNvPr id="27" name="Connector: Curved 26">
              <a:extLst>
                <a:ext uri="{FF2B5EF4-FFF2-40B4-BE49-F238E27FC236}">
                  <a16:creationId xmlns:a16="http://schemas.microsoft.com/office/drawing/2014/main" id="{9B77A053-0653-BF8B-E7B8-9F68555DA854}"/>
                </a:ext>
              </a:extLst>
            </p:cNvPr>
            <p:cNvCxnSpPr>
              <a:cxnSpLocks noChangeAspect="1"/>
            </p:cNvCxnSpPr>
            <p:nvPr/>
          </p:nvCxnSpPr>
          <p:spPr>
            <a:xfrm flipV="1">
              <a:off x="3921822" y="5160740"/>
              <a:ext cx="1470931" cy="119298"/>
            </a:xfrm>
            <a:prstGeom prst="curvedConnector3">
              <a:avLst/>
            </a:prstGeom>
            <a:ln w="44450" cmpd="dbl">
              <a:gradFill flip="none" rotWithShape="1">
                <a:gsLst>
                  <a:gs pos="0">
                    <a:srgbClr val="297BF3"/>
                  </a:gs>
                  <a:gs pos="100000">
                    <a:srgbClr val="25A2CB"/>
                  </a:gs>
                </a:gsLst>
                <a:lin ang="0" scaled="0"/>
                <a:tileRect/>
              </a:gradFill>
              <a:prstDash val="sysDash"/>
              <a:tailEnd type="triangle" w="sm" len="med"/>
            </a:ln>
          </p:spPr>
          <p:style>
            <a:lnRef idx="1">
              <a:schemeClr val="accent1"/>
            </a:lnRef>
            <a:fillRef idx="0">
              <a:schemeClr val="accent1"/>
            </a:fillRef>
            <a:effectRef idx="0">
              <a:schemeClr val="accent1"/>
            </a:effectRef>
            <a:fontRef idx="minor">
              <a:schemeClr val="tx1"/>
            </a:fontRef>
          </p:style>
        </p:cxnSp>
        <p:cxnSp>
          <p:nvCxnSpPr>
            <p:cNvPr id="28" name="Connector: Curved 27">
              <a:extLst>
                <a:ext uri="{FF2B5EF4-FFF2-40B4-BE49-F238E27FC236}">
                  <a16:creationId xmlns:a16="http://schemas.microsoft.com/office/drawing/2014/main" id="{D48C84D9-2B21-F76F-0052-094E17661BA9}"/>
                </a:ext>
              </a:extLst>
            </p:cNvPr>
            <p:cNvCxnSpPr>
              <a:cxnSpLocks noChangeAspect="1"/>
            </p:cNvCxnSpPr>
            <p:nvPr/>
          </p:nvCxnSpPr>
          <p:spPr>
            <a:xfrm flipV="1">
              <a:off x="3896166" y="5085185"/>
              <a:ext cx="1470931" cy="119298"/>
            </a:xfrm>
            <a:prstGeom prst="curvedConnector3">
              <a:avLst/>
            </a:prstGeom>
            <a:ln w="44450" cmpd="dbl">
              <a:gradFill flip="none" rotWithShape="1">
                <a:gsLst>
                  <a:gs pos="0">
                    <a:srgbClr val="21C9A9">
                      <a:lumMod val="100000"/>
                    </a:srgbClr>
                  </a:gs>
                  <a:gs pos="100000">
                    <a:srgbClr val="25A2CB"/>
                  </a:gs>
                </a:gsLst>
                <a:lin ang="0" scaled="0"/>
                <a:tileRect/>
              </a:gradFill>
              <a:prstDash val="sysDash"/>
              <a:tailEnd type="triangle" w="sm" len="med"/>
            </a:ln>
          </p:spPr>
          <p:style>
            <a:lnRef idx="1">
              <a:schemeClr val="accent1"/>
            </a:lnRef>
            <a:fillRef idx="0">
              <a:schemeClr val="accent1"/>
            </a:fillRef>
            <a:effectRef idx="0">
              <a:schemeClr val="accent1"/>
            </a:effectRef>
            <a:fontRef idx="minor">
              <a:schemeClr val="tx1"/>
            </a:fontRef>
          </p:style>
        </p:cxnSp>
        <p:cxnSp>
          <p:nvCxnSpPr>
            <p:cNvPr id="29" name="Connector: Curved 28">
              <a:extLst>
                <a:ext uri="{FF2B5EF4-FFF2-40B4-BE49-F238E27FC236}">
                  <a16:creationId xmlns:a16="http://schemas.microsoft.com/office/drawing/2014/main" id="{4B8F6A6F-7F7F-D749-2196-6403102E8C2D}"/>
                </a:ext>
              </a:extLst>
            </p:cNvPr>
            <p:cNvCxnSpPr>
              <a:cxnSpLocks noChangeAspect="1"/>
            </p:cNvCxnSpPr>
            <p:nvPr/>
          </p:nvCxnSpPr>
          <p:spPr>
            <a:xfrm>
              <a:off x="3909952" y="5136369"/>
              <a:ext cx="1485414" cy="120114"/>
            </a:xfrm>
            <a:prstGeom prst="curvedConnector3">
              <a:avLst/>
            </a:prstGeom>
            <a:ln w="44450" cmpd="dbl">
              <a:gradFill flip="none" rotWithShape="1">
                <a:gsLst>
                  <a:gs pos="0">
                    <a:srgbClr val="297BF3"/>
                  </a:gs>
                  <a:gs pos="100000">
                    <a:srgbClr val="25A2CB"/>
                  </a:gs>
                </a:gsLst>
                <a:lin ang="0" scaled="0"/>
                <a:tileRect/>
              </a:gradFill>
              <a:prstDash val="sysDash"/>
              <a:tailEnd type="triangle" w="sm" len="med"/>
            </a:ln>
          </p:spPr>
          <p:style>
            <a:lnRef idx="1">
              <a:schemeClr val="accent1"/>
            </a:lnRef>
            <a:fillRef idx="0">
              <a:schemeClr val="accent1"/>
            </a:fillRef>
            <a:effectRef idx="0">
              <a:schemeClr val="accent1"/>
            </a:effectRef>
            <a:fontRef idx="minor">
              <a:schemeClr val="tx1"/>
            </a:fontRef>
          </p:style>
        </p:cxnSp>
        <p:cxnSp>
          <p:nvCxnSpPr>
            <p:cNvPr id="30" name="Connector: Curved 29">
              <a:extLst>
                <a:ext uri="{FF2B5EF4-FFF2-40B4-BE49-F238E27FC236}">
                  <a16:creationId xmlns:a16="http://schemas.microsoft.com/office/drawing/2014/main" id="{494F8D8A-9079-5F6B-AFD5-EEACD2AD05A2}"/>
                </a:ext>
              </a:extLst>
            </p:cNvPr>
            <p:cNvCxnSpPr>
              <a:cxnSpLocks noChangeAspect="1"/>
            </p:cNvCxnSpPr>
            <p:nvPr/>
          </p:nvCxnSpPr>
          <p:spPr>
            <a:xfrm>
              <a:off x="3904820" y="5207518"/>
              <a:ext cx="1485414" cy="120114"/>
            </a:xfrm>
            <a:prstGeom prst="curvedConnector3">
              <a:avLst/>
            </a:prstGeom>
            <a:ln w="44450" cmpd="dbl">
              <a:gradFill flip="none" rotWithShape="1">
                <a:gsLst>
                  <a:gs pos="0">
                    <a:srgbClr val="21C9A9"/>
                  </a:gs>
                  <a:gs pos="100000">
                    <a:srgbClr val="25A2CB"/>
                  </a:gs>
                </a:gsLst>
                <a:lin ang="0" scaled="0"/>
                <a:tileRect/>
              </a:gradFill>
              <a:prstDash val="sysDash"/>
              <a:tailEnd type="triangle" w="sm" len="med"/>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490575E-2D25-7517-8ADB-B72963A41C68}"/>
                </a:ext>
              </a:extLst>
            </p:cNvPr>
            <p:cNvCxnSpPr>
              <a:cxnSpLocks noChangeAspect="1"/>
            </p:cNvCxnSpPr>
            <p:nvPr/>
          </p:nvCxnSpPr>
          <p:spPr>
            <a:xfrm>
              <a:off x="5581736" y="5093842"/>
              <a:ext cx="821888" cy="0"/>
            </a:xfrm>
            <a:prstGeom prst="straightConnector1">
              <a:avLst/>
            </a:prstGeom>
            <a:ln w="44450" cmpd="sng">
              <a:solidFill>
                <a:srgbClr val="25A2CB"/>
              </a:solidFill>
              <a:prstDash val="lgDash"/>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380E77F4-EC27-D1D9-1CF1-DF92F52D9BD6}"/>
                </a:ext>
              </a:extLst>
            </p:cNvPr>
            <p:cNvCxnSpPr>
              <a:cxnSpLocks noChangeAspect="1"/>
            </p:cNvCxnSpPr>
            <p:nvPr/>
          </p:nvCxnSpPr>
          <p:spPr>
            <a:xfrm>
              <a:off x="5675565" y="5174434"/>
              <a:ext cx="822328" cy="0"/>
            </a:xfrm>
            <a:prstGeom prst="straightConnector1">
              <a:avLst/>
            </a:prstGeom>
            <a:ln w="44450" cmpd="sng">
              <a:solidFill>
                <a:srgbClr val="25A2CB"/>
              </a:solidFill>
              <a:prstDash val="lgDash"/>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C041D16-50CE-B38F-5C06-3C939632AD3B}"/>
                </a:ext>
              </a:extLst>
            </p:cNvPr>
            <p:cNvCxnSpPr>
              <a:cxnSpLocks noChangeAspect="1"/>
            </p:cNvCxnSpPr>
            <p:nvPr/>
          </p:nvCxnSpPr>
          <p:spPr>
            <a:xfrm>
              <a:off x="5576429" y="5255027"/>
              <a:ext cx="821888" cy="0"/>
            </a:xfrm>
            <a:prstGeom prst="straightConnector1">
              <a:avLst/>
            </a:prstGeom>
            <a:ln w="44450" cmpd="sng">
              <a:solidFill>
                <a:srgbClr val="25A2CB"/>
              </a:solidFill>
              <a:prstDash val="lgDash"/>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CCCEF9C8-7CDB-E577-CEB8-DE77D75BE03D}"/>
                </a:ext>
              </a:extLst>
            </p:cNvPr>
            <p:cNvCxnSpPr>
              <a:cxnSpLocks noChangeAspect="1"/>
            </p:cNvCxnSpPr>
            <p:nvPr/>
          </p:nvCxnSpPr>
          <p:spPr>
            <a:xfrm>
              <a:off x="6636066" y="5092781"/>
              <a:ext cx="821887" cy="0"/>
            </a:xfrm>
            <a:prstGeom prst="straightConnector1">
              <a:avLst/>
            </a:prstGeom>
            <a:ln w="44450" cmpd="sng">
              <a:solidFill>
                <a:srgbClr val="25A2CB"/>
              </a:solidFill>
              <a:prstDash val="solid"/>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3B143B34-CE2E-E4E7-6DE8-B691EE844774}"/>
                </a:ext>
              </a:extLst>
            </p:cNvPr>
            <p:cNvCxnSpPr>
              <a:cxnSpLocks noChangeAspect="1"/>
            </p:cNvCxnSpPr>
            <p:nvPr/>
          </p:nvCxnSpPr>
          <p:spPr>
            <a:xfrm>
              <a:off x="6729895" y="5173374"/>
              <a:ext cx="821887" cy="0"/>
            </a:xfrm>
            <a:prstGeom prst="straightConnector1">
              <a:avLst/>
            </a:prstGeom>
            <a:ln w="44450" cmpd="sng">
              <a:solidFill>
                <a:srgbClr val="25A2CB"/>
              </a:solidFill>
              <a:prstDash val="solid"/>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6" name="Straight Arrow Connector 35">
              <a:extLst>
                <a:ext uri="{FF2B5EF4-FFF2-40B4-BE49-F238E27FC236}">
                  <a16:creationId xmlns:a16="http://schemas.microsoft.com/office/drawing/2014/main" id="{07B809F1-DD69-312D-059F-AD3B2CA285B5}"/>
                </a:ext>
              </a:extLst>
            </p:cNvPr>
            <p:cNvCxnSpPr>
              <a:cxnSpLocks noChangeAspect="1"/>
            </p:cNvCxnSpPr>
            <p:nvPr/>
          </p:nvCxnSpPr>
          <p:spPr>
            <a:xfrm>
              <a:off x="6629953" y="5253966"/>
              <a:ext cx="821887" cy="0"/>
            </a:xfrm>
            <a:prstGeom prst="straightConnector1">
              <a:avLst/>
            </a:prstGeom>
            <a:ln w="44450" cmpd="sng">
              <a:solidFill>
                <a:srgbClr val="25A2CB"/>
              </a:solidFill>
              <a:prstDash val="solid"/>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D02A317D-B4CE-F35A-FD63-8C37BFA9BD9F}"/>
                </a:ext>
              </a:extLst>
            </p:cNvPr>
            <p:cNvCxnSpPr>
              <a:cxnSpLocks noChangeAspect="1"/>
            </p:cNvCxnSpPr>
            <p:nvPr/>
          </p:nvCxnSpPr>
          <p:spPr>
            <a:xfrm>
              <a:off x="5670258" y="5335620"/>
              <a:ext cx="821523" cy="0"/>
            </a:xfrm>
            <a:prstGeom prst="straightConnector1">
              <a:avLst/>
            </a:prstGeom>
            <a:ln w="44450" cmpd="sng">
              <a:solidFill>
                <a:srgbClr val="25A2CB"/>
              </a:solidFill>
              <a:prstDash val="lgDash"/>
              <a:headEnd w="sm" len="med"/>
              <a:tailEnd type="triangle" w="sm" len="med"/>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C71B1F00-0BEB-4756-7812-2CB597685F42}"/>
                </a:ext>
              </a:extLst>
            </p:cNvPr>
            <p:cNvCxnSpPr>
              <a:cxnSpLocks noChangeAspect="1"/>
            </p:cNvCxnSpPr>
            <p:nvPr/>
          </p:nvCxnSpPr>
          <p:spPr>
            <a:xfrm>
              <a:off x="6723782" y="5334559"/>
              <a:ext cx="821887" cy="0"/>
            </a:xfrm>
            <a:prstGeom prst="straightConnector1">
              <a:avLst/>
            </a:prstGeom>
            <a:ln w="44450" cmpd="sng">
              <a:solidFill>
                <a:srgbClr val="25A2CB"/>
              </a:solidFill>
              <a:prstDash val="solid"/>
              <a:headEnd w="sm" len="med"/>
              <a:tailEnd type="triangle" w="sm" len="med"/>
            </a:ln>
          </p:spPr>
          <p:style>
            <a:lnRef idx="1">
              <a:schemeClr val="accent1"/>
            </a:lnRef>
            <a:fillRef idx="0">
              <a:schemeClr val="accent1"/>
            </a:fillRef>
            <a:effectRef idx="0">
              <a:schemeClr val="accent1"/>
            </a:effectRef>
            <a:fontRef idx="minor">
              <a:schemeClr val="tx1"/>
            </a:fontRef>
          </p:style>
        </p:cxnSp>
        <p:pic>
          <p:nvPicPr>
            <p:cNvPr id="39" name="Picture 38" descr="A close up of an object&#10;&#10;Description generated with high confidence">
              <a:extLst>
                <a:ext uri="{FF2B5EF4-FFF2-40B4-BE49-F238E27FC236}">
                  <a16:creationId xmlns:a16="http://schemas.microsoft.com/office/drawing/2014/main" id="{813A1F8F-50CB-FBC7-1A1B-67222C2F15F2}"/>
                </a:ext>
              </a:extLst>
            </p:cNvPr>
            <p:cNvPicPr>
              <a:picLocks noChangeAspect="1"/>
            </p:cNvPicPr>
            <p:nvPr/>
          </p:nvPicPr>
          <p:blipFill>
            <a:blip r:embed="rId5"/>
            <a:stretch>
              <a:fillRect/>
            </a:stretch>
          </p:blipFill>
          <p:spPr>
            <a:xfrm rot="5400000">
              <a:off x="9303639" y="2331629"/>
              <a:ext cx="1408720" cy="5844675"/>
            </a:xfrm>
            <a:prstGeom prst="rect">
              <a:avLst/>
            </a:prstGeom>
          </p:spPr>
        </p:pic>
      </p:grpSp>
      <p:sp>
        <p:nvSpPr>
          <p:cNvPr id="40" name="Content Placeholder 5">
            <a:extLst>
              <a:ext uri="{FF2B5EF4-FFF2-40B4-BE49-F238E27FC236}">
                <a16:creationId xmlns:a16="http://schemas.microsoft.com/office/drawing/2014/main" id="{8C62597C-472A-21E8-212D-FEFB1B33E384}"/>
              </a:ext>
            </a:extLst>
          </p:cNvPr>
          <p:cNvSpPr txBox="1">
            <a:spLocks/>
          </p:cNvSpPr>
          <p:nvPr/>
        </p:nvSpPr>
        <p:spPr>
          <a:xfrm>
            <a:off x="2717429" y="1462298"/>
            <a:ext cx="6286077" cy="1775341"/>
          </a:xfrm>
          <a:prstGeom prst="rect">
            <a:avLst/>
          </a:prstGeom>
        </p:spPr>
        <p:txBody>
          <a:bodyPr vert="horz" lIns="91440" tIns="45720" rIns="91440" bIns="45720" rtlCol="0">
            <a:norm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a:lnSpc>
                <a:spcPct val="90000"/>
              </a:lnSpc>
              <a:spcBef>
                <a:spcPts val="500"/>
              </a:spcBef>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Drawn by Venturi Type, partial pre-mix burners for Natural Draft</a:t>
            </a:r>
          </a:p>
          <a:p>
            <a:pPr>
              <a:lnSpc>
                <a:spcPct val="90000"/>
              </a:lnSpc>
              <a:spcBef>
                <a:spcPts val="1200"/>
              </a:spcBef>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Provides the larger percentage of the air for combustion,</a:t>
            </a:r>
          </a:p>
          <a:p>
            <a:pPr>
              <a:lnSpc>
                <a:spcPct val="90000"/>
              </a:lnSpc>
              <a:spcBef>
                <a:spcPts val="500"/>
              </a:spcBef>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Controls the amount of fuel that can be burned</a:t>
            </a:r>
          </a:p>
          <a:p>
            <a:pPr lvl="1">
              <a:lnSpc>
                <a:spcPct val="90000"/>
              </a:lnSpc>
              <a:spcBef>
                <a:spcPts val="500"/>
              </a:spcBef>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Support flame stability at the burner nozzle / head</a:t>
            </a:r>
          </a:p>
        </p:txBody>
      </p:sp>
      <p:sp>
        <p:nvSpPr>
          <p:cNvPr id="41" name="Content Placeholder 3">
            <a:extLst>
              <a:ext uri="{FF2B5EF4-FFF2-40B4-BE49-F238E27FC236}">
                <a16:creationId xmlns:a16="http://schemas.microsoft.com/office/drawing/2014/main" id="{E9671D31-76F9-FB7F-9298-DA3F7FC021A1}"/>
              </a:ext>
            </a:extLst>
          </p:cNvPr>
          <p:cNvSpPr txBox="1">
            <a:spLocks/>
          </p:cNvSpPr>
          <p:nvPr/>
        </p:nvSpPr>
        <p:spPr>
          <a:xfrm>
            <a:off x="391419" y="2162827"/>
            <a:ext cx="8355012" cy="85449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500"/>
              </a:spcBef>
            </a:pPr>
            <a:r>
              <a:rPr lang="en-US" sz="2000" dirty="0">
                <a:latin typeface="Calibri" panose="020F0502020204030204" pitchFamily="34" charset="0"/>
                <a:ea typeface="Calibri" panose="020F0502020204030204" pitchFamily="34" charset="0"/>
                <a:cs typeface="Calibri" panose="020F0502020204030204" pitchFamily="34" charset="0"/>
              </a:rPr>
              <a:t>Primary Air:</a:t>
            </a:r>
          </a:p>
        </p:txBody>
      </p:sp>
      <p:sp>
        <p:nvSpPr>
          <p:cNvPr id="44" name="Title 1">
            <a:extLst>
              <a:ext uri="{FF2B5EF4-FFF2-40B4-BE49-F238E27FC236}">
                <a16:creationId xmlns:a16="http://schemas.microsoft.com/office/drawing/2014/main" id="{E25E1F3B-BC6C-9E59-4656-A08D7E2F36E0}"/>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
        <p:nvSpPr>
          <p:cNvPr id="45" name="Text Placeholder 2">
            <a:extLst>
              <a:ext uri="{FF2B5EF4-FFF2-40B4-BE49-F238E27FC236}">
                <a16:creationId xmlns:a16="http://schemas.microsoft.com/office/drawing/2014/main" id="{02AF2F60-7354-D8B0-3638-3DCB9B854FA0}"/>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 – Air</a:t>
            </a:r>
          </a:p>
        </p:txBody>
      </p:sp>
    </p:spTree>
    <p:extLst>
      <p:ext uri="{BB962C8B-B14F-4D97-AF65-F5344CB8AC3E}">
        <p14:creationId xmlns:p14="http://schemas.microsoft.com/office/powerpoint/2010/main" val="1699954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0">
                                            <p:txEl>
                                              <p:pRg st="0" end="0"/>
                                            </p:txEl>
                                          </p:spTgt>
                                        </p:tgtEl>
                                        <p:attrNameLst>
                                          <p:attrName>style.visibility</p:attrName>
                                        </p:attrNameLst>
                                      </p:cBhvr>
                                      <p:to>
                                        <p:strVal val="visible"/>
                                      </p:to>
                                    </p:set>
                                    <p:animEffect transition="in" filter="fade">
                                      <p:cBhvr>
                                        <p:cTn id="10" dur="500"/>
                                        <p:tgtEl>
                                          <p:spTgt spid="40">
                                            <p:txEl>
                                              <p:pRg st="0" end="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fade">
                                      <p:cBhvr>
                                        <p:cTn id="20" dur="500"/>
                                        <p:tgtEl>
                                          <p:spTgt spid="14"/>
                                        </p:tgtEl>
                                      </p:cBhvr>
                                    </p:animEffect>
                                  </p:childTnLst>
                                </p:cTn>
                              </p:par>
                              <p:par>
                                <p:cTn id="21" presetID="22" presetClass="entr" presetSubtype="4" repeatCount="indefinite"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1000"/>
                                        <p:tgtEl>
                                          <p:spTgt spid="6"/>
                                        </p:tgtEl>
                                      </p:cBhvr>
                                    </p:animEffect>
                                  </p:childTnLst>
                                </p:cTn>
                              </p:par>
                              <p:par>
                                <p:cTn id="24" presetID="22" presetClass="entr" presetSubtype="4" repeatCount="indefinite"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1000"/>
                                        <p:tgtEl>
                                          <p:spTgt spid="9"/>
                                        </p:tgtEl>
                                      </p:cBhvr>
                                    </p:animEffect>
                                  </p:childTnLst>
                                </p:cTn>
                              </p:par>
                              <p:par>
                                <p:cTn id="27" presetID="22" presetClass="entr" presetSubtype="4" repeatCount="indefinite"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down)">
                                      <p:cBhvr>
                                        <p:cTn id="29" dur="1000"/>
                                        <p:tgtEl>
                                          <p:spTgt spid="8"/>
                                        </p:tgtEl>
                                      </p:cBhvr>
                                    </p:animEffect>
                                  </p:childTnLst>
                                </p:cTn>
                              </p:par>
                              <p:par>
                                <p:cTn id="30" presetID="22" presetClass="entr" presetSubtype="4" repeatCount="indefinite"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1000"/>
                                        <p:tgtEl>
                                          <p:spTgt spid="7"/>
                                        </p:tgtEl>
                                      </p:cBhvr>
                                    </p:animEffect>
                                  </p:childTnLst>
                                </p:cTn>
                              </p:par>
                            </p:childTnLst>
                          </p:cTn>
                        </p:par>
                        <p:par>
                          <p:cTn id="33" fill="hold">
                            <p:stCondLst>
                              <p:cond delay="1500"/>
                            </p:stCondLst>
                            <p:childTnLst>
                              <p:par>
                                <p:cTn id="34" presetID="22" presetClass="entr" presetSubtype="8" repeatCount="indefinite" fill="hold" nodeType="afterEffect">
                                  <p:stCondLst>
                                    <p:cond delay="0"/>
                                  </p:stCondLst>
                                  <p:childTnLst>
                                    <p:set>
                                      <p:cBhvr>
                                        <p:cTn id="35" dur="1" fill="hold">
                                          <p:stCondLst>
                                            <p:cond delay="0"/>
                                          </p:stCondLst>
                                        </p:cTn>
                                        <p:tgtEl>
                                          <p:spTgt spid="5"/>
                                        </p:tgtEl>
                                        <p:attrNameLst>
                                          <p:attrName>style.visibility</p:attrName>
                                        </p:attrNameLst>
                                      </p:cBhvr>
                                      <p:to>
                                        <p:strVal val="visible"/>
                                      </p:to>
                                    </p:set>
                                    <p:animEffect transition="in" filter="wipe(left)">
                                      <p:cBhvr>
                                        <p:cTn id="36" dur="1000"/>
                                        <p:tgtEl>
                                          <p:spTgt spid="5"/>
                                        </p:tgtEl>
                                      </p:cBhvr>
                                    </p:animEffect>
                                  </p:childTnLst>
                                </p:cTn>
                              </p:par>
                            </p:childTnLst>
                          </p:cTn>
                        </p:par>
                        <p:par>
                          <p:cTn id="37" fill="hold">
                            <p:stCondLst>
                              <p:cond delay="2500"/>
                            </p:stCondLst>
                            <p:childTnLst>
                              <p:par>
                                <p:cTn id="38" presetID="10"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par>
                                <p:cTn id="44" presetID="22" presetClass="entr" presetSubtype="8"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wipe(left)">
                                      <p:cBhvr>
                                        <p:cTn id="46" dur="2000"/>
                                        <p:tgtEl>
                                          <p:spTgt spid="2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nodeType="clickEffect">
                                  <p:stCondLst>
                                    <p:cond delay="0"/>
                                  </p:stCondLst>
                                  <p:childTnLst>
                                    <p:set>
                                      <p:cBhvr>
                                        <p:cTn id="50" dur="1" fill="hold">
                                          <p:stCondLst>
                                            <p:cond delay="0"/>
                                          </p:stCondLst>
                                        </p:cTn>
                                        <p:tgtEl>
                                          <p:spTgt spid="41">
                                            <p:txEl>
                                              <p:pRg st="0" end="0"/>
                                            </p:txEl>
                                          </p:spTgt>
                                        </p:tgtEl>
                                        <p:attrNameLst>
                                          <p:attrName>style.visibility</p:attrName>
                                        </p:attrNameLst>
                                      </p:cBhvr>
                                      <p:to>
                                        <p:strVal val="visible"/>
                                      </p:to>
                                    </p:set>
                                    <p:animEffect transition="in" filter="fade">
                                      <p:cBhvr>
                                        <p:cTn id="51" dur="500"/>
                                        <p:tgtEl>
                                          <p:spTgt spid="41">
                                            <p:txEl>
                                              <p:pRg st="0" end="0"/>
                                            </p:txEl>
                                          </p:spTgt>
                                        </p:tgtEl>
                                      </p:cBhvr>
                                    </p:animEffect>
                                  </p:childTnLst>
                                </p:cTn>
                              </p:par>
                            </p:childTnLst>
                          </p:cTn>
                        </p:par>
                        <p:par>
                          <p:cTn id="52" fill="hold">
                            <p:stCondLst>
                              <p:cond delay="500"/>
                            </p:stCondLst>
                            <p:childTnLst>
                              <p:par>
                                <p:cTn id="53" presetID="10" presetClass="entr" presetSubtype="0" fill="hold" nodeType="afterEffect">
                                  <p:stCondLst>
                                    <p:cond delay="0"/>
                                  </p:stCondLst>
                                  <p:childTnLst>
                                    <p:set>
                                      <p:cBhvr>
                                        <p:cTn id="54" dur="1" fill="hold">
                                          <p:stCondLst>
                                            <p:cond delay="0"/>
                                          </p:stCondLst>
                                        </p:cTn>
                                        <p:tgtEl>
                                          <p:spTgt spid="40">
                                            <p:txEl>
                                              <p:pRg st="1" end="1"/>
                                            </p:txEl>
                                          </p:spTgt>
                                        </p:tgtEl>
                                        <p:attrNameLst>
                                          <p:attrName>style.visibility</p:attrName>
                                        </p:attrNameLst>
                                      </p:cBhvr>
                                      <p:to>
                                        <p:strVal val="visible"/>
                                      </p:to>
                                    </p:set>
                                    <p:animEffect transition="in" filter="fade">
                                      <p:cBhvr>
                                        <p:cTn id="55" dur="500"/>
                                        <p:tgtEl>
                                          <p:spTgt spid="40">
                                            <p:txEl>
                                              <p:pRg st="1" end="1"/>
                                            </p:txEl>
                                          </p:spTgt>
                                        </p:tgtEl>
                                      </p:cBhvr>
                                    </p:animEffect>
                                  </p:childTnLst>
                                </p:cTn>
                              </p:par>
                            </p:childTnLst>
                          </p:cTn>
                        </p:par>
                        <p:par>
                          <p:cTn id="56" fill="hold">
                            <p:stCondLst>
                              <p:cond delay="1000"/>
                            </p:stCondLst>
                            <p:childTnLst>
                              <p:par>
                                <p:cTn id="57" presetID="10" presetClass="entr" presetSubtype="0" fill="hold" nodeType="afterEffect">
                                  <p:stCondLst>
                                    <p:cond delay="0"/>
                                  </p:stCondLst>
                                  <p:childTnLst>
                                    <p:set>
                                      <p:cBhvr>
                                        <p:cTn id="58" dur="1" fill="hold">
                                          <p:stCondLst>
                                            <p:cond delay="0"/>
                                          </p:stCondLst>
                                        </p:cTn>
                                        <p:tgtEl>
                                          <p:spTgt spid="40">
                                            <p:txEl>
                                              <p:pRg st="2" end="2"/>
                                            </p:txEl>
                                          </p:spTgt>
                                        </p:tgtEl>
                                        <p:attrNameLst>
                                          <p:attrName>style.visibility</p:attrName>
                                        </p:attrNameLst>
                                      </p:cBhvr>
                                      <p:to>
                                        <p:strVal val="visible"/>
                                      </p:to>
                                    </p:set>
                                    <p:animEffect transition="in" filter="fade">
                                      <p:cBhvr>
                                        <p:cTn id="59" dur="500"/>
                                        <p:tgtEl>
                                          <p:spTgt spid="40">
                                            <p:txEl>
                                              <p:pRg st="2" end="2"/>
                                            </p:txEl>
                                          </p:spTgt>
                                        </p:tgtEl>
                                      </p:cBhvr>
                                    </p:animEffect>
                                  </p:childTnLst>
                                </p:cTn>
                              </p:par>
                            </p:childTnLst>
                          </p:cTn>
                        </p:par>
                        <p:par>
                          <p:cTn id="60" fill="hold">
                            <p:stCondLst>
                              <p:cond delay="1500"/>
                            </p:stCondLst>
                            <p:childTnLst>
                              <p:par>
                                <p:cTn id="61" presetID="10" presetClass="entr" presetSubtype="0" fill="hold" nodeType="afterEffect">
                                  <p:stCondLst>
                                    <p:cond delay="0"/>
                                  </p:stCondLst>
                                  <p:childTnLst>
                                    <p:set>
                                      <p:cBhvr>
                                        <p:cTn id="62" dur="1" fill="hold">
                                          <p:stCondLst>
                                            <p:cond delay="0"/>
                                          </p:stCondLst>
                                        </p:cTn>
                                        <p:tgtEl>
                                          <p:spTgt spid="40">
                                            <p:txEl>
                                              <p:pRg st="3" end="3"/>
                                            </p:txEl>
                                          </p:spTgt>
                                        </p:tgtEl>
                                        <p:attrNameLst>
                                          <p:attrName>style.visibility</p:attrName>
                                        </p:attrNameLst>
                                      </p:cBhvr>
                                      <p:to>
                                        <p:strVal val="visible"/>
                                      </p:to>
                                    </p:set>
                                    <p:animEffect transition="in" filter="fade">
                                      <p:cBhvr>
                                        <p:cTn id="63" dur="500"/>
                                        <p:tgtEl>
                                          <p:spTgt spid="4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4" grpId="0"/>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65982E9-B83E-E0B6-8D0D-54874DC9ACDB}"/>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74F6F408-65C2-BB01-D310-0F714A1C3845}"/>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13AC9629-B444-A8C4-61DF-7F877492B248}"/>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p>
        </p:txBody>
      </p:sp>
      <p:sp>
        <p:nvSpPr>
          <p:cNvPr id="3" name="Text Placeholder 2">
            <a:extLst>
              <a:ext uri="{FF2B5EF4-FFF2-40B4-BE49-F238E27FC236}">
                <a16:creationId xmlns:a16="http://schemas.microsoft.com/office/drawing/2014/main" id="{E1A866FF-461E-4FCD-9F59-87E5AE772443}"/>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 – Air</a:t>
            </a:r>
          </a:p>
        </p:txBody>
      </p:sp>
      <p:pic>
        <p:nvPicPr>
          <p:cNvPr id="41" name="Picture 40" descr="A close up of an object&#10;&#10;Description generated with high confidence">
            <a:extLst>
              <a:ext uri="{FF2B5EF4-FFF2-40B4-BE49-F238E27FC236}">
                <a16:creationId xmlns:a16="http://schemas.microsoft.com/office/drawing/2014/main" id="{54901830-BDA9-2FE8-9F98-606E42999F64}"/>
              </a:ext>
            </a:extLst>
          </p:cNvPr>
          <p:cNvPicPr>
            <a:picLocks/>
          </p:cNvPicPr>
          <p:nvPr/>
        </p:nvPicPr>
        <p:blipFill>
          <a:blip r:embed="rId4"/>
          <a:stretch>
            <a:fillRect/>
          </a:stretch>
        </p:blipFill>
        <p:spPr>
          <a:xfrm rot="5400000">
            <a:off x="4709496" y="1085859"/>
            <a:ext cx="610702" cy="7041612"/>
          </a:xfrm>
          <a:prstGeom prst="rect">
            <a:avLst/>
          </a:prstGeom>
        </p:spPr>
      </p:pic>
      <p:pic>
        <p:nvPicPr>
          <p:cNvPr id="42" name="Picture 41">
            <a:extLst>
              <a:ext uri="{FF2B5EF4-FFF2-40B4-BE49-F238E27FC236}">
                <a16:creationId xmlns:a16="http://schemas.microsoft.com/office/drawing/2014/main" id="{99D099CA-67A5-0FA7-F1E9-EA307C803B2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624" t="34757" b="44808"/>
          <a:stretch/>
        </p:blipFill>
        <p:spPr bwMode="auto">
          <a:xfrm>
            <a:off x="592403" y="4142205"/>
            <a:ext cx="7997293" cy="899496"/>
          </a:xfrm>
          <a:prstGeom prst="rect">
            <a:avLst/>
          </a:prstGeom>
          <a:noFill/>
          <a:extLst>
            <a:ext uri="{909E8E84-426E-40DD-AFC4-6F175D3DCCD1}">
              <a14:hiddenFill xmlns:a14="http://schemas.microsoft.com/office/drawing/2010/main">
                <a:solidFill>
                  <a:srgbClr val="FFFFFF"/>
                </a:solidFill>
              </a14:hiddenFill>
            </a:ext>
          </a:extLst>
        </p:spPr>
      </p:pic>
      <p:sp>
        <p:nvSpPr>
          <p:cNvPr id="43" name="Content Placeholder 3">
            <a:extLst>
              <a:ext uri="{FF2B5EF4-FFF2-40B4-BE49-F238E27FC236}">
                <a16:creationId xmlns:a16="http://schemas.microsoft.com/office/drawing/2014/main" id="{44622017-FC86-59EE-E2F9-95B68DD46217}"/>
              </a:ext>
            </a:extLst>
          </p:cNvPr>
          <p:cNvSpPr txBox="1">
            <a:spLocks/>
          </p:cNvSpPr>
          <p:nvPr/>
        </p:nvSpPr>
        <p:spPr>
          <a:xfrm>
            <a:off x="457200" y="1463040"/>
            <a:ext cx="8229600" cy="232697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US" sz="2000" dirty="0">
                <a:latin typeface="Calibri" panose="020F0502020204030204" pitchFamily="34" charset="0"/>
                <a:ea typeface="Calibri" panose="020F0502020204030204" pitchFamily="34" charset="0"/>
                <a:cs typeface="Calibri" panose="020F0502020204030204" pitchFamily="34" charset="0"/>
              </a:rPr>
              <a:t>Secondary Air Source:</a:t>
            </a:r>
          </a:p>
          <a:p>
            <a:pPr>
              <a:spcBef>
                <a:spcPts val="600"/>
              </a:spcBef>
              <a:spcAft>
                <a:spcPts val="600"/>
              </a:spcAft>
            </a:pPr>
            <a:r>
              <a:rPr lang="en-US" sz="2000" dirty="0">
                <a:latin typeface="Calibri" panose="020F0502020204030204" pitchFamily="34" charset="0"/>
                <a:ea typeface="Calibri" panose="020F0502020204030204" pitchFamily="34" charset="0"/>
                <a:cs typeface="Calibri" panose="020F0502020204030204" pitchFamily="34" charset="0"/>
              </a:rPr>
              <a:t>Secondary Air</a:t>
            </a:r>
          </a:p>
          <a:p>
            <a:pPr>
              <a:spcBef>
                <a:spcPts val="600"/>
              </a:spcBef>
              <a:spcAft>
                <a:spcPts val="600"/>
              </a:spcAft>
            </a:pPr>
            <a:endParaRPr lang="en-US" sz="1800" dirty="0">
              <a:latin typeface="Arial" panose="020B0604020202020204" pitchFamily="34" charset="0"/>
              <a:cs typeface="Arial" panose="020B0604020202020204" pitchFamily="34" charset="0"/>
            </a:endParaRPr>
          </a:p>
          <a:p>
            <a:pPr>
              <a:spcBef>
                <a:spcPts val="600"/>
              </a:spcBef>
              <a:spcAft>
                <a:spcPts val="600"/>
              </a:spcAft>
            </a:pPr>
            <a:endParaRPr lang="en-US" sz="1800" dirty="0">
              <a:latin typeface="Arial" panose="020B0604020202020204" pitchFamily="34" charset="0"/>
              <a:cs typeface="Arial" panose="020B0604020202020204" pitchFamily="34" charset="0"/>
            </a:endParaRPr>
          </a:p>
        </p:txBody>
      </p:sp>
      <p:pic>
        <p:nvPicPr>
          <p:cNvPr id="44" name="Picture 43" descr="A close up of an object&#10;&#10;Description generated with high confidence">
            <a:extLst>
              <a:ext uri="{FF2B5EF4-FFF2-40B4-BE49-F238E27FC236}">
                <a16:creationId xmlns:a16="http://schemas.microsoft.com/office/drawing/2014/main" id="{1E422425-0B28-BCD2-E4CC-AE7F30278044}"/>
              </a:ext>
            </a:extLst>
          </p:cNvPr>
          <p:cNvPicPr>
            <a:picLocks/>
          </p:cNvPicPr>
          <p:nvPr/>
        </p:nvPicPr>
        <p:blipFill>
          <a:blip r:embed="rId4"/>
          <a:stretch>
            <a:fillRect/>
          </a:stretch>
        </p:blipFill>
        <p:spPr>
          <a:xfrm rot="5400000">
            <a:off x="2208646" y="4607526"/>
            <a:ext cx="59006" cy="152851"/>
          </a:xfrm>
          <a:prstGeom prst="rect">
            <a:avLst/>
          </a:prstGeom>
        </p:spPr>
      </p:pic>
      <p:grpSp>
        <p:nvGrpSpPr>
          <p:cNvPr id="45" name="Group 44">
            <a:extLst>
              <a:ext uri="{FF2B5EF4-FFF2-40B4-BE49-F238E27FC236}">
                <a16:creationId xmlns:a16="http://schemas.microsoft.com/office/drawing/2014/main" id="{B0BF7D02-1F34-CF2B-5C9D-249DAB98D807}"/>
              </a:ext>
            </a:extLst>
          </p:cNvPr>
          <p:cNvGrpSpPr/>
          <p:nvPr/>
        </p:nvGrpSpPr>
        <p:grpSpPr>
          <a:xfrm>
            <a:off x="738242" y="4307528"/>
            <a:ext cx="6701186" cy="541794"/>
            <a:chOff x="738242" y="4307528"/>
            <a:chExt cx="6701186" cy="541794"/>
          </a:xfrm>
        </p:grpSpPr>
        <p:cxnSp>
          <p:nvCxnSpPr>
            <p:cNvPr id="46" name="Connector: Curved 45">
              <a:extLst>
                <a:ext uri="{FF2B5EF4-FFF2-40B4-BE49-F238E27FC236}">
                  <a16:creationId xmlns:a16="http://schemas.microsoft.com/office/drawing/2014/main" id="{625BFC11-3B94-A1F3-0CBB-CA945282BCF7}"/>
                </a:ext>
              </a:extLst>
            </p:cNvPr>
            <p:cNvCxnSpPr>
              <a:cxnSpLocks noChangeAspect="1"/>
            </p:cNvCxnSpPr>
            <p:nvPr/>
          </p:nvCxnSpPr>
          <p:spPr>
            <a:xfrm>
              <a:off x="1316565" y="4470978"/>
              <a:ext cx="85285" cy="43102"/>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7" name="Connector: Curved 46">
              <a:extLst>
                <a:ext uri="{FF2B5EF4-FFF2-40B4-BE49-F238E27FC236}">
                  <a16:creationId xmlns:a16="http://schemas.microsoft.com/office/drawing/2014/main" id="{FE11C3B3-06D6-92E4-37EB-843269EAD717}"/>
                </a:ext>
              </a:extLst>
            </p:cNvPr>
            <p:cNvCxnSpPr/>
            <p:nvPr/>
          </p:nvCxnSpPr>
          <p:spPr>
            <a:xfrm flipV="1">
              <a:off x="1312962" y="4654448"/>
              <a:ext cx="85751" cy="35066"/>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8" name="Straight Arrow Connector 47">
              <a:extLst>
                <a:ext uri="{FF2B5EF4-FFF2-40B4-BE49-F238E27FC236}">
                  <a16:creationId xmlns:a16="http://schemas.microsoft.com/office/drawing/2014/main" id="{333FED1F-AF2E-A77B-33AF-C0E916C6FE05}"/>
                </a:ext>
              </a:extLst>
            </p:cNvPr>
            <p:cNvCxnSpPr/>
            <p:nvPr/>
          </p:nvCxnSpPr>
          <p:spPr>
            <a:xfrm>
              <a:off x="739908" y="4388918"/>
              <a:ext cx="467096" cy="0"/>
            </a:xfrm>
            <a:prstGeom prst="straightConnector1">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49" name="Straight Arrow Connector 48">
              <a:extLst>
                <a:ext uri="{FF2B5EF4-FFF2-40B4-BE49-F238E27FC236}">
                  <a16:creationId xmlns:a16="http://schemas.microsoft.com/office/drawing/2014/main" id="{F0CD87DA-8C15-5432-4B1B-8906C6E448EC}"/>
                </a:ext>
              </a:extLst>
            </p:cNvPr>
            <p:cNvCxnSpPr/>
            <p:nvPr/>
          </p:nvCxnSpPr>
          <p:spPr>
            <a:xfrm>
              <a:off x="738242" y="4769105"/>
              <a:ext cx="467096" cy="0"/>
            </a:xfrm>
            <a:prstGeom prst="straightConnector1">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0" name="Connector: Curved 49">
              <a:extLst>
                <a:ext uri="{FF2B5EF4-FFF2-40B4-BE49-F238E27FC236}">
                  <a16:creationId xmlns:a16="http://schemas.microsoft.com/office/drawing/2014/main" id="{E80B5F23-E862-3421-5B14-17E24C063C3C}"/>
                </a:ext>
              </a:extLst>
            </p:cNvPr>
            <p:cNvCxnSpPr>
              <a:cxnSpLocks noChangeAspect="1"/>
            </p:cNvCxnSpPr>
            <p:nvPr/>
          </p:nvCxnSpPr>
          <p:spPr>
            <a:xfrm>
              <a:off x="1279514" y="4769415"/>
              <a:ext cx="85285" cy="43102"/>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1" name="Connector: Curved 50">
              <a:extLst>
                <a:ext uri="{FF2B5EF4-FFF2-40B4-BE49-F238E27FC236}">
                  <a16:creationId xmlns:a16="http://schemas.microsoft.com/office/drawing/2014/main" id="{BF0D00A6-E9C6-85F2-DDC5-DFB5B5491A9A}"/>
                </a:ext>
              </a:extLst>
            </p:cNvPr>
            <p:cNvCxnSpPr/>
            <p:nvPr/>
          </p:nvCxnSpPr>
          <p:spPr>
            <a:xfrm flipV="1">
              <a:off x="1343560" y="4350630"/>
              <a:ext cx="85751" cy="35066"/>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2" name="Connector: Curved 51">
              <a:extLst>
                <a:ext uri="{FF2B5EF4-FFF2-40B4-BE49-F238E27FC236}">
                  <a16:creationId xmlns:a16="http://schemas.microsoft.com/office/drawing/2014/main" id="{379A9347-AF8F-3BDC-D095-2100BAF88D77}"/>
                </a:ext>
              </a:extLst>
            </p:cNvPr>
            <p:cNvCxnSpPr/>
            <p:nvPr/>
          </p:nvCxnSpPr>
          <p:spPr>
            <a:xfrm flipV="1">
              <a:off x="2558691" y="4814256"/>
              <a:ext cx="85751" cy="35066"/>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3" name="Connector: Curved 52">
              <a:extLst>
                <a:ext uri="{FF2B5EF4-FFF2-40B4-BE49-F238E27FC236}">
                  <a16:creationId xmlns:a16="http://schemas.microsoft.com/office/drawing/2014/main" id="{5C93D524-14D4-21FD-8E9E-4E64A47522CC}"/>
                </a:ext>
              </a:extLst>
            </p:cNvPr>
            <p:cNvCxnSpPr>
              <a:cxnSpLocks noChangeAspect="1"/>
            </p:cNvCxnSpPr>
            <p:nvPr/>
          </p:nvCxnSpPr>
          <p:spPr>
            <a:xfrm>
              <a:off x="2559158" y="4315033"/>
              <a:ext cx="85284" cy="43102"/>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4" name="Connector: Curved 53">
              <a:extLst>
                <a:ext uri="{FF2B5EF4-FFF2-40B4-BE49-F238E27FC236}">
                  <a16:creationId xmlns:a16="http://schemas.microsoft.com/office/drawing/2014/main" id="{B92F6EFB-E871-D19A-4930-CFD12729A222}"/>
                </a:ext>
              </a:extLst>
            </p:cNvPr>
            <p:cNvCxnSpPr/>
            <p:nvPr/>
          </p:nvCxnSpPr>
          <p:spPr>
            <a:xfrm flipV="1">
              <a:off x="3397457" y="4814256"/>
              <a:ext cx="85751" cy="35066"/>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5" name="Connector: Curved 54">
              <a:extLst>
                <a:ext uri="{FF2B5EF4-FFF2-40B4-BE49-F238E27FC236}">
                  <a16:creationId xmlns:a16="http://schemas.microsoft.com/office/drawing/2014/main" id="{CD231F66-3CEE-38FB-4843-FF5FE3F64887}"/>
                </a:ext>
              </a:extLst>
            </p:cNvPr>
            <p:cNvCxnSpPr>
              <a:cxnSpLocks noChangeAspect="1"/>
            </p:cNvCxnSpPr>
            <p:nvPr/>
          </p:nvCxnSpPr>
          <p:spPr>
            <a:xfrm>
              <a:off x="3397924" y="4315033"/>
              <a:ext cx="85284" cy="43102"/>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6" name="Connector: Curved 55">
              <a:extLst>
                <a:ext uri="{FF2B5EF4-FFF2-40B4-BE49-F238E27FC236}">
                  <a16:creationId xmlns:a16="http://schemas.microsoft.com/office/drawing/2014/main" id="{AC8C6805-DB20-588F-9230-F3427FFA6AD1}"/>
                </a:ext>
              </a:extLst>
            </p:cNvPr>
            <p:cNvCxnSpPr/>
            <p:nvPr/>
          </p:nvCxnSpPr>
          <p:spPr>
            <a:xfrm flipV="1">
              <a:off x="4284076" y="4814256"/>
              <a:ext cx="85751" cy="35066"/>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7" name="Connector: Curved 56">
              <a:extLst>
                <a:ext uri="{FF2B5EF4-FFF2-40B4-BE49-F238E27FC236}">
                  <a16:creationId xmlns:a16="http://schemas.microsoft.com/office/drawing/2014/main" id="{79D6A9A0-64CE-CD62-21CB-7FCA93186E1E}"/>
                </a:ext>
              </a:extLst>
            </p:cNvPr>
            <p:cNvCxnSpPr>
              <a:cxnSpLocks noChangeAspect="1"/>
            </p:cNvCxnSpPr>
            <p:nvPr/>
          </p:nvCxnSpPr>
          <p:spPr>
            <a:xfrm>
              <a:off x="4284543" y="4315033"/>
              <a:ext cx="85284" cy="43102"/>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8" name="Connector: Curved 57">
              <a:extLst>
                <a:ext uri="{FF2B5EF4-FFF2-40B4-BE49-F238E27FC236}">
                  <a16:creationId xmlns:a16="http://schemas.microsoft.com/office/drawing/2014/main" id="{57F48996-880E-6943-9527-064605573D89}"/>
                </a:ext>
              </a:extLst>
            </p:cNvPr>
            <p:cNvCxnSpPr/>
            <p:nvPr/>
          </p:nvCxnSpPr>
          <p:spPr>
            <a:xfrm flipV="1">
              <a:off x="5185714" y="4814256"/>
              <a:ext cx="85751" cy="35066"/>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59" name="Connector: Curved 58">
              <a:extLst>
                <a:ext uri="{FF2B5EF4-FFF2-40B4-BE49-F238E27FC236}">
                  <a16:creationId xmlns:a16="http://schemas.microsoft.com/office/drawing/2014/main" id="{3256E7C7-4086-A703-377C-F5DCC46CB279}"/>
                </a:ext>
              </a:extLst>
            </p:cNvPr>
            <p:cNvCxnSpPr>
              <a:cxnSpLocks noChangeAspect="1"/>
            </p:cNvCxnSpPr>
            <p:nvPr/>
          </p:nvCxnSpPr>
          <p:spPr>
            <a:xfrm>
              <a:off x="5186181" y="4315033"/>
              <a:ext cx="85284" cy="43102"/>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0" name="Connector: Curved 59">
              <a:extLst>
                <a:ext uri="{FF2B5EF4-FFF2-40B4-BE49-F238E27FC236}">
                  <a16:creationId xmlns:a16="http://schemas.microsoft.com/office/drawing/2014/main" id="{A23E4A68-E5CC-FAF1-7EC6-7A8556DC019C}"/>
                </a:ext>
              </a:extLst>
            </p:cNvPr>
            <p:cNvCxnSpPr/>
            <p:nvPr/>
          </p:nvCxnSpPr>
          <p:spPr>
            <a:xfrm flipV="1">
              <a:off x="6172636" y="4808484"/>
              <a:ext cx="85751" cy="35066"/>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1" name="Connector: Curved 60">
              <a:extLst>
                <a:ext uri="{FF2B5EF4-FFF2-40B4-BE49-F238E27FC236}">
                  <a16:creationId xmlns:a16="http://schemas.microsoft.com/office/drawing/2014/main" id="{24DF076E-7574-88E7-EC6F-D6EBFC985D35}"/>
                </a:ext>
              </a:extLst>
            </p:cNvPr>
            <p:cNvCxnSpPr>
              <a:cxnSpLocks noChangeAspect="1"/>
            </p:cNvCxnSpPr>
            <p:nvPr/>
          </p:nvCxnSpPr>
          <p:spPr>
            <a:xfrm>
              <a:off x="6173103" y="4309261"/>
              <a:ext cx="85284" cy="43102"/>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2" name="Straight Arrow Connector 61">
              <a:extLst>
                <a:ext uri="{FF2B5EF4-FFF2-40B4-BE49-F238E27FC236}">
                  <a16:creationId xmlns:a16="http://schemas.microsoft.com/office/drawing/2014/main" id="{FF837B5D-6FF4-48BE-5F17-AB83EAA3BB5E}"/>
                </a:ext>
              </a:extLst>
            </p:cNvPr>
            <p:cNvCxnSpPr/>
            <p:nvPr/>
          </p:nvCxnSpPr>
          <p:spPr>
            <a:xfrm>
              <a:off x="1643695" y="4388351"/>
              <a:ext cx="467096" cy="0"/>
            </a:xfrm>
            <a:prstGeom prst="straightConnector1">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F3AD77BE-B973-F379-04B9-43BDADED61D0}"/>
                </a:ext>
              </a:extLst>
            </p:cNvPr>
            <p:cNvCxnSpPr/>
            <p:nvPr/>
          </p:nvCxnSpPr>
          <p:spPr>
            <a:xfrm>
              <a:off x="1642029" y="4768538"/>
              <a:ext cx="467096" cy="0"/>
            </a:xfrm>
            <a:prstGeom prst="straightConnector1">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4" name="Connector: Curved 63">
              <a:extLst>
                <a:ext uri="{FF2B5EF4-FFF2-40B4-BE49-F238E27FC236}">
                  <a16:creationId xmlns:a16="http://schemas.microsoft.com/office/drawing/2014/main" id="{2F431EDD-D6CB-40E7-5530-A1363A62DD9D}"/>
                </a:ext>
              </a:extLst>
            </p:cNvPr>
            <p:cNvCxnSpPr/>
            <p:nvPr/>
          </p:nvCxnSpPr>
          <p:spPr>
            <a:xfrm flipV="1">
              <a:off x="7353677" y="4806751"/>
              <a:ext cx="85751" cy="35066"/>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cxnSp>
          <p:nvCxnSpPr>
            <p:cNvPr id="65" name="Connector: Curved 64">
              <a:extLst>
                <a:ext uri="{FF2B5EF4-FFF2-40B4-BE49-F238E27FC236}">
                  <a16:creationId xmlns:a16="http://schemas.microsoft.com/office/drawing/2014/main" id="{0098F61B-285C-23BD-9972-544AE2AA405F}"/>
                </a:ext>
              </a:extLst>
            </p:cNvPr>
            <p:cNvCxnSpPr>
              <a:cxnSpLocks noChangeAspect="1"/>
            </p:cNvCxnSpPr>
            <p:nvPr/>
          </p:nvCxnSpPr>
          <p:spPr>
            <a:xfrm>
              <a:off x="7354144" y="4307528"/>
              <a:ext cx="85284" cy="43102"/>
            </a:xfrm>
            <a:prstGeom prst="curvedConnector3">
              <a:avLst>
                <a:gd name="adj1" fmla="val 50000"/>
              </a:avLst>
            </a:prstGeom>
            <a:ln w="9525">
              <a:solidFill>
                <a:srgbClr val="297BF3"/>
              </a:solidFill>
              <a:tailEnd type="triangle" w="sm" len="sm"/>
            </a:ln>
          </p:spPr>
          <p:style>
            <a:lnRef idx="1">
              <a:schemeClr val="accent1"/>
            </a:lnRef>
            <a:fillRef idx="0">
              <a:schemeClr val="accent1"/>
            </a:fillRef>
            <a:effectRef idx="0">
              <a:schemeClr val="accent1"/>
            </a:effectRef>
            <a:fontRef idx="minor">
              <a:schemeClr val="tx1"/>
            </a:fontRef>
          </p:style>
        </p:cxnSp>
      </p:grpSp>
      <p:sp>
        <p:nvSpPr>
          <p:cNvPr id="66" name="TextBox 65">
            <a:extLst>
              <a:ext uri="{FF2B5EF4-FFF2-40B4-BE49-F238E27FC236}">
                <a16:creationId xmlns:a16="http://schemas.microsoft.com/office/drawing/2014/main" id="{21CB7CAA-08E0-6522-86D5-19C169BD8164}"/>
              </a:ext>
            </a:extLst>
          </p:cNvPr>
          <p:cNvSpPr txBox="1"/>
          <p:nvPr/>
        </p:nvSpPr>
        <p:spPr>
          <a:xfrm>
            <a:off x="3017280" y="3902307"/>
            <a:ext cx="1072953" cy="369332"/>
          </a:xfrm>
          <a:prstGeom prst="rect">
            <a:avLst/>
          </a:prstGeom>
          <a:noFill/>
        </p:spPr>
        <p:txBody>
          <a:bodyPr wrap="square" rtlCol="0">
            <a:spAutoFit/>
          </a:bodyPr>
          <a:lstStyle/>
          <a:p>
            <a:r>
              <a:rPr lang="en-US" dirty="0"/>
              <a:t>Fire Tube</a:t>
            </a:r>
          </a:p>
        </p:txBody>
      </p:sp>
      <p:cxnSp>
        <p:nvCxnSpPr>
          <p:cNvPr id="67" name="Connector: Curved 66">
            <a:extLst>
              <a:ext uri="{FF2B5EF4-FFF2-40B4-BE49-F238E27FC236}">
                <a16:creationId xmlns:a16="http://schemas.microsoft.com/office/drawing/2014/main" id="{D6989232-DCF3-C65F-769A-39321F3361C6}"/>
              </a:ext>
            </a:extLst>
          </p:cNvPr>
          <p:cNvCxnSpPr>
            <a:cxnSpLocks/>
            <a:stCxn id="66" idx="1"/>
          </p:cNvCxnSpPr>
          <p:nvPr/>
        </p:nvCxnSpPr>
        <p:spPr>
          <a:xfrm rot="10800000" flipV="1">
            <a:off x="2864644" y="4086973"/>
            <a:ext cx="152636" cy="184666"/>
          </a:xfrm>
          <a:prstGeom prst="curved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8" name="TextBox 67">
            <a:extLst>
              <a:ext uri="{FF2B5EF4-FFF2-40B4-BE49-F238E27FC236}">
                <a16:creationId xmlns:a16="http://schemas.microsoft.com/office/drawing/2014/main" id="{C270C2E0-D8AB-384B-BDE6-694C7E78B2D9}"/>
              </a:ext>
            </a:extLst>
          </p:cNvPr>
          <p:cNvSpPr txBox="1"/>
          <p:nvPr/>
        </p:nvSpPr>
        <p:spPr>
          <a:xfrm>
            <a:off x="1847850" y="4969037"/>
            <a:ext cx="1793153" cy="646331"/>
          </a:xfrm>
          <a:prstGeom prst="rect">
            <a:avLst/>
          </a:prstGeom>
          <a:noFill/>
        </p:spPr>
        <p:txBody>
          <a:bodyPr wrap="square" rtlCol="0">
            <a:spAutoFit/>
          </a:bodyPr>
          <a:lstStyle/>
          <a:p>
            <a:r>
              <a:rPr lang="en-US" dirty="0"/>
              <a:t>Secondary</a:t>
            </a:r>
          </a:p>
          <a:p>
            <a:r>
              <a:rPr lang="en-US" dirty="0"/>
              <a:t>Air Dampers</a:t>
            </a:r>
          </a:p>
        </p:txBody>
      </p:sp>
      <p:cxnSp>
        <p:nvCxnSpPr>
          <p:cNvPr id="69" name="Connector: Curved 68">
            <a:extLst>
              <a:ext uri="{FF2B5EF4-FFF2-40B4-BE49-F238E27FC236}">
                <a16:creationId xmlns:a16="http://schemas.microsoft.com/office/drawing/2014/main" id="{7A9AD734-882C-F17E-5E94-3D9A35CECC9C}"/>
              </a:ext>
            </a:extLst>
          </p:cNvPr>
          <p:cNvCxnSpPr>
            <a:cxnSpLocks/>
            <a:stCxn id="68" idx="1"/>
          </p:cNvCxnSpPr>
          <p:nvPr/>
        </p:nvCxnSpPr>
        <p:spPr>
          <a:xfrm rot="10800000">
            <a:off x="1516856" y="4821011"/>
            <a:ext cx="330994" cy="471192"/>
          </a:xfrm>
          <a:prstGeom prst="curvedConnector2">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70" name="Content Placeholder 5">
            <a:extLst>
              <a:ext uri="{FF2B5EF4-FFF2-40B4-BE49-F238E27FC236}">
                <a16:creationId xmlns:a16="http://schemas.microsoft.com/office/drawing/2014/main" id="{95ADFF1B-C7CE-2213-05A6-6CB65BB9658E}"/>
              </a:ext>
            </a:extLst>
          </p:cNvPr>
          <p:cNvSpPr txBox="1">
            <a:spLocks/>
          </p:cNvSpPr>
          <p:nvPr/>
        </p:nvSpPr>
        <p:spPr>
          <a:xfrm>
            <a:off x="2780135" y="1463040"/>
            <a:ext cx="6286077" cy="4419600"/>
          </a:xfrm>
          <a:prstGeom prst="rect">
            <a:avLst/>
          </a:prstGeom>
        </p:spPr>
        <p:txBody>
          <a:bodyPr vert="horz" lIns="91440" tIns="45720" rIns="91440" bIns="45720" rtlCol="0">
            <a:norm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lvl="1">
              <a:spcBef>
                <a:spcPts val="0"/>
              </a:spcBef>
              <a:spcAft>
                <a:spcPts val="600"/>
              </a:spcAf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Supported through the stack draft</a:t>
            </a:r>
          </a:p>
          <a:p>
            <a:pPr lvl="1">
              <a:spcBef>
                <a:spcPts val="600"/>
              </a:spcBef>
              <a:spcAft>
                <a:spcPts val="600"/>
              </a:spcAf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Improves combustion efficiency </a:t>
            </a:r>
          </a:p>
          <a:p>
            <a:pPr lvl="1">
              <a:spcBef>
                <a:spcPts val="0"/>
              </a:spcBef>
              <a:spcAft>
                <a:spcPts val="1200"/>
              </a:spcAft>
              <a:buFont typeface="Arial" panose="020B0604020202020204" pitchFamily="34" charset="0"/>
              <a:buChar char="•"/>
            </a:pPr>
            <a:r>
              <a:rPr lang="en-US" sz="2000" dirty="0">
                <a:latin typeface="Calibri" panose="020F0502020204030204" pitchFamily="34" charset="0"/>
                <a:ea typeface="Calibri" panose="020F0502020204030204" pitchFamily="34" charset="0"/>
                <a:cs typeface="Calibri" panose="020F0502020204030204" pitchFamily="34" charset="0"/>
              </a:rPr>
              <a:t>Provides the air necessary throughout the length of the fire tube to support burning the fuel completely</a:t>
            </a:r>
          </a:p>
        </p:txBody>
      </p:sp>
      <p:sp>
        <p:nvSpPr>
          <p:cNvPr id="9" name="Title 1">
            <a:extLst>
              <a:ext uri="{FF2B5EF4-FFF2-40B4-BE49-F238E27FC236}">
                <a16:creationId xmlns:a16="http://schemas.microsoft.com/office/drawing/2014/main" id="{32DD8817-42BE-B478-F68A-3C88CF640355}"/>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2721633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3">
                                            <p:txEl>
                                              <p:pRg st="0" end="0"/>
                                            </p:txEl>
                                          </p:spTgt>
                                        </p:tgtEl>
                                        <p:attrNameLst>
                                          <p:attrName>style.visibility</p:attrName>
                                        </p:attrNameLst>
                                      </p:cBhvr>
                                      <p:to>
                                        <p:strVal val="visible"/>
                                      </p:to>
                                    </p:set>
                                    <p:animEffect transition="in" filter="fade">
                                      <p:cBhvr>
                                        <p:cTn id="7" dur="500"/>
                                        <p:tgtEl>
                                          <p:spTgt spid="4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0">
                                            <p:txEl>
                                              <p:pRg st="0" end="0"/>
                                            </p:txEl>
                                          </p:spTgt>
                                        </p:tgtEl>
                                        <p:attrNameLst>
                                          <p:attrName>style.visibility</p:attrName>
                                        </p:attrNameLst>
                                      </p:cBhvr>
                                      <p:to>
                                        <p:strVal val="visible"/>
                                      </p:to>
                                    </p:set>
                                    <p:animEffect transition="in" filter="fade">
                                      <p:cBhvr>
                                        <p:cTn id="11" dur="500"/>
                                        <p:tgtEl>
                                          <p:spTgt spid="70">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44"/>
                                        </p:tgtEl>
                                        <p:attrNameLst>
                                          <p:attrName>style.visibility</p:attrName>
                                        </p:attrNameLst>
                                      </p:cBhvr>
                                      <p:to>
                                        <p:strVal val="visible"/>
                                      </p:to>
                                    </p:set>
                                    <p:animEffect transition="in" filter="fade">
                                      <p:cBhvr>
                                        <p:cTn id="14" dur="500"/>
                                        <p:tgtEl>
                                          <p:spTgt spid="44"/>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41"/>
                                        </p:tgtEl>
                                        <p:attrNameLst>
                                          <p:attrName>style.visibility</p:attrName>
                                        </p:attrNameLst>
                                      </p:cBhvr>
                                      <p:to>
                                        <p:strVal val="visible"/>
                                      </p:to>
                                    </p:set>
                                    <p:animEffect transition="in" filter="fade">
                                      <p:cBhvr>
                                        <p:cTn id="18" dur="500"/>
                                        <p:tgtEl>
                                          <p:spTgt spid="41"/>
                                        </p:tgtEl>
                                      </p:cBhvr>
                                    </p:animEffect>
                                  </p:childTnLst>
                                </p:cTn>
                              </p:par>
                            </p:childTnLst>
                          </p:cTn>
                        </p:par>
                        <p:par>
                          <p:cTn id="19" fill="hold">
                            <p:stCondLst>
                              <p:cond delay="1500"/>
                            </p:stCondLst>
                            <p:childTnLst>
                              <p:par>
                                <p:cTn id="20" presetID="22" presetClass="entr" presetSubtype="8" fill="hold" nodeType="afterEffect">
                                  <p:stCondLst>
                                    <p:cond delay="0"/>
                                  </p:stCondLst>
                                  <p:childTnLst>
                                    <p:set>
                                      <p:cBhvr>
                                        <p:cTn id="21" dur="1" fill="hold">
                                          <p:stCondLst>
                                            <p:cond delay="0"/>
                                          </p:stCondLst>
                                        </p:cTn>
                                        <p:tgtEl>
                                          <p:spTgt spid="45"/>
                                        </p:tgtEl>
                                        <p:attrNameLst>
                                          <p:attrName>style.visibility</p:attrName>
                                        </p:attrNameLst>
                                      </p:cBhvr>
                                      <p:to>
                                        <p:strVal val="visible"/>
                                      </p:to>
                                    </p:set>
                                    <p:animEffect transition="in" filter="wipe(left)">
                                      <p:cBhvr>
                                        <p:cTn id="22" dur="2000"/>
                                        <p:tgtEl>
                                          <p:spTgt spid="4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3">
                                            <p:txEl>
                                              <p:pRg st="1" end="1"/>
                                            </p:txEl>
                                          </p:spTgt>
                                        </p:tgtEl>
                                        <p:attrNameLst>
                                          <p:attrName>style.visibility</p:attrName>
                                        </p:attrNameLst>
                                      </p:cBhvr>
                                      <p:to>
                                        <p:strVal val="visible"/>
                                      </p:to>
                                    </p:set>
                                    <p:animEffect transition="in" filter="fade">
                                      <p:cBhvr>
                                        <p:cTn id="27" dur="500"/>
                                        <p:tgtEl>
                                          <p:spTgt spid="43">
                                            <p:txEl>
                                              <p:pRg st="1" end="1"/>
                                            </p:txEl>
                                          </p:spTgt>
                                        </p:tgtEl>
                                      </p:cBhvr>
                                    </p:animEffect>
                                  </p:childTnLst>
                                </p:cTn>
                              </p:par>
                            </p:childTnLst>
                          </p:cTn>
                        </p:par>
                        <p:par>
                          <p:cTn id="28" fill="hold">
                            <p:stCondLst>
                              <p:cond delay="500"/>
                            </p:stCondLst>
                            <p:childTnLst>
                              <p:par>
                                <p:cTn id="29" presetID="10" presetClass="entr" presetSubtype="0" fill="hold" nodeType="afterEffect">
                                  <p:stCondLst>
                                    <p:cond delay="0"/>
                                  </p:stCondLst>
                                  <p:childTnLst>
                                    <p:set>
                                      <p:cBhvr>
                                        <p:cTn id="30" dur="1" fill="hold">
                                          <p:stCondLst>
                                            <p:cond delay="0"/>
                                          </p:stCondLst>
                                        </p:cTn>
                                        <p:tgtEl>
                                          <p:spTgt spid="70">
                                            <p:txEl>
                                              <p:pRg st="1" end="1"/>
                                            </p:txEl>
                                          </p:spTgt>
                                        </p:tgtEl>
                                        <p:attrNameLst>
                                          <p:attrName>style.visibility</p:attrName>
                                        </p:attrNameLst>
                                      </p:cBhvr>
                                      <p:to>
                                        <p:strVal val="visible"/>
                                      </p:to>
                                    </p:set>
                                    <p:animEffect transition="in" filter="fade">
                                      <p:cBhvr>
                                        <p:cTn id="31" dur="500"/>
                                        <p:tgtEl>
                                          <p:spTgt spid="70">
                                            <p:txEl>
                                              <p:pRg st="1" end="1"/>
                                            </p:txEl>
                                          </p:spTgt>
                                        </p:tgtEl>
                                      </p:cBhvr>
                                    </p:animEffect>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70">
                                            <p:txEl>
                                              <p:pRg st="2" end="2"/>
                                            </p:txEl>
                                          </p:spTgt>
                                        </p:tgtEl>
                                        <p:attrNameLst>
                                          <p:attrName>style.visibility</p:attrName>
                                        </p:attrNameLst>
                                      </p:cBhvr>
                                      <p:to>
                                        <p:strVal val="visible"/>
                                      </p:to>
                                    </p:set>
                                    <p:animEffect transition="in" filter="fade">
                                      <p:cBhvr>
                                        <p:cTn id="35" dur="500"/>
                                        <p:tgtEl>
                                          <p:spTgt spid="7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7EAE834D-FFB3-6635-F2CD-F51A496D53AC}"/>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F288ABA2-3F29-485E-875C-30CCE3092981}"/>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25CAA3B8-3C28-EC92-E1E2-B924235C5C55}"/>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3" name="Text Placeholder 2">
            <a:extLst>
              <a:ext uri="{FF2B5EF4-FFF2-40B4-BE49-F238E27FC236}">
                <a16:creationId xmlns:a16="http://schemas.microsoft.com/office/drawing/2014/main" id="{819C1412-FA99-1624-E787-EBA2B1A6F055}"/>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Efficiency</a:t>
            </a:r>
          </a:p>
        </p:txBody>
      </p:sp>
      <p:sp>
        <p:nvSpPr>
          <p:cNvPr id="4" name="Content Placeholder 3">
            <a:extLst>
              <a:ext uri="{FF2B5EF4-FFF2-40B4-BE49-F238E27FC236}">
                <a16:creationId xmlns:a16="http://schemas.microsoft.com/office/drawing/2014/main" id="{EA3B2D03-AC27-1174-8535-04248A767089}"/>
              </a:ext>
            </a:extLst>
          </p:cNvPr>
          <p:cNvSpPr txBox="1">
            <a:spLocks/>
          </p:cNvSpPr>
          <p:nvPr/>
        </p:nvSpPr>
        <p:spPr>
          <a:xfrm>
            <a:off x="457199" y="1463039"/>
            <a:ext cx="8229601" cy="493776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Products of Combustion</a:t>
            </a:r>
          </a:p>
          <a:p>
            <a:pPr lvl="1"/>
            <a:r>
              <a:rPr lang="en-US" sz="2000" dirty="0"/>
              <a:t>Nitrogen (N</a:t>
            </a:r>
            <a:r>
              <a:rPr lang="en-US" sz="2000" baseline="-25000" dirty="0"/>
              <a:t>2</a:t>
            </a:r>
            <a:r>
              <a:rPr lang="en-US" sz="2000" dirty="0"/>
              <a:t>)</a:t>
            </a:r>
          </a:p>
          <a:p>
            <a:pPr lvl="1"/>
            <a:r>
              <a:rPr lang="en-US" sz="2000" dirty="0"/>
              <a:t>Carbon Monoxide (CO)</a:t>
            </a:r>
          </a:p>
          <a:p>
            <a:pPr lvl="1"/>
            <a:r>
              <a:rPr lang="en-US" sz="2000" dirty="0"/>
              <a:t>Carbon Dioxide (CO</a:t>
            </a:r>
            <a:r>
              <a:rPr lang="en-US" sz="2000" baseline="-10000" dirty="0"/>
              <a:t>2</a:t>
            </a:r>
            <a:r>
              <a:rPr lang="en-US" sz="2000" dirty="0"/>
              <a:t>)</a:t>
            </a:r>
          </a:p>
          <a:p>
            <a:pPr lvl="1"/>
            <a:r>
              <a:rPr lang="en-US" sz="2000" dirty="0"/>
              <a:t>Oxygen (O</a:t>
            </a:r>
            <a:r>
              <a:rPr lang="en-US" sz="2000" baseline="-10000" dirty="0"/>
              <a:t>2</a:t>
            </a:r>
            <a:r>
              <a:rPr lang="en-US" sz="2000" dirty="0"/>
              <a:t>)</a:t>
            </a:r>
          </a:p>
          <a:p>
            <a:pPr lvl="1"/>
            <a:r>
              <a:rPr lang="en-US" sz="2000" dirty="0"/>
              <a:t>Water (H</a:t>
            </a:r>
            <a:r>
              <a:rPr lang="en-US" sz="2000" baseline="-10000" dirty="0"/>
              <a:t>2</a:t>
            </a:r>
            <a:r>
              <a:rPr lang="en-US" sz="2000" dirty="0"/>
              <a:t>O)</a:t>
            </a:r>
          </a:p>
          <a:p>
            <a:pPr lvl="1"/>
            <a:r>
              <a:rPr lang="en-US" sz="2000" dirty="0"/>
              <a:t>Balance made up of:</a:t>
            </a:r>
          </a:p>
          <a:p>
            <a:pPr lvl="2"/>
            <a:r>
              <a:rPr lang="en-US" dirty="0"/>
              <a:t>Nitrogen Oxides (NO</a:t>
            </a:r>
            <a:r>
              <a:rPr lang="en-US" baseline="-10000" dirty="0"/>
              <a:t>x</a:t>
            </a:r>
            <a:r>
              <a:rPr lang="en-US" dirty="0"/>
              <a:t>)</a:t>
            </a:r>
          </a:p>
          <a:p>
            <a:pPr lvl="2"/>
            <a:r>
              <a:rPr lang="en-US" dirty="0"/>
              <a:t>Sulfur Oxides (SO</a:t>
            </a:r>
            <a:r>
              <a:rPr lang="en-US" baseline="-10000" dirty="0"/>
              <a:t>x</a:t>
            </a:r>
            <a:r>
              <a:rPr lang="en-US" dirty="0"/>
              <a:t>)</a:t>
            </a:r>
          </a:p>
          <a:p>
            <a:r>
              <a:rPr lang="en-US" sz="2000" dirty="0"/>
              <a:t>Stack Temperature</a:t>
            </a:r>
          </a:p>
          <a:p>
            <a:r>
              <a:rPr lang="en-US" sz="2000" dirty="0"/>
              <a:t>Fuel Gas Flow Rate</a:t>
            </a:r>
          </a:p>
          <a:p>
            <a:r>
              <a:rPr lang="en-US" sz="2000" i="1" dirty="0"/>
              <a:t>Which of the above are the best indicators of combustion efficiency?</a:t>
            </a:r>
          </a:p>
          <a:p>
            <a:pPr lvl="2"/>
            <a:endParaRPr lang="en-US" dirty="0"/>
          </a:p>
        </p:txBody>
      </p:sp>
      <p:cxnSp>
        <p:nvCxnSpPr>
          <p:cNvPr id="5" name="Straight Arrow Connector 4">
            <a:extLst>
              <a:ext uri="{FF2B5EF4-FFF2-40B4-BE49-F238E27FC236}">
                <a16:creationId xmlns:a16="http://schemas.microsoft.com/office/drawing/2014/main" id="{D4FB4065-2706-EB8D-7C4D-751FD9611145}"/>
              </a:ext>
            </a:extLst>
          </p:cNvPr>
          <p:cNvCxnSpPr>
            <a:cxnSpLocks/>
          </p:cNvCxnSpPr>
          <p:nvPr/>
        </p:nvCxnSpPr>
        <p:spPr>
          <a:xfrm flipH="1">
            <a:off x="2593507" y="2985649"/>
            <a:ext cx="5823418" cy="0"/>
          </a:xfrm>
          <a:prstGeom prst="straightConnector1">
            <a:avLst/>
          </a:prstGeom>
          <a:ln w="25400">
            <a:solidFill>
              <a:srgbClr val="92D05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DC13F126-13AD-2F82-B607-9AD72604B632}"/>
              </a:ext>
            </a:extLst>
          </p:cNvPr>
          <p:cNvCxnSpPr>
            <a:cxnSpLocks/>
          </p:cNvCxnSpPr>
          <p:nvPr/>
        </p:nvCxnSpPr>
        <p:spPr>
          <a:xfrm flipH="1">
            <a:off x="2858710" y="4734880"/>
            <a:ext cx="5558241" cy="0"/>
          </a:xfrm>
          <a:prstGeom prst="straightConnector1">
            <a:avLst/>
          </a:prstGeom>
          <a:ln w="25400">
            <a:solidFill>
              <a:srgbClr val="92D05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B5DF7C2C-3EAC-B14D-50DB-B2F118890DEB}"/>
              </a:ext>
            </a:extLst>
          </p:cNvPr>
          <p:cNvCxnSpPr>
            <a:cxnSpLocks/>
          </p:cNvCxnSpPr>
          <p:nvPr/>
        </p:nvCxnSpPr>
        <p:spPr>
          <a:xfrm>
            <a:off x="7798647" y="5564576"/>
            <a:ext cx="628389" cy="0"/>
          </a:xfrm>
          <a:prstGeom prst="line">
            <a:avLst/>
          </a:prstGeom>
          <a:ln w="25400">
            <a:solidFill>
              <a:srgbClr val="92D05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609D3D65-F3BB-6ABA-0D83-F7D9E1F4874F}"/>
              </a:ext>
            </a:extLst>
          </p:cNvPr>
          <p:cNvCxnSpPr>
            <a:cxnSpLocks/>
          </p:cNvCxnSpPr>
          <p:nvPr/>
        </p:nvCxnSpPr>
        <p:spPr>
          <a:xfrm>
            <a:off x="8416925" y="2974117"/>
            <a:ext cx="9535" cy="2590459"/>
          </a:xfrm>
          <a:prstGeom prst="line">
            <a:avLst/>
          </a:prstGeom>
          <a:ln w="25400">
            <a:solidFill>
              <a:srgbClr val="92D05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9" name="Rectangle 8">
            <a:extLst>
              <a:ext uri="{FF2B5EF4-FFF2-40B4-BE49-F238E27FC236}">
                <a16:creationId xmlns:a16="http://schemas.microsoft.com/office/drawing/2014/main" id="{98E10353-AD37-1776-C65C-582968DE8F7D}"/>
              </a:ext>
            </a:extLst>
          </p:cNvPr>
          <p:cNvSpPr/>
          <p:nvPr/>
        </p:nvSpPr>
        <p:spPr>
          <a:xfrm>
            <a:off x="467309" y="4569186"/>
            <a:ext cx="2391401" cy="336468"/>
          </a:xfrm>
          <a:prstGeom prst="rect">
            <a:avLst/>
          </a:prstGeom>
          <a:noFill/>
          <a:ln w="25400">
            <a:solidFill>
              <a:srgbClr val="92D05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598E95BC-213A-8EEB-AC63-16E4207261DC}"/>
              </a:ext>
            </a:extLst>
          </p:cNvPr>
          <p:cNvSpPr/>
          <p:nvPr/>
        </p:nvSpPr>
        <p:spPr>
          <a:xfrm>
            <a:off x="880065" y="2807035"/>
            <a:ext cx="1713458" cy="336468"/>
          </a:xfrm>
          <a:prstGeom prst="rect">
            <a:avLst/>
          </a:prstGeom>
          <a:noFill/>
          <a:ln w="25400">
            <a:solidFill>
              <a:srgbClr val="92D05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42996BC9-6843-929F-1C64-83E6DFE43F8E}"/>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3575426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9" end="9"/>
                                            </p:txEl>
                                          </p:spTgt>
                                        </p:tgtEl>
                                        <p:attrNameLst>
                                          <p:attrName>style.visibility</p:attrName>
                                        </p:attrNameLst>
                                      </p:cBhvr>
                                      <p:to>
                                        <p:strVal val="visible"/>
                                      </p:to>
                                    </p:set>
                                    <p:animEffect transition="in" filter="fade">
                                      <p:cBhvr>
                                        <p:cTn id="12" dur="500"/>
                                        <p:tgtEl>
                                          <p:spTgt spid="4">
                                            <p:txEl>
                                              <p:pRg st="9" end="9"/>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4">
                                            <p:txEl>
                                              <p:pRg st="10" end="10"/>
                                            </p:txEl>
                                          </p:spTgt>
                                        </p:tgtEl>
                                        <p:attrNameLst>
                                          <p:attrName>style.visibility</p:attrName>
                                        </p:attrNameLst>
                                      </p:cBhvr>
                                      <p:to>
                                        <p:strVal val="visible"/>
                                      </p:to>
                                    </p:set>
                                    <p:animEffect transition="in" filter="fade">
                                      <p:cBhvr>
                                        <p:cTn id="16" dur="500"/>
                                        <p:tgtEl>
                                          <p:spTgt spid="4">
                                            <p:txEl>
                                              <p:pRg st="10" end="1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11" end="11"/>
                                            </p:txEl>
                                          </p:spTgt>
                                        </p:tgtEl>
                                        <p:attrNameLst>
                                          <p:attrName>style.visibility</p:attrName>
                                        </p:attrNameLst>
                                      </p:cBhvr>
                                      <p:to>
                                        <p:strVal val="visible"/>
                                      </p:to>
                                    </p:set>
                                    <p:animEffect transition="in" filter="fade">
                                      <p:cBhvr>
                                        <p:cTn id="21" dur="500"/>
                                        <p:tgtEl>
                                          <p:spTgt spid="4">
                                            <p:txEl>
                                              <p:pRg st="11" end="1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par>
                                <p:cTn id="27" presetID="10"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fade">
                                      <p:cBhvr>
                                        <p:cTn id="29" dur="500"/>
                                        <p:tgtEl>
                                          <p:spTgt spid="7"/>
                                        </p:tgtEl>
                                      </p:cBhvr>
                                    </p:animEffect>
                                  </p:childTnLst>
                                </p:cTn>
                              </p:par>
                              <p:par>
                                <p:cTn id="30" presetID="10"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par>
                                <p:cTn id="33" presetID="10" presetClass="entr" presetSubtype="0" fill="hold" nodeType="with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500"/>
                                        <p:tgtEl>
                                          <p:spTgt spid="8"/>
                                        </p:tgtEl>
                                      </p:cBhvr>
                                    </p:animEffect>
                                  </p:childTnLst>
                                </p:cTn>
                              </p:par>
                            </p:childTnLst>
                          </p:cTn>
                        </p:par>
                        <p:par>
                          <p:cTn id="36" fill="hold">
                            <p:stCondLst>
                              <p:cond delay="500"/>
                            </p:stCondLst>
                            <p:childTnLst>
                              <p:par>
                                <p:cTn id="37" presetID="10" presetClass="entr" presetSubtype="0" fill="hold" grpId="0" nodeType="afterEffect">
                                  <p:stCondLst>
                                    <p:cond delay="500"/>
                                  </p:stCondLst>
                                  <p:childTnLst>
                                    <p:set>
                                      <p:cBhvr>
                                        <p:cTn id="38" dur="1" fill="hold">
                                          <p:stCondLst>
                                            <p:cond delay="0"/>
                                          </p:stCondLst>
                                        </p:cTn>
                                        <p:tgtEl>
                                          <p:spTgt spid="10"/>
                                        </p:tgtEl>
                                        <p:attrNameLst>
                                          <p:attrName>style.visibility</p:attrName>
                                        </p:attrNameLst>
                                      </p:cBhvr>
                                      <p:to>
                                        <p:strVal val="visible"/>
                                      </p:to>
                                    </p:set>
                                    <p:animEffect transition="in" filter="fade">
                                      <p:cBhvr>
                                        <p:cTn id="39" dur="500"/>
                                        <p:tgtEl>
                                          <p:spTgt spid="10"/>
                                        </p:tgtEl>
                                      </p:cBhvr>
                                    </p:animEffect>
                                  </p:childTnLst>
                                </p:cTn>
                              </p:par>
                              <p:par>
                                <p:cTn id="40" presetID="10" presetClass="entr" presetSubtype="0" fill="hold" grpId="0" nodeType="withEffect">
                                  <p:stCondLst>
                                    <p:cond delay="50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52" name="Content Placeholder 2">
            <a:extLst>
              <a:ext uri="{FF2B5EF4-FFF2-40B4-BE49-F238E27FC236}">
                <a16:creationId xmlns:a16="http://schemas.microsoft.com/office/drawing/2014/main" id="{4DFA8784-013A-9AA9-F823-349B6E30418E}"/>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53" name="Text Placeholder 2">
            <a:extLst>
              <a:ext uri="{FF2B5EF4-FFF2-40B4-BE49-F238E27FC236}">
                <a16:creationId xmlns:a16="http://schemas.microsoft.com/office/drawing/2014/main" id="{E19C3A3D-A4B1-41BF-3DC8-4AEDD1049201}"/>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Efficiency</a:t>
            </a:r>
          </a:p>
        </p:txBody>
      </p:sp>
      <p:sp>
        <p:nvSpPr>
          <p:cNvPr id="54" name="Content Placeholder 3">
            <a:extLst>
              <a:ext uri="{FF2B5EF4-FFF2-40B4-BE49-F238E27FC236}">
                <a16:creationId xmlns:a16="http://schemas.microsoft.com/office/drawing/2014/main" id="{374F2312-DCE2-15E7-3E22-C2A1DB6AD1A5}"/>
              </a:ext>
            </a:extLst>
          </p:cNvPr>
          <p:cNvSpPr txBox="1">
            <a:spLocks/>
          </p:cNvSpPr>
          <p:nvPr/>
        </p:nvSpPr>
        <p:spPr>
          <a:xfrm>
            <a:off x="457200" y="1459230"/>
            <a:ext cx="4236720" cy="48354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Indirect Fired, Natural Draft (Typical)</a:t>
            </a:r>
          </a:p>
          <a:p>
            <a:pPr lvl="1">
              <a:spcBef>
                <a:spcPts val="300"/>
              </a:spcBef>
            </a:pPr>
            <a:r>
              <a:rPr lang="en-US" sz="2000" dirty="0"/>
              <a:t>Minimum requested – ~65% </a:t>
            </a:r>
          </a:p>
          <a:p>
            <a:pPr lvl="1">
              <a:spcBef>
                <a:spcPts val="300"/>
              </a:spcBef>
            </a:pPr>
            <a:r>
              <a:rPr lang="en-US" sz="2000" dirty="0"/>
              <a:t>Maximum – ~83%</a:t>
            </a:r>
          </a:p>
          <a:p>
            <a:pPr>
              <a:spcBef>
                <a:spcPts val="1200"/>
              </a:spcBef>
            </a:pPr>
            <a:r>
              <a:rPr lang="en-US" sz="2000" dirty="0"/>
              <a:t>Indirect Fired, Force Draft (Typical)</a:t>
            </a:r>
          </a:p>
          <a:p>
            <a:pPr lvl="1">
              <a:spcBef>
                <a:spcPts val="300"/>
              </a:spcBef>
            </a:pPr>
            <a:r>
              <a:rPr lang="en-US" sz="2000" dirty="0"/>
              <a:t>Minimum – ~75%</a:t>
            </a:r>
          </a:p>
          <a:p>
            <a:pPr lvl="1">
              <a:spcBef>
                <a:spcPts val="300"/>
              </a:spcBef>
            </a:pPr>
            <a:r>
              <a:rPr lang="en-US" sz="2000" dirty="0"/>
              <a:t>Maximum – ~87%</a:t>
            </a:r>
            <a:endParaRPr lang="en-US" sz="2800" dirty="0"/>
          </a:p>
        </p:txBody>
      </p:sp>
      <p:pic>
        <p:nvPicPr>
          <p:cNvPr id="55" name="Picture 54">
            <a:extLst>
              <a:ext uri="{FF2B5EF4-FFF2-40B4-BE49-F238E27FC236}">
                <a16:creationId xmlns:a16="http://schemas.microsoft.com/office/drawing/2014/main" id="{14EFDA6E-9832-3675-6B2E-F781691DDD27}"/>
              </a:ext>
            </a:extLst>
          </p:cNvPr>
          <p:cNvPicPr>
            <a:picLocks noChangeAspect="1"/>
          </p:cNvPicPr>
          <p:nvPr/>
        </p:nvPicPr>
        <p:blipFill>
          <a:blip r:embed="rId4"/>
          <a:stretch>
            <a:fillRect/>
          </a:stretch>
        </p:blipFill>
        <p:spPr>
          <a:xfrm>
            <a:off x="4572000" y="1155309"/>
            <a:ext cx="4300084" cy="4937761"/>
          </a:xfrm>
          <a:prstGeom prst="rect">
            <a:avLst/>
          </a:prstGeom>
        </p:spPr>
      </p:pic>
      <p:sp>
        <p:nvSpPr>
          <p:cNvPr id="56" name="Rectangle 55">
            <a:extLst>
              <a:ext uri="{FF2B5EF4-FFF2-40B4-BE49-F238E27FC236}">
                <a16:creationId xmlns:a16="http://schemas.microsoft.com/office/drawing/2014/main" id="{1DF5B7BD-7D03-A6ED-C10B-85BFE83DC5D5}"/>
              </a:ext>
            </a:extLst>
          </p:cNvPr>
          <p:cNvSpPr/>
          <p:nvPr/>
        </p:nvSpPr>
        <p:spPr>
          <a:xfrm>
            <a:off x="5738191" y="1454810"/>
            <a:ext cx="1987826" cy="2069440"/>
          </a:xfrm>
          <a:prstGeom prst="rect">
            <a:avLst/>
          </a:prstGeom>
          <a:gradFill flip="none" rotWithShape="1">
            <a:gsLst>
              <a:gs pos="0">
                <a:srgbClr val="1A71F2">
                  <a:alpha val="50000"/>
                </a:srgbClr>
              </a:gs>
              <a:gs pos="100000">
                <a:srgbClr val="B3D0FB">
                  <a:alpha val="50000"/>
                </a:srgbClr>
              </a:gs>
            </a:gsLst>
            <a:lin ang="14400000" scaled="0"/>
            <a:tileRect/>
          </a:gradFill>
          <a:ln>
            <a:solidFill>
              <a:srgbClr val="1A71F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CDB6D6DF-57DA-E745-2C7B-637130E4D365}"/>
              </a:ext>
            </a:extLst>
          </p:cNvPr>
          <p:cNvSpPr/>
          <p:nvPr/>
        </p:nvSpPr>
        <p:spPr>
          <a:xfrm>
            <a:off x="5738191" y="1183218"/>
            <a:ext cx="859459" cy="1220503"/>
          </a:xfrm>
          <a:prstGeom prst="rect">
            <a:avLst/>
          </a:prstGeom>
          <a:gradFill flip="none" rotWithShape="1">
            <a:gsLst>
              <a:gs pos="0">
                <a:srgbClr val="1DAF93">
                  <a:alpha val="50000"/>
                </a:srgbClr>
              </a:gs>
              <a:gs pos="100000">
                <a:srgbClr val="6FE7D0">
                  <a:alpha val="50000"/>
                </a:srgbClr>
              </a:gs>
            </a:gsLst>
            <a:lin ang="14400000" scaled="0"/>
            <a:tileRect/>
          </a:gradFill>
          <a:ln>
            <a:solidFill>
              <a:srgbClr val="1CA88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8" name="Content Placeholder 3">
            <a:extLst>
              <a:ext uri="{FF2B5EF4-FFF2-40B4-BE49-F238E27FC236}">
                <a16:creationId xmlns:a16="http://schemas.microsoft.com/office/drawing/2014/main" id="{DD7AC594-95C4-B218-E894-255B5D66AB52}"/>
              </a:ext>
            </a:extLst>
          </p:cNvPr>
          <p:cNvSpPr txBox="1">
            <a:spLocks/>
          </p:cNvSpPr>
          <p:nvPr/>
        </p:nvSpPr>
        <p:spPr>
          <a:xfrm>
            <a:off x="7304539" y="795016"/>
            <a:ext cx="1086291"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rgbClr val="297BF3"/>
                </a:solidFill>
              </a:rPr>
              <a:t>Natural Draft</a:t>
            </a:r>
          </a:p>
        </p:txBody>
      </p:sp>
      <p:sp>
        <p:nvSpPr>
          <p:cNvPr id="59" name="Content Placeholder 3">
            <a:extLst>
              <a:ext uri="{FF2B5EF4-FFF2-40B4-BE49-F238E27FC236}">
                <a16:creationId xmlns:a16="http://schemas.microsoft.com/office/drawing/2014/main" id="{52672549-18BB-8E8C-7C9D-55CFE44765EA}"/>
              </a:ext>
            </a:extLst>
          </p:cNvPr>
          <p:cNvSpPr txBox="1">
            <a:spLocks/>
          </p:cNvSpPr>
          <p:nvPr/>
        </p:nvSpPr>
        <p:spPr>
          <a:xfrm>
            <a:off x="6501030" y="595740"/>
            <a:ext cx="1015078"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rgbClr val="009A46"/>
                </a:solidFill>
              </a:rPr>
              <a:t>Forced Draft</a:t>
            </a:r>
          </a:p>
        </p:txBody>
      </p:sp>
      <p:cxnSp>
        <p:nvCxnSpPr>
          <p:cNvPr id="60" name="Straight Arrow Connector 59">
            <a:extLst>
              <a:ext uri="{FF2B5EF4-FFF2-40B4-BE49-F238E27FC236}">
                <a16:creationId xmlns:a16="http://schemas.microsoft.com/office/drawing/2014/main" id="{6C16581C-3DE6-14ED-76D7-445C6ADED58A}"/>
              </a:ext>
            </a:extLst>
          </p:cNvPr>
          <p:cNvCxnSpPr>
            <a:cxnSpLocks/>
            <a:endCxn id="57" idx="0"/>
          </p:cNvCxnSpPr>
          <p:nvPr/>
        </p:nvCxnSpPr>
        <p:spPr>
          <a:xfrm flipH="1">
            <a:off x="6167921" y="812477"/>
            <a:ext cx="429729" cy="370741"/>
          </a:xfrm>
          <a:prstGeom prst="straightConnector1">
            <a:avLst/>
          </a:prstGeom>
          <a:ln w="12700">
            <a:solidFill>
              <a:srgbClr val="009A46"/>
            </a:solidFill>
            <a:tailEnd type="triangle"/>
          </a:ln>
        </p:spPr>
        <p:style>
          <a:lnRef idx="2">
            <a:schemeClr val="accent1"/>
          </a:lnRef>
          <a:fillRef idx="0">
            <a:schemeClr val="accent1"/>
          </a:fillRef>
          <a:effectRef idx="1">
            <a:schemeClr val="accent1"/>
          </a:effectRef>
          <a:fontRef idx="minor">
            <a:schemeClr val="tx1"/>
          </a:fontRef>
        </p:style>
      </p:cxnSp>
      <p:cxnSp>
        <p:nvCxnSpPr>
          <p:cNvPr id="61" name="Straight Arrow Connector 60">
            <a:extLst>
              <a:ext uri="{FF2B5EF4-FFF2-40B4-BE49-F238E27FC236}">
                <a16:creationId xmlns:a16="http://schemas.microsoft.com/office/drawing/2014/main" id="{5D11573F-FAA8-BA59-E987-A28465D94B4F}"/>
              </a:ext>
            </a:extLst>
          </p:cNvPr>
          <p:cNvCxnSpPr>
            <a:cxnSpLocks/>
          </p:cNvCxnSpPr>
          <p:nvPr/>
        </p:nvCxnSpPr>
        <p:spPr>
          <a:xfrm flipH="1">
            <a:off x="7049181" y="995266"/>
            <a:ext cx="320788" cy="486095"/>
          </a:xfrm>
          <a:prstGeom prst="straightConnector1">
            <a:avLst/>
          </a:prstGeom>
          <a:ln w="12700">
            <a:solidFill>
              <a:srgbClr val="3333FF"/>
            </a:solidFill>
            <a:tailEnd type="triangle"/>
          </a:ln>
        </p:spPr>
        <p:style>
          <a:lnRef idx="2">
            <a:schemeClr val="accent1"/>
          </a:lnRef>
          <a:fillRef idx="0">
            <a:schemeClr val="accent1"/>
          </a:fillRef>
          <a:effectRef idx="1">
            <a:schemeClr val="accent1"/>
          </a:effectRef>
          <a:fontRef idx="minor">
            <a:schemeClr val="tx1"/>
          </a:fontRef>
        </p:style>
      </p:cxnSp>
      <p:sp>
        <p:nvSpPr>
          <p:cNvPr id="62" name="Content Placeholder 3">
            <a:extLst>
              <a:ext uri="{FF2B5EF4-FFF2-40B4-BE49-F238E27FC236}">
                <a16:creationId xmlns:a16="http://schemas.microsoft.com/office/drawing/2014/main" id="{EA37B946-8363-810D-531D-009DB7CC2406}"/>
              </a:ext>
            </a:extLst>
          </p:cNvPr>
          <p:cNvSpPr txBox="1">
            <a:spLocks/>
          </p:cNvSpPr>
          <p:nvPr/>
        </p:nvSpPr>
        <p:spPr>
          <a:xfrm>
            <a:off x="6298268" y="2137131"/>
            <a:ext cx="300313"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W</a:t>
            </a:r>
          </a:p>
        </p:txBody>
      </p:sp>
      <p:sp>
        <p:nvSpPr>
          <p:cNvPr id="63" name="Content Placeholder 3">
            <a:extLst>
              <a:ext uri="{FF2B5EF4-FFF2-40B4-BE49-F238E27FC236}">
                <a16:creationId xmlns:a16="http://schemas.microsoft.com/office/drawing/2014/main" id="{21051F02-8DDF-7043-33A4-5AD0E4ED08EF}"/>
              </a:ext>
            </a:extLst>
          </p:cNvPr>
          <p:cNvSpPr txBox="1">
            <a:spLocks/>
          </p:cNvSpPr>
          <p:nvPr/>
        </p:nvSpPr>
        <p:spPr>
          <a:xfrm>
            <a:off x="5728007" y="1189015"/>
            <a:ext cx="300313"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S</a:t>
            </a:r>
          </a:p>
        </p:txBody>
      </p:sp>
      <p:pic>
        <p:nvPicPr>
          <p:cNvPr id="64" name="Picture 63">
            <a:extLst>
              <a:ext uri="{FF2B5EF4-FFF2-40B4-BE49-F238E27FC236}">
                <a16:creationId xmlns:a16="http://schemas.microsoft.com/office/drawing/2014/main" id="{BC5063C4-6277-8775-47BC-74C2729AD6FE}"/>
              </a:ext>
            </a:extLst>
          </p:cNvPr>
          <p:cNvPicPr>
            <a:picLocks noChangeAspect="1"/>
          </p:cNvPicPr>
          <p:nvPr/>
        </p:nvPicPr>
        <p:blipFill>
          <a:blip r:embed="rId5"/>
          <a:stretch>
            <a:fillRect/>
          </a:stretch>
        </p:blipFill>
        <p:spPr>
          <a:xfrm>
            <a:off x="314875" y="3830399"/>
            <a:ext cx="4257125" cy="1762680"/>
          </a:xfrm>
          <a:prstGeom prst="rect">
            <a:avLst/>
          </a:prstGeom>
        </p:spPr>
      </p:pic>
      <p:sp>
        <p:nvSpPr>
          <p:cNvPr id="65" name="Rectangle 64">
            <a:extLst>
              <a:ext uri="{FF2B5EF4-FFF2-40B4-BE49-F238E27FC236}">
                <a16:creationId xmlns:a16="http://schemas.microsoft.com/office/drawing/2014/main" id="{A66677E7-16E3-2A30-8FEA-1DE876D0A7A8}"/>
              </a:ext>
            </a:extLst>
          </p:cNvPr>
          <p:cNvSpPr/>
          <p:nvPr/>
        </p:nvSpPr>
        <p:spPr>
          <a:xfrm>
            <a:off x="2150054" y="4244340"/>
            <a:ext cx="2395728" cy="1123949"/>
          </a:xfrm>
          <a:prstGeom prst="rect">
            <a:avLst/>
          </a:prstGeom>
          <a:solidFill>
            <a:srgbClr val="297BF3">
              <a:alpha val="25000"/>
            </a:srgbClr>
          </a:solidFill>
          <a:ln>
            <a:solidFill>
              <a:srgbClr val="1A71F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6" name="Rectangle 65">
            <a:extLst>
              <a:ext uri="{FF2B5EF4-FFF2-40B4-BE49-F238E27FC236}">
                <a16:creationId xmlns:a16="http://schemas.microsoft.com/office/drawing/2014/main" id="{3E0CE5A6-CCBE-DDD1-7F26-23B33C64CA33}"/>
              </a:ext>
            </a:extLst>
          </p:cNvPr>
          <p:cNvSpPr/>
          <p:nvPr/>
        </p:nvSpPr>
        <p:spPr>
          <a:xfrm>
            <a:off x="1540456" y="4244340"/>
            <a:ext cx="1822174" cy="1123949"/>
          </a:xfrm>
          <a:prstGeom prst="rect">
            <a:avLst/>
          </a:prstGeom>
          <a:solidFill>
            <a:srgbClr val="21C9A9">
              <a:alpha val="27451"/>
            </a:srgbClr>
          </a:solidFill>
          <a:ln>
            <a:solidFill>
              <a:srgbClr val="1CA88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7" name="Content Placeholder 3">
            <a:extLst>
              <a:ext uri="{FF2B5EF4-FFF2-40B4-BE49-F238E27FC236}">
                <a16:creationId xmlns:a16="http://schemas.microsoft.com/office/drawing/2014/main" id="{7ACA9742-721A-159D-3FE1-2AC22AEF02A4}"/>
              </a:ext>
            </a:extLst>
          </p:cNvPr>
          <p:cNvSpPr txBox="1">
            <a:spLocks/>
          </p:cNvSpPr>
          <p:nvPr/>
        </p:nvSpPr>
        <p:spPr>
          <a:xfrm>
            <a:off x="7399510" y="3203817"/>
            <a:ext cx="300313"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W</a:t>
            </a:r>
          </a:p>
        </p:txBody>
      </p:sp>
      <p:sp>
        <p:nvSpPr>
          <p:cNvPr id="68" name="Content Placeholder 3">
            <a:extLst>
              <a:ext uri="{FF2B5EF4-FFF2-40B4-BE49-F238E27FC236}">
                <a16:creationId xmlns:a16="http://schemas.microsoft.com/office/drawing/2014/main" id="{44ECE727-2C83-8AF6-646B-CE96FD41F7B2}"/>
              </a:ext>
            </a:extLst>
          </p:cNvPr>
          <p:cNvSpPr txBox="1">
            <a:spLocks/>
          </p:cNvSpPr>
          <p:nvPr/>
        </p:nvSpPr>
        <p:spPr>
          <a:xfrm>
            <a:off x="5725090" y="1439030"/>
            <a:ext cx="300313"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S</a:t>
            </a:r>
          </a:p>
        </p:txBody>
      </p:sp>
      <p:sp>
        <p:nvSpPr>
          <p:cNvPr id="4" name="Title 1">
            <a:extLst>
              <a:ext uri="{FF2B5EF4-FFF2-40B4-BE49-F238E27FC236}">
                <a16:creationId xmlns:a16="http://schemas.microsoft.com/office/drawing/2014/main" id="{7723CEE9-44DC-EEAB-65BD-50C0A4187DBB}"/>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3036483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
                                        </p:tgtEl>
                                        <p:attrNameLst>
                                          <p:attrName>style.visibility</p:attrName>
                                        </p:attrNameLst>
                                      </p:cBhvr>
                                      <p:to>
                                        <p:strVal val="visible"/>
                                      </p:to>
                                    </p:set>
                                    <p:animEffect transition="in" filter="fade">
                                      <p:cBhvr>
                                        <p:cTn id="7" dur="500"/>
                                        <p:tgtEl>
                                          <p:spTgt spid="64"/>
                                        </p:tgtEl>
                                      </p:cBhvr>
                                    </p:animEffect>
                                  </p:childTnLst>
                                </p:cTn>
                              </p:par>
                              <p:par>
                                <p:cTn id="8" presetID="10" presetClass="entr" presetSubtype="0" fill="hold" nodeType="withEffect">
                                  <p:stCondLst>
                                    <p:cond delay="0"/>
                                  </p:stCondLst>
                                  <p:childTnLst>
                                    <p:set>
                                      <p:cBhvr>
                                        <p:cTn id="9" dur="1" fill="hold">
                                          <p:stCondLst>
                                            <p:cond delay="0"/>
                                          </p:stCondLst>
                                        </p:cTn>
                                        <p:tgtEl>
                                          <p:spTgt spid="55"/>
                                        </p:tgtEl>
                                        <p:attrNameLst>
                                          <p:attrName>style.visibility</p:attrName>
                                        </p:attrNameLst>
                                      </p:cBhvr>
                                      <p:to>
                                        <p:strVal val="visible"/>
                                      </p:to>
                                    </p:set>
                                    <p:animEffect transition="in" filter="fade">
                                      <p:cBhvr>
                                        <p:cTn id="10" dur="500"/>
                                        <p:tgtEl>
                                          <p:spTgt spid="5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4">
                                            <p:txEl>
                                              <p:pRg st="0" end="0"/>
                                            </p:txEl>
                                          </p:spTgt>
                                        </p:tgtEl>
                                        <p:attrNameLst>
                                          <p:attrName>style.visibility</p:attrName>
                                        </p:attrNameLst>
                                      </p:cBhvr>
                                      <p:to>
                                        <p:strVal val="visible"/>
                                      </p:to>
                                    </p:set>
                                    <p:animEffect transition="in" filter="fade">
                                      <p:cBhvr>
                                        <p:cTn id="15" dur="500"/>
                                        <p:tgtEl>
                                          <p:spTgt spid="54">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4">
                                            <p:txEl>
                                              <p:pRg st="1" end="1"/>
                                            </p:txEl>
                                          </p:spTgt>
                                        </p:tgtEl>
                                        <p:attrNameLst>
                                          <p:attrName>style.visibility</p:attrName>
                                        </p:attrNameLst>
                                      </p:cBhvr>
                                      <p:to>
                                        <p:strVal val="visible"/>
                                      </p:to>
                                    </p:set>
                                    <p:animEffect transition="in" filter="fade">
                                      <p:cBhvr>
                                        <p:cTn id="18" dur="500"/>
                                        <p:tgtEl>
                                          <p:spTgt spid="54">
                                            <p:txEl>
                                              <p:pRg st="1" end="1"/>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54">
                                            <p:txEl>
                                              <p:pRg st="2" end="2"/>
                                            </p:txEl>
                                          </p:spTgt>
                                        </p:tgtEl>
                                        <p:attrNameLst>
                                          <p:attrName>style.visibility</p:attrName>
                                        </p:attrNameLst>
                                      </p:cBhvr>
                                      <p:to>
                                        <p:strVal val="visible"/>
                                      </p:to>
                                    </p:set>
                                    <p:animEffect transition="in" filter="fade">
                                      <p:cBhvr>
                                        <p:cTn id="21" dur="500"/>
                                        <p:tgtEl>
                                          <p:spTgt spid="54">
                                            <p:txEl>
                                              <p:pRg st="2" end="2"/>
                                            </p:txEl>
                                          </p:spTgt>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56"/>
                                        </p:tgtEl>
                                        <p:attrNameLst>
                                          <p:attrName>style.visibility</p:attrName>
                                        </p:attrNameLst>
                                      </p:cBhvr>
                                      <p:to>
                                        <p:strVal val="visible"/>
                                      </p:to>
                                    </p:set>
                                    <p:animEffect transition="in" filter="fade">
                                      <p:cBhvr>
                                        <p:cTn id="25" dur="500"/>
                                        <p:tgtEl>
                                          <p:spTgt spid="56"/>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65"/>
                                        </p:tgtEl>
                                        <p:attrNameLst>
                                          <p:attrName>style.visibility</p:attrName>
                                        </p:attrNameLst>
                                      </p:cBhvr>
                                      <p:to>
                                        <p:strVal val="visible"/>
                                      </p:to>
                                    </p:set>
                                    <p:animEffect transition="in" filter="fade">
                                      <p:cBhvr>
                                        <p:cTn id="28" dur="500"/>
                                        <p:tgtEl>
                                          <p:spTgt spid="6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par>
                                <p:cTn id="32" presetID="10" presetClass="entr" presetSubtype="0" fill="hold" nodeType="withEffect">
                                  <p:stCondLst>
                                    <p:cond delay="0"/>
                                  </p:stCondLst>
                                  <p:childTnLst>
                                    <p:set>
                                      <p:cBhvr>
                                        <p:cTn id="33" dur="1" fill="hold">
                                          <p:stCondLst>
                                            <p:cond delay="0"/>
                                          </p:stCondLst>
                                        </p:cTn>
                                        <p:tgtEl>
                                          <p:spTgt spid="61"/>
                                        </p:tgtEl>
                                        <p:attrNameLst>
                                          <p:attrName>style.visibility</p:attrName>
                                        </p:attrNameLst>
                                      </p:cBhvr>
                                      <p:to>
                                        <p:strVal val="visible"/>
                                      </p:to>
                                    </p:set>
                                    <p:animEffect transition="in" filter="fade">
                                      <p:cBhvr>
                                        <p:cTn id="34" dur="500"/>
                                        <p:tgtEl>
                                          <p:spTgt spid="61"/>
                                        </p:tgtEl>
                                      </p:cBhvr>
                                    </p:animEffect>
                                  </p:childTnLst>
                                </p:cTn>
                              </p:par>
                            </p:childTnLst>
                          </p:cTn>
                        </p:par>
                        <p:par>
                          <p:cTn id="35" fill="hold">
                            <p:stCondLst>
                              <p:cond delay="1000"/>
                            </p:stCondLst>
                            <p:childTnLst>
                              <p:par>
                                <p:cTn id="36" presetID="10" presetClass="entr" presetSubtype="0" fill="hold" grpId="0" nodeType="afterEffect">
                                  <p:stCondLst>
                                    <p:cond delay="0"/>
                                  </p:stCondLst>
                                  <p:childTnLst>
                                    <p:set>
                                      <p:cBhvr>
                                        <p:cTn id="37" dur="1" fill="hold">
                                          <p:stCondLst>
                                            <p:cond delay="0"/>
                                          </p:stCondLst>
                                        </p:cTn>
                                        <p:tgtEl>
                                          <p:spTgt spid="67"/>
                                        </p:tgtEl>
                                        <p:attrNameLst>
                                          <p:attrName>style.visibility</p:attrName>
                                        </p:attrNameLst>
                                      </p:cBhvr>
                                      <p:to>
                                        <p:strVal val="visible"/>
                                      </p:to>
                                    </p:set>
                                    <p:animEffect transition="in" filter="fade">
                                      <p:cBhvr>
                                        <p:cTn id="38" dur="500"/>
                                        <p:tgtEl>
                                          <p:spTgt spid="67"/>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68"/>
                                        </p:tgtEl>
                                        <p:attrNameLst>
                                          <p:attrName>style.visibility</p:attrName>
                                        </p:attrNameLst>
                                      </p:cBhvr>
                                      <p:to>
                                        <p:strVal val="visible"/>
                                      </p:to>
                                    </p:set>
                                    <p:animEffect transition="in" filter="fade">
                                      <p:cBhvr>
                                        <p:cTn id="41" dur="500"/>
                                        <p:tgtEl>
                                          <p:spTgt spid="68"/>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54">
                                            <p:txEl>
                                              <p:pRg st="3" end="3"/>
                                            </p:txEl>
                                          </p:spTgt>
                                        </p:tgtEl>
                                        <p:attrNameLst>
                                          <p:attrName>style.visibility</p:attrName>
                                        </p:attrNameLst>
                                      </p:cBhvr>
                                      <p:to>
                                        <p:strVal val="visible"/>
                                      </p:to>
                                    </p:set>
                                    <p:animEffect transition="in" filter="fade">
                                      <p:cBhvr>
                                        <p:cTn id="46" dur="500"/>
                                        <p:tgtEl>
                                          <p:spTgt spid="54">
                                            <p:txEl>
                                              <p:pRg st="3" end="3"/>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54">
                                            <p:txEl>
                                              <p:pRg st="4" end="4"/>
                                            </p:txEl>
                                          </p:spTgt>
                                        </p:tgtEl>
                                        <p:attrNameLst>
                                          <p:attrName>style.visibility</p:attrName>
                                        </p:attrNameLst>
                                      </p:cBhvr>
                                      <p:to>
                                        <p:strVal val="visible"/>
                                      </p:to>
                                    </p:set>
                                    <p:animEffect transition="in" filter="fade">
                                      <p:cBhvr>
                                        <p:cTn id="49" dur="500"/>
                                        <p:tgtEl>
                                          <p:spTgt spid="54">
                                            <p:txEl>
                                              <p:pRg st="4" end="4"/>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54">
                                            <p:txEl>
                                              <p:pRg st="5" end="5"/>
                                            </p:txEl>
                                          </p:spTgt>
                                        </p:tgtEl>
                                        <p:attrNameLst>
                                          <p:attrName>style.visibility</p:attrName>
                                        </p:attrNameLst>
                                      </p:cBhvr>
                                      <p:to>
                                        <p:strVal val="visible"/>
                                      </p:to>
                                    </p:set>
                                    <p:animEffect transition="in" filter="fade">
                                      <p:cBhvr>
                                        <p:cTn id="52" dur="500"/>
                                        <p:tgtEl>
                                          <p:spTgt spid="54">
                                            <p:txEl>
                                              <p:pRg st="5" end="5"/>
                                            </p:txEl>
                                          </p:spTgt>
                                        </p:tgtEl>
                                      </p:cBhvr>
                                    </p:animEffect>
                                  </p:childTnLst>
                                </p:cTn>
                              </p:par>
                              <p:par>
                                <p:cTn id="53" presetID="10" presetClass="exit" presetSubtype="0" fill="hold" grpId="1" nodeType="withEffect">
                                  <p:stCondLst>
                                    <p:cond delay="0"/>
                                  </p:stCondLst>
                                  <p:childTnLst>
                                    <p:animEffect transition="out" filter="fade">
                                      <p:cBhvr>
                                        <p:cTn id="54" dur="500"/>
                                        <p:tgtEl>
                                          <p:spTgt spid="56"/>
                                        </p:tgtEl>
                                      </p:cBhvr>
                                    </p:animEffect>
                                    <p:set>
                                      <p:cBhvr>
                                        <p:cTn id="55" dur="1" fill="hold">
                                          <p:stCondLst>
                                            <p:cond delay="499"/>
                                          </p:stCondLst>
                                        </p:cTn>
                                        <p:tgtEl>
                                          <p:spTgt spid="56"/>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65"/>
                                        </p:tgtEl>
                                      </p:cBhvr>
                                    </p:animEffect>
                                    <p:set>
                                      <p:cBhvr>
                                        <p:cTn id="58" dur="1" fill="hold">
                                          <p:stCondLst>
                                            <p:cond delay="499"/>
                                          </p:stCondLst>
                                        </p:cTn>
                                        <p:tgtEl>
                                          <p:spTgt spid="65"/>
                                        </p:tgtEl>
                                        <p:attrNameLst>
                                          <p:attrName>style.visibility</p:attrName>
                                        </p:attrNameLst>
                                      </p:cBhvr>
                                      <p:to>
                                        <p:strVal val="hidden"/>
                                      </p:to>
                                    </p:set>
                                  </p:childTnLst>
                                </p:cTn>
                              </p:par>
                              <p:par>
                                <p:cTn id="59" presetID="10" presetClass="exit" presetSubtype="0" fill="hold" grpId="1" nodeType="withEffect">
                                  <p:stCondLst>
                                    <p:cond delay="0"/>
                                  </p:stCondLst>
                                  <p:childTnLst>
                                    <p:animEffect transition="out" filter="fade">
                                      <p:cBhvr>
                                        <p:cTn id="60" dur="500"/>
                                        <p:tgtEl>
                                          <p:spTgt spid="58"/>
                                        </p:tgtEl>
                                      </p:cBhvr>
                                    </p:animEffect>
                                    <p:set>
                                      <p:cBhvr>
                                        <p:cTn id="61" dur="1" fill="hold">
                                          <p:stCondLst>
                                            <p:cond delay="499"/>
                                          </p:stCondLst>
                                        </p:cTn>
                                        <p:tgtEl>
                                          <p:spTgt spid="58"/>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61"/>
                                        </p:tgtEl>
                                      </p:cBhvr>
                                    </p:animEffect>
                                    <p:set>
                                      <p:cBhvr>
                                        <p:cTn id="64" dur="1" fill="hold">
                                          <p:stCondLst>
                                            <p:cond delay="499"/>
                                          </p:stCondLst>
                                        </p:cTn>
                                        <p:tgtEl>
                                          <p:spTgt spid="61"/>
                                        </p:tgtEl>
                                        <p:attrNameLst>
                                          <p:attrName>style.visibility</p:attrName>
                                        </p:attrNameLst>
                                      </p:cBhvr>
                                      <p:to>
                                        <p:strVal val="hidden"/>
                                      </p:to>
                                    </p:set>
                                  </p:childTnLst>
                                </p:cTn>
                              </p:par>
                              <p:par>
                                <p:cTn id="65" presetID="10" presetClass="exit" presetSubtype="0" fill="hold" grpId="1" nodeType="withEffect">
                                  <p:stCondLst>
                                    <p:cond delay="0"/>
                                  </p:stCondLst>
                                  <p:childTnLst>
                                    <p:animEffect transition="out" filter="fade">
                                      <p:cBhvr>
                                        <p:cTn id="66" dur="500"/>
                                        <p:tgtEl>
                                          <p:spTgt spid="67"/>
                                        </p:tgtEl>
                                      </p:cBhvr>
                                    </p:animEffect>
                                    <p:set>
                                      <p:cBhvr>
                                        <p:cTn id="67" dur="1" fill="hold">
                                          <p:stCondLst>
                                            <p:cond delay="499"/>
                                          </p:stCondLst>
                                        </p:cTn>
                                        <p:tgtEl>
                                          <p:spTgt spid="67"/>
                                        </p:tgtEl>
                                        <p:attrNameLst>
                                          <p:attrName>style.visibility</p:attrName>
                                        </p:attrNameLst>
                                      </p:cBhvr>
                                      <p:to>
                                        <p:strVal val="hidden"/>
                                      </p:to>
                                    </p:set>
                                  </p:childTnLst>
                                </p:cTn>
                              </p:par>
                              <p:par>
                                <p:cTn id="68" presetID="10" presetClass="exit" presetSubtype="0" fill="hold" grpId="1" nodeType="withEffect">
                                  <p:stCondLst>
                                    <p:cond delay="0"/>
                                  </p:stCondLst>
                                  <p:childTnLst>
                                    <p:animEffect transition="out" filter="fade">
                                      <p:cBhvr>
                                        <p:cTn id="69" dur="500"/>
                                        <p:tgtEl>
                                          <p:spTgt spid="68"/>
                                        </p:tgtEl>
                                      </p:cBhvr>
                                    </p:animEffect>
                                    <p:set>
                                      <p:cBhvr>
                                        <p:cTn id="70" dur="1" fill="hold">
                                          <p:stCondLst>
                                            <p:cond delay="499"/>
                                          </p:stCondLst>
                                        </p:cTn>
                                        <p:tgtEl>
                                          <p:spTgt spid="68"/>
                                        </p:tgtEl>
                                        <p:attrNameLst>
                                          <p:attrName>style.visibility</p:attrName>
                                        </p:attrNameLst>
                                      </p:cBhvr>
                                      <p:to>
                                        <p:strVal val="hidden"/>
                                      </p:to>
                                    </p:set>
                                  </p:childTnLst>
                                </p:cTn>
                              </p:par>
                            </p:childTnLst>
                          </p:cTn>
                        </p:par>
                        <p:par>
                          <p:cTn id="71" fill="hold">
                            <p:stCondLst>
                              <p:cond delay="500"/>
                            </p:stCondLst>
                            <p:childTnLst>
                              <p:par>
                                <p:cTn id="72" presetID="10" presetClass="entr" presetSubtype="0" fill="hold" grpId="0" nodeType="afterEffect">
                                  <p:stCondLst>
                                    <p:cond delay="0"/>
                                  </p:stCondLst>
                                  <p:childTnLst>
                                    <p:set>
                                      <p:cBhvr>
                                        <p:cTn id="73" dur="1" fill="hold">
                                          <p:stCondLst>
                                            <p:cond delay="0"/>
                                          </p:stCondLst>
                                        </p:cTn>
                                        <p:tgtEl>
                                          <p:spTgt spid="66"/>
                                        </p:tgtEl>
                                        <p:attrNameLst>
                                          <p:attrName>style.visibility</p:attrName>
                                        </p:attrNameLst>
                                      </p:cBhvr>
                                      <p:to>
                                        <p:strVal val="visible"/>
                                      </p:to>
                                    </p:set>
                                    <p:animEffect transition="in" filter="fade">
                                      <p:cBhvr>
                                        <p:cTn id="74" dur="500"/>
                                        <p:tgtEl>
                                          <p:spTgt spid="66"/>
                                        </p:tgtEl>
                                      </p:cBhvr>
                                    </p:animEffect>
                                  </p:childTnLst>
                                </p:cTn>
                              </p:par>
                              <p:par>
                                <p:cTn id="75" presetID="10" presetClass="entr" presetSubtype="0" fill="hold" grpId="0" nodeType="withEffect">
                                  <p:stCondLst>
                                    <p:cond delay="0"/>
                                  </p:stCondLst>
                                  <p:childTnLst>
                                    <p:set>
                                      <p:cBhvr>
                                        <p:cTn id="76" dur="1" fill="hold">
                                          <p:stCondLst>
                                            <p:cond delay="0"/>
                                          </p:stCondLst>
                                        </p:cTn>
                                        <p:tgtEl>
                                          <p:spTgt spid="57"/>
                                        </p:tgtEl>
                                        <p:attrNameLst>
                                          <p:attrName>style.visibility</p:attrName>
                                        </p:attrNameLst>
                                      </p:cBhvr>
                                      <p:to>
                                        <p:strVal val="visible"/>
                                      </p:to>
                                    </p:set>
                                    <p:animEffect transition="in" filter="fade">
                                      <p:cBhvr>
                                        <p:cTn id="77" dur="500"/>
                                        <p:tgtEl>
                                          <p:spTgt spid="57"/>
                                        </p:tgtEl>
                                      </p:cBhvr>
                                    </p:animEffect>
                                  </p:childTnLst>
                                </p:cTn>
                              </p:par>
                              <p:par>
                                <p:cTn id="78" presetID="10" presetClass="entr" presetSubtype="0" fill="hold" grpId="0" nodeType="withEffect">
                                  <p:stCondLst>
                                    <p:cond delay="0"/>
                                  </p:stCondLst>
                                  <p:childTnLst>
                                    <p:set>
                                      <p:cBhvr>
                                        <p:cTn id="79" dur="1" fill="hold">
                                          <p:stCondLst>
                                            <p:cond delay="0"/>
                                          </p:stCondLst>
                                        </p:cTn>
                                        <p:tgtEl>
                                          <p:spTgt spid="59"/>
                                        </p:tgtEl>
                                        <p:attrNameLst>
                                          <p:attrName>style.visibility</p:attrName>
                                        </p:attrNameLst>
                                      </p:cBhvr>
                                      <p:to>
                                        <p:strVal val="visible"/>
                                      </p:to>
                                    </p:set>
                                    <p:animEffect transition="in" filter="fade">
                                      <p:cBhvr>
                                        <p:cTn id="80" dur="500"/>
                                        <p:tgtEl>
                                          <p:spTgt spid="59"/>
                                        </p:tgtEl>
                                      </p:cBhvr>
                                    </p:animEffect>
                                  </p:childTnLst>
                                </p:cTn>
                              </p:par>
                              <p:par>
                                <p:cTn id="81" presetID="10" presetClass="entr" presetSubtype="0" fill="hold" nodeType="withEffect">
                                  <p:stCondLst>
                                    <p:cond delay="0"/>
                                  </p:stCondLst>
                                  <p:childTnLst>
                                    <p:set>
                                      <p:cBhvr>
                                        <p:cTn id="82" dur="1" fill="hold">
                                          <p:stCondLst>
                                            <p:cond delay="0"/>
                                          </p:stCondLst>
                                        </p:cTn>
                                        <p:tgtEl>
                                          <p:spTgt spid="60"/>
                                        </p:tgtEl>
                                        <p:attrNameLst>
                                          <p:attrName>style.visibility</p:attrName>
                                        </p:attrNameLst>
                                      </p:cBhvr>
                                      <p:to>
                                        <p:strVal val="visible"/>
                                      </p:to>
                                    </p:set>
                                    <p:animEffect transition="in" filter="fade">
                                      <p:cBhvr>
                                        <p:cTn id="83" dur="500"/>
                                        <p:tgtEl>
                                          <p:spTgt spid="60"/>
                                        </p:tgtEl>
                                      </p:cBhvr>
                                    </p:animEffect>
                                  </p:childTnLst>
                                </p:cTn>
                              </p:par>
                            </p:childTnLst>
                          </p:cTn>
                        </p:par>
                        <p:par>
                          <p:cTn id="84" fill="hold">
                            <p:stCondLst>
                              <p:cond delay="1000"/>
                            </p:stCondLst>
                            <p:childTnLst>
                              <p:par>
                                <p:cTn id="85" presetID="10" presetClass="entr" presetSubtype="0" fill="hold" grpId="0" nodeType="afterEffect">
                                  <p:stCondLst>
                                    <p:cond delay="0"/>
                                  </p:stCondLst>
                                  <p:childTnLst>
                                    <p:set>
                                      <p:cBhvr>
                                        <p:cTn id="86" dur="1" fill="hold">
                                          <p:stCondLst>
                                            <p:cond delay="0"/>
                                          </p:stCondLst>
                                        </p:cTn>
                                        <p:tgtEl>
                                          <p:spTgt spid="62"/>
                                        </p:tgtEl>
                                        <p:attrNameLst>
                                          <p:attrName>style.visibility</p:attrName>
                                        </p:attrNameLst>
                                      </p:cBhvr>
                                      <p:to>
                                        <p:strVal val="visible"/>
                                      </p:to>
                                    </p:set>
                                    <p:animEffect transition="in" filter="fade">
                                      <p:cBhvr>
                                        <p:cTn id="87" dur="500"/>
                                        <p:tgtEl>
                                          <p:spTgt spid="62"/>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63"/>
                                        </p:tgtEl>
                                        <p:attrNameLst>
                                          <p:attrName>style.visibility</p:attrName>
                                        </p:attrNameLst>
                                      </p:cBhvr>
                                      <p:to>
                                        <p:strVal val="visible"/>
                                      </p:to>
                                    </p:set>
                                    <p:animEffect transition="in" filter="fade">
                                      <p:cBhvr>
                                        <p:cTn id="90"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animBg="1"/>
      <p:bldP spid="56" grpId="1" animBg="1"/>
      <p:bldP spid="57" grpId="0" animBg="1"/>
      <p:bldP spid="58" grpId="0"/>
      <p:bldP spid="58" grpId="1"/>
      <p:bldP spid="59" grpId="0"/>
      <p:bldP spid="62" grpId="0"/>
      <p:bldP spid="63" grpId="0"/>
      <p:bldP spid="65" grpId="0" animBg="1"/>
      <p:bldP spid="65" grpId="1" animBg="1"/>
      <p:bldP spid="66" grpId="0" animBg="1"/>
      <p:bldP spid="67" grpId="0"/>
      <p:bldP spid="67" grpId="1"/>
      <p:bldP spid="68" grpId="0"/>
      <p:bldP spid="68" grpId="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19" name="Content Placeholder 2">
            <a:extLst>
              <a:ext uri="{FF2B5EF4-FFF2-40B4-BE49-F238E27FC236}">
                <a16:creationId xmlns:a16="http://schemas.microsoft.com/office/drawing/2014/main" id="{A0E2B90F-2BCA-B111-855A-8B4275DFA8A7}"/>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20" name="Text Placeholder 2">
            <a:extLst>
              <a:ext uri="{FF2B5EF4-FFF2-40B4-BE49-F238E27FC236}">
                <a16:creationId xmlns:a16="http://schemas.microsoft.com/office/drawing/2014/main" id="{41757228-0E68-B3DD-23C1-C8C8E381C7D6}"/>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Efficiency</a:t>
            </a:r>
          </a:p>
        </p:txBody>
      </p:sp>
      <p:sp>
        <p:nvSpPr>
          <p:cNvPr id="21" name="Content Placeholder 3">
            <a:extLst>
              <a:ext uri="{FF2B5EF4-FFF2-40B4-BE49-F238E27FC236}">
                <a16:creationId xmlns:a16="http://schemas.microsoft.com/office/drawing/2014/main" id="{FA37E6BA-8F22-5F1E-C0F1-490910DFD1D7}"/>
              </a:ext>
            </a:extLst>
          </p:cNvPr>
          <p:cNvSpPr txBox="1">
            <a:spLocks/>
          </p:cNvSpPr>
          <p:nvPr/>
        </p:nvSpPr>
        <p:spPr>
          <a:xfrm>
            <a:off x="457200" y="1478280"/>
            <a:ext cx="4181653" cy="48354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How to best improve Combustion performance?</a:t>
            </a:r>
          </a:p>
          <a:p>
            <a:pPr lvl="1"/>
            <a:r>
              <a:rPr lang="en-US" sz="1800" dirty="0"/>
              <a:t>Controlling Flue Gas Temperature</a:t>
            </a:r>
          </a:p>
          <a:p>
            <a:pPr lvl="1"/>
            <a:r>
              <a:rPr lang="en-US" sz="1800" dirty="0"/>
              <a:t>Controlling Oxygen Concentration in Flue gas</a:t>
            </a:r>
          </a:p>
          <a:p>
            <a:pPr lvl="1"/>
            <a:r>
              <a:rPr lang="en-US" sz="1800" dirty="0"/>
              <a:t>Ensure Fuel / Air mixing prior to combustion</a:t>
            </a:r>
          </a:p>
          <a:p>
            <a:pPr lvl="1"/>
            <a:r>
              <a:rPr lang="en-US" sz="1800" dirty="0"/>
              <a:t>Condensing water vapor out of flue gases</a:t>
            </a:r>
          </a:p>
          <a:p>
            <a:pPr lvl="2"/>
            <a:r>
              <a:rPr lang="en-US" sz="1800" dirty="0"/>
              <a:t>Where does this happen?</a:t>
            </a:r>
          </a:p>
          <a:p>
            <a:pPr lvl="2"/>
            <a:r>
              <a:rPr lang="en-US" sz="1800" dirty="0"/>
              <a:t>Is this Practical?</a:t>
            </a:r>
          </a:p>
          <a:p>
            <a:endParaRPr lang="en-US" dirty="0"/>
          </a:p>
        </p:txBody>
      </p:sp>
      <p:pic>
        <p:nvPicPr>
          <p:cNvPr id="22" name="Picture 21">
            <a:extLst>
              <a:ext uri="{FF2B5EF4-FFF2-40B4-BE49-F238E27FC236}">
                <a16:creationId xmlns:a16="http://schemas.microsoft.com/office/drawing/2014/main" id="{533178FB-77E3-E378-7249-55D57FA7C4AE}"/>
              </a:ext>
            </a:extLst>
          </p:cNvPr>
          <p:cNvPicPr>
            <a:picLocks noChangeAspect="1"/>
          </p:cNvPicPr>
          <p:nvPr/>
        </p:nvPicPr>
        <p:blipFill>
          <a:blip r:embed="rId4"/>
          <a:stretch>
            <a:fillRect/>
          </a:stretch>
        </p:blipFill>
        <p:spPr>
          <a:xfrm>
            <a:off x="4572000" y="1155309"/>
            <a:ext cx="4300084" cy="4937761"/>
          </a:xfrm>
          <a:prstGeom prst="rect">
            <a:avLst/>
          </a:prstGeom>
        </p:spPr>
      </p:pic>
      <p:sp>
        <p:nvSpPr>
          <p:cNvPr id="23" name="Rectangle 22">
            <a:extLst>
              <a:ext uri="{FF2B5EF4-FFF2-40B4-BE49-F238E27FC236}">
                <a16:creationId xmlns:a16="http://schemas.microsoft.com/office/drawing/2014/main" id="{AC4D9A68-1755-0BDA-0AFF-1D94A51139F1}"/>
              </a:ext>
            </a:extLst>
          </p:cNvPr>
          <p:cNvSpPr/>
          <p:nvPr/>
        </p:nvSpPr>
        <p:spPr>
          <a:xfrm>
            <a:off x="5738191" y="1461160"/>
            <a:ext cx="1987826" cy="2057813"/>
          </a:xfrm>
          <a:prstGeom prst="rect">
            <a:avLst/>
          </a:prstGeom>
          <a:gradFill flip="none" rotWithShape="1">
            <a:gsLst>
              <a:gs pos="0">
                <a:srgbClr val="1A71F2">
                  <a:alpha val="50000"/>
                </a:srgbClr>
              </a:gs>
              <a:gs pos="100000">
                <a:srgbClr val="B3D0FB">
                  <a:alpha val="50000"/>
                </a:srgbClr>
              </a:gs>
            </a:gsLst>
            <a:lin ang="14400000" scaled="0"/>
            <a:tileRect/>
          </a:gradFill>
          <a:ln>
            <a:solidFill>
              <a:srgbClr val="1A71F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Arrow: Up 23">
            <a:extLst>
              <a:ext uri="{FF2B5EF4-FFF2-40B4-BE49-F238E27FC236}">
                <a16:creationId xmlns:a16="http://schemas.microsoft.com/office/drawing/2014/main" id="{74290033-CA94-1106-5252-E5A6CFE3F7D5}"/>
              </a:ext>
            </a:extLst>
          </p:cNvPr>
          <p:cNvSpPr/>
          <p:nvPr/>
        </p:nvSpPr>
        <p:spPr>
          <a:xfrm>
            <a:off x="7851913" y="1612508"/>
            <a:ext cx="546445" cy="1405972"/>
          </a:xfrm>
          <a:prstGeom prst="upArrow">
            <a:avLst/>
          </a:prstGeom>
          <a:gradFill>
            <a:gsLst>
              <a:gs pos="0">
                <a:srgbClr val="297BF3">
                  <a:alpha val="50000"/>
                </a:srgbClr>
              </a:gs>
              <a:gs pos="100000">
                <a:srgbClr val="21C9A9">
                  <a:alpha val="50000"/>
                </a:srgb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Arrow: Left 24">
            <a:extLst>
              <a:ext uri="{FF2B5EF4-FFF2-40B4-BE49-F238E27FC236}">
                <a16:creationId xmlns:a16="http://schemas.microsoft.com/office/drawing/2014/main" id="{D3C3FC82-F1D8-1FE7-F817-430E8969667B}"/>
              </a:ext>
            </a:extLst>
          </p:cNvPr>
          <p:cNvSpPr/>
          <p:nvPr/>
        </p:nvSpPr>
        <p:spPr>
          <a:xfrm>
            <a:off x="5937250" y="3573071"/>
            <a:ext cx="1573213" cy="529274"/>
          </a:xfrm>
          <a:prstGeom prst="leftArrow">
            <a:avLst/>
          </a:prstGeom>
          <a:gradFill>
            <a:gsLst>
              <a:gs pos="0">
                <a:srgbClr val="297BF3">
                  <a:alpha val="50000"/>
                </a:srgbClr>
              </a:gs>
              <a:gs pos="100000">
                <a:srgbClr val="21C9A9">
                  <a:alpha val="50000"/>
                </a:srgbClr>
              </a:gs>
            </a:gsLst>
            <a:lin ang="108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1CE6348B-46B2-DC55-987B-E7C8BB37A971}"/>
              </a:ext>
            </a:extLst>
          </p:cNvPr>
          <p:cNvSpPr/>
          <p:nvPr/>
        </p:nvSpPr>
        <p:spPr>
          <a:xfrm>
            <a:off x="5738191" y="1183218"/>
            <a:ext cx="859459" cy="1220503"/>
          </a:xfrm>
          <a:prstGeom prst="rect">
            <a:avLst/>
          </a:prstGeom>
          <a:gradFill flip="none" rotWithShape="1">
            <a:gsLst>
              <a:gs pos="0">
                <a:srgbClr val="1DAF93">
                  <a:alpha val="50000"/>
                </a:srgbClr>
              </a:gs>
              <a:gs pos="100000">
                <a:srgbClr val="6FE7D0">
                  <a:alpha val="50000"/>
                </a:srgbClr>
              </a:gs>
            </a:gsLst>
            <a:lin ang="14400000" scaled="0"/>
            <a:tileRect/>
          </a:gradFill>
          <a:ln>
            <a:solidFill>
              <a:srgbClr val="1CA88D"/>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Content Placeholder 3">
            <a:extLst>
              <a:ext uri="{FF2B5EF4-FFF2-40B4-BE49-F238E27FC236}">
                <a16:creationId xmlns:a16="http://schemas.microsoft.com/office/drawing/2014/main" id="{31EECE28-24A9-CFC0-5963-5CC448F66C6F}"/>
              </a:ext>
            </a:extLst>
          </p:cNvPr>
          <p:cNvSpPr txBox="1">
            <a:spLocks/>
          </p:cNvSpPr>
          <p:nvPr/>
        </p:nvSpPr>
        <p:spPr>
          <a:xfrm>
            <a:off x="7304539" y="795016"/>
            <a:ext cx="1086291"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rgbClr val="297BF3"/>
                </a:solidFill>
              </a:rPr>
              <a:t>Natural Draft</a:t>
            </a:r>
          </a:p>
        </p:txBody>
      </p:sp>
      <p:sp>
        <p:nvSpPr>
          <p:cNvPr id="28" name="Content Placeholder 3">
            <a:extLst>
              <a:ext uri="{FF2B5EF4-FFF2-40B4-BE49-F238E27FC236}">
                <a16:creationId xmlns:a16="http://schemas.microsoft.com/office/drawing/2014/main" id="{4D0FDED5-45DC-B562-3396-688DA931A789}"/>
              </a:ext>
            </a:extLst>
          </p:cNvPr>
          <p:cNvSpPr txBox="1">
            <a:spLocks/>
          </p:cNvSpPr>
          <p:nvPr/>
        </p:nvSpPr>
        <p:spPr>
          <a:xfrm>
            <a:off x="6501030" y="595740"/>
            <a:ext cx="1015078"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rgbClr val="009A46"/>
                </a:solidFill>
              </a:rPr>
              <a:t>Forced Draft</a:t>
            </a:r>
          </a:p>
        </p:txBody>
      </p:sp>
      <p:cxnSp>
        <p:nvCxnSpPr>
          <p:cNvPr id="29" name="Straight Arrow Connector 28">
            <a:extLst>
              <a:ext uri="{FF2B5EF4-FFF2-40B4-BE49-F238E27FC236}">
                <a16:creationId xmlns:a16="http://schemas.microsoft.com/office/drawing/2014/main" id="{5641B07A-E08D-46D8-246E-1ADB895F5D17}"/>
              </a:ext>
            </a:extLst>
          </p:cNvPr>
          <p:cNvCxnSpPr>
            <a:cxnSpLocks/>
            <a:endCxn id="26" idx="0"/>
          </p:cNvCxnSpPr>
          <p:nvPr/>
        </p:nvCxnSpPr>
        <p:spPr>
          <a:xfrm flipH="1">
            <a:off x="6167921" y="812477"/>
            <a:ext cx="429729" cy="370741"/>
          </a:xfrm>
          <a:prstGeom prst="straightConnector1">
            <a:avLst/>
          </a:prstGeom>
          <a:ln w="12700">
            <a:solidFill>
              <a:srgbClr val="009A46"/>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263DD096-6EC1-8DED-2145-75CE84CDB796}"/>
              </a:ext>
            </a:extLst>
          </p:cNvPr>
          <p:cNvCxnSpPr>
            <a:cxnSpLocks/>
          </p:cNvCxnSpPr>
          <p:nvPr/>
        </p:nvCxnSpPr>
        <p:spPr>
          <a:xfrm flipH="1">
            <a:off x="7049181" y="995266"/>
            <a:ext cx="320788" cy="486095"/>
          </a:xfrm>
          <a:prstGeom prst="straightConnector1">
            <a:avLst/>
          </a:prstGeom>
          <a:ln w="12700">
            <a:solidFill>
              <a:srgbClr val="3333FF"/>
            </a:solidFill>
            <a:tailEnd type="triangle"/>
          </a:ln>
        </p:spPr>
        <p:style>
          <a:lnRef idx="2">
            <a:schemeClr val="accent1"/>
          </a:lnRef>
          <a:fillRef idx="0">
            <a:schemeClr val="accent1"/>
          </a:fillRef>
          <a:effectRef idx="1">
            <a:schemeClr val="accent1"/>
          </a:effectRef>
          <a:fontRef idx="minor">
            <a:schemeClr val="tx1"/>
          </a:fontRef>
        </p:style>
      </p:cxnSp>
      <p:sp>
        <p:nvSpPr>
          <p:cNvPr id="31" name="Content Placeholder 3">
            <a:extLst>
              <a:ext uri="{FF2B5EF4-FFF2-40B4-BE49-F238E27FC236}">
                <a16:creationId xmlns:a16="http://schemas.microsoft.com/office/drawing/2014/main" id="{005EDD27-B196-35AB-84AB-DEA7B11F9EFA}"/>
              </a:ext>
            </a:extLst>
          </p:cNvPr>
          <p:cNvSpPr txBox="1">
            <a:spLocks/>
          </p:cNvSpPr>
          <p:nvPr/>
        </p:nvSpPr>
        <p:spPr>
          <a:xfrm rot="16200000">
            <a:off x="7380828" y="2205495"/>
            <a:ext cx="1437813"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Lower Stack Temp</a:t>
            </a:r>
          </a:p>
        </p:txBody>
      </p:sp>
      <p:sp>
        <p:nvSpPr>
          <p:cNvPr id="32" name="Content Placeholder 3">
            <a:extLst>
              <a:ext uri="{FF2B5EF4-FFF2-40B4-BE49-F238E27FC236}">
                <a16:creationId xmlns:a16="http://schemas.microsoft.com/office/drawing/2014/main" id="{775CED4E-11B1-6327-05D7-6A7BEA550471}"/>
              </a:ext>
            </a:extLst>
          </p:cNvPr>
          <p:cNvSpPr txBox="1">
            <a:spLocks/>
          </p:cNvSpPr>
          <p:nvPr/>
        </p:nvSpPr>
        <p:spPr>
          <a:xfrm>
            <a:off x="6062387" y="3681564"/>
            <a:ext cx="1511300"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Lower Excess %O</a:t>
            </a:r>
            <a:r>
              <a:rPr lang="en-US" sz="1100" b="1" baseline="-10000" dirty="0">
                <a:solidFill>
                  <a:schemeClr val="bg1"/>
                </a:solidFill>
              </a:rPr>
              <a:t>2</a:t>
            </a:r>
            <a:endParaRPr lang="en-US" sz="1100" b="1" dirty="0">
              <a:solidFill>
                <a:schemeClr val="bg1"/>
              </a:solidFill>
            </a:endParaRPr>
          </a:p>
        </p:txBody>
      </p:sp>
      <p:sp>
        <p:nvSpPr>
          <p:cNvPr id="33" name="Content Placeholder 3">
            <a:extLst>
              <a:ext uri="{FF2B5EF4-FFF2-40B4-BE49-F238E27FC236}">
                <a16:creationId xmlns:a16="http://schemas.microsoft.com/office/drawing/2014/main" id="{80061CE6-768F-D5FB-7A76-CF5093FE0432}"/>
              </a:ext>
            </a:extLst>
          </p:cNvPr>
          <p:cNvSpPr txBox="1">
            <a:spLocks/>
          </p:cNvSpPr>
          <p:nvPr/>
        </p:nvSpPr>
        <p:spPr>
          <a:xfrm>
            <a:off x="6298268" y="2137131"/>
            <a:ext cx="300313"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W</a:t>
            </a:r>
          </a:p>
        </p:txBody>
      </p:sp>
      <p:sp>
        <p:nvSpPr>
          <p:cNvPr id="34" name="Content Placeholder 3">
            <a:extLst>
              <a:ext uri="{FF2B5EF4-FFF2-40B4-BE49-F238E27FC236}">
                <a16:creationId xmlns:a16="http://schemas.microsoft.com/office/drawing/2014/main" id="{0C71A9C2-C5DD-FE99-FB49-A181126AD9D1}"/>
              </a:ext>
            </a:extLst>
          </p:cNvPr>
          <p:cNvSpPr txBox="1">
            <a:spLocks/>
          </p:cNvSpPr>
          <p:nvPr/>
        </p:nvSpPr>
        <p:spPr>
          <a:xfrm>
            <a:off x="5728007" y="1189015"/>
            <a:ext cx="300313"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S</a:t>
            </a:r>
          </a:p>
        </p:txBody>
      </p:sp>
      <p:sp>
        <p:nvSpPr>
          <p:cNvPr id="5" name="Title 1">
            <a:extLst>
              <a:ext uri="{FF2B5EF4-FFF2-40B4-BE49-F238E27FC236}">
                <a16:creationId xmlns:a16="http://schemas.microsoft.com/office/drawing/2014/main" id="{A97AC394-CEA7-96CE-4981-C7DAEFA2166C}"/>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4138052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nodeType="withEffect">
                                  <p:stCondLst>
                                    <p:cond delay="0"/>
                                  </p:stCondLst>
                                  <p:childTnLst>
                                    <p:set>
                                      <p:cBhvr>
                                        <p:cTn id="12" dur="1" fill="hold">
                                          <p:stCondLst>
                                            <p:cond delay="0"/>
                                          </p:stCondLst>
                                        </p:cTn>
                                        <p:tgtEl>
                                          <p:spTgt spid="30"/>
                                        </p:tgtEl>
                                        <p:attrNameLst>
                                          <p:attrName>style.visibility</p:attrName>
                                        </p:attrNameLst>
                                      </p:cBhvr>
                                      <p:to>
                                        <p:strVal val="visible"/>
                                      </p:to>
                                    </p:set>
                                    <p:animEffect transition="in" filter="fade">
                                      <p:cBhvr>
                                        <p:cTn id="13" dur="500"/>
                                        <p:tgtEl>
                                          <p:spTgt spid="3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fade">
                                      <p:cBhvr>
                                        <p:cTn id="19" dur="500"/>
                                        <p:tgtEl>
                                          <p:spTgt spid="28"/>
                                        </p:tgtEl>
                                      </p:cBhvr>
                                    </p:animEffect>
                                  </p:childTnLst>
                                </p:cTn>
                              </p:par>
                              <p:par>
                                <p:cTn id="20" presetID="10"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500"/>
                                        <p:tgtEl>
                                          <p:spTgt spid="29"/>
                                        </p:tgtEl>
                                      </p:cBhvr>
                                    </p:animEffect>
                                  </p:childTnLst>
                                </p:cTn>
                              </p:par>
                              <p:par>
                                <p:cTn id="23" presetID="10" presetClass="exit" presetSubtype="0" fill="hold" grpId="0" nodeType="withEffect">
                                  <p:stCondLst>
                                    <p:cond delay="0"/>
                                  </p:stCondLst>
                                  <p:childTnLst>
                                    <p:animEffect transition="out" filter="fade">
                                      <p:cBhvr>
                                        <p:cTn id="24" dur="500"/>
                                        <p:tgtEl>
                                          <p:spTgt spid="33"/>
                                        </p:tgtEl>
                                      </p:cBhvr>
                                    </p:animEffect>
                                    <p:set>
                                      <p:cBhvr>
                                        <p:cTn id="25" dur="1" fill="hold">
                                          <p:stCondLst>
                                            <p:cond delay="499"/>
                                          </p:stCondLst>
                                        </p:cTn>
                                        <p:tgtEl>
                                          <p:spTgt spid="33"/>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34"/>
                                        </p:tgtEl>
                                      </p:cBhvr>
                                    </p:animEffect>
                                    <p:set>
                                      <p:cBhvr>
                                        <p:cTn id="28" dur="1" fill="hold">
                                          <p:stCondLst>
                                            <p:cond delay="499"/>
                                          </p:stCondLst>
                                        </p:cTn>
                                        <p:tgtEl>
                                          <p:spTgt spid="34"/>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21">
                                            <p:txEl>
                                              <p:pRg st="1" end="1"/>
                                            </p:txEl>
                                          </p:spTgt>
                                        </p:tgtEl>
                                        <p:attrNameLst>
                                          <p:attrName>style.visibility</p:attrName>
                                        </p:attrNameLst>
                                      </p:cBhvr>
                                      <p:to>
                                        <p:strVal val="visible"/>
                                      </p:to>
                                    </p:set>
                                    <p:animEffect transition="in" filter="fade">
                                      <p:cBhvr>
                                        <p:cTn id="33" dur="500"/>
                                        <p:tgtEl>
                                          <p:spTgt spid="21">
                                            <p:txEl>
                                              <p:pRg st="1" end="1"/>
                                            </p:txEl>
                                          </p:spTgt>
                                        </p:tgtEl>
                                      </p:cBhvr>
                                    </p:animEffect>
                                  </p:childTnLst>
                                </p:cTn>
                              </p:par>
                            </p:childTnLst>
                          </p:cTn>
                        </p:par>
                        <p:par>
                          <p:cTn id="34" fill="hold">
                            <p:stCondLst>
                              <p:cond delay="500"/>
                            </p:stCondLst>
                            <p:childTnLst>
                              <p:par>
                                <p:cTn id="35" presetID="10" presetClass="entr" presetSubtype="0" fill="hold" grpId="0" nodeType="afterEffect">
                                  <p:stCondLst>
                                    <p:cond delay="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500"/>
                                        <p:tgtEl>
                                          <p:spTgt spid="24"/>
                                        </p:tgtEl>
                                      </p:cBhvr>
                                    </p:animEffect>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31"/>
                                        </p:tgtEl>
                                        <p:attrNameLst>
                                          <p:attrName>style.visibility</p:attrName>
                                        </p:attrNameLst>
                                      </p:cBhvr>
                                      <p:to>
                                        <p:strVal val="visible"/>
                                      </p:to>
                                    </p:set>
                                    <p:animEffect transition="in" filter="fade">
                                      <p:cBhvr>
                                        <p:cTn id="41" dur="500"/>
                                        <p:tgtEl>
                                          <p:spTgt spid="31"/>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1">
                                            <p:txEl>
                                              <p:pRg st="2" end="2"/>
                                            </p:txEl>
                                          </p:spTgt>
                                        </p:tgtEl>
                                        <p:attrNameLst>
                                          <p:attrName>style.visibility</p:attrName>
                                        </p:attrNameLst>
                                      </p:cBhvr>
                                      <p:to>
                                        <p:strVal val="visible"/>
                                      </p:to>
                                    </p:set>
                                    <p:animEffect transition="in" filter="fade">
                                      <p:cBhvr>
                                        <p:cTn id="46" dur="500"/>
                                        <p:tgtEl>
                                          <p:spTgt spid="21">
                                            <p:txEl>
                                              <p:pRg st="2" end="2"/>
                                            </p:txEl>
                                          </p:spTgt>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childTnLst>
                          </p:cTn>
                        </p:par>
                        <p:par>
                          <p:cTn id="51" fill="hold">
                            <p:stCondLst>
                              <p:cond delay="1000"/>
                            </p:stCondLst>
                            <p:childTnLst>
                              <p:par>
                                <p:cTn id="52" presetID="10" presetClass="entr" presetSubtype="0" fill="hold" grpId="0" nodeType="after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1">
                                            <p:txEl>
                                              <p:pRg st="3" end="3"/>
                                            </p:txEl>
                                          </p:spTgt>
                                        </p:tgtEl>
                                        <p:attrNameLst>
                                          <p:attrName>style.visibility</p:attrName>
                                        </p:attrNameLst>
                                      </p:cBhvr>
                                      <p:to>
                                        <p:strVal val="visible"/>
                                      </p:to>
                                    </p:set>
                                    <p:animEffect transition="in" filter="fade">
                                      <p:cBhvr>
                                        <p:cTn id="59" dur="500"/>
                                        <p:tgtEl>
                                          <p:spTgt spid="21">
                                            <p:txEl>
                                              <p:pRg st="3" end="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21">
                                            <p:txEl>
                                              <p:pRg st="4" end="4"/>
                                            </p:txEl>
                                          </p:spTgt>
                                        </p:tgtEl>
                                        <p:attrNameLst>
                                          <p:attrName>style.visibility</p:attrName>
                                        </p:attrNameLst>
                                      </p:cBhvr>
                                      <p:to>
                                        <p:strVal val="visible"/>
                                      </p:to>
                                    </p:set>
                                    <p:animEffect transition="in" filter="fade">
                                      <p:cBhvr>
                                        <p:cTn id="64" dur="500"/>
                                        <p:tgtEl>
                                          <p:spTgt spid="21">
                                            <p:txEl>
                                              <p:pRg st="4" end="4"/>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21">
                                            <p:txEl>
                                              <p:pRg st="5" end="5"/>
                                            </p:txEl>
                                          </p:spTgt>
                                        </p:tgtEl>
                                        <p:attrNameLst>
                                          <p:attrName>style.visibility</p:attrName>
                                        </p:attrNameLst>
                                      </p:cBhvr>
                                      <p:to>
                                        <p:strVal val="visible"/>
                                      </p:to>
                                    </p:set>
                                    <p:animEffect transition="in" filter="fade">
                                      <p:cBhvr>
                                        <p:cTn id="69" dur="500"/>
                                        <p:tgtEl>
                                          <p:spTgt spid="21">
                                            <p:txEl>
                                              <p:pRg st="5" end="5"/>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21">
                                            <p:txEl>
                                              <p:pRg st="6" end="6"/>
                                            </p:txEl>
                                          </p:spTgt>
                                        </p:tgtEl>
                                        <p:attrNameLst>
                                          <p:attrName>style.visibility</p:attrName>
                                        </p:attrNameLst>
                                      </p:cBhvr>
                                      <p:to>
                                        <p:strVal val="visible"/>
                                      </p:to>
                                    </p:set>
                                    <p:animEffect transition="in" filter="fade">
                                      <p:cBhvr>
                                        <p:cTn id="74" dur="500"/>
                                        <p:tgtEl>
                                          <p:spTgt spid="2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7" grpId="0"/>
      <p:bldP spid="28" grpId="0"/>
      <p:bldP spid="31" grpId="0"/>
      <p:bldP spid="32" grpId="0"/>
      <p:bldP spid="33" grpId="0"/>
      <p:bldP spid="34"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81287824-FD0F-E97F-9D7D-E5B320D8A4AF}"/>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3" name="Text Placeholder 2">
            <a:extLst>
              <a:ext uri="{FF2B5EF4-FFF2-40B4-BE49-F238E27FC236}">
                <a16:creationId xmlns:a16="http://schemas.microsoft.com/office/drawing/2014/main" id="{05A84551-D36E-518A-6EBF-341247FB4110}"/>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Efficiency</a:t>
            </a:r>
          </a:p>
        </p:txBody>
      </p:sp>
      <p:sp>
        <p:nvSpPr>
          <p:cNvPr id="4" name="Content Placeholder 3">
            <a:extLst>
              <a:ext uri="{FF2B5EF4-FFF2-40B4-BE49-F238E27FC236}">
                <a16:creationId xmlns:a16="http://schemas.microsoft.com/office/drawing/2014/main" id="{AA531B2F-5486-9062-4A09-166BF0D2A3AE}"/>
              </a:ext>
            </a:extLst>
          </p:cNvPr>
          <p:cNvSpPr txBox="1">
            <a:spLocks/>
          </p:cNvSpPr>
          <p:nvPr/>
        </p:nvSpPr>
        <p:spPr>
          <a:xfrm>
            <a:off x="457200" y="1497330"/>
            <a:ext cx="8229600" cy="48354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Energy available in the Fuel being consumed</a:t>
            </a:r>
          </a:p>
          <a:p>
            <a:pPr lvl="1"/>
            <a:r>
              <a:rPr lang="en-US" sz="1800" dirty="0"/>
              <a:t>GROSS versus NET Heating Value </a:t>
            </a:r>
          </a:p>
          <a:p>
            <a:pPr lvl="1"/>
            <a:r>
              <a:rPr lang="en-US" sz="1800" dirty="0"/>
              <a:t>For Natural Gas </a:t>
            </a:r>
          </a:p>
          <a:p>
            <a:pPr lvl="2"/>
            <a:r>
              <a:rPr lang="en-US" sz="1800" dirty="0"/>
              <a:t>Gross Calorific valve (Higher Heating Valve – HHV): 1006 Btu/cf</a:t>
            </a:r>
          </a:p>
          <a:p>
            <a:pPr lvl="2"/>
            <a:r>
              <a:rPr lang="en-US" sz="1800" dirty="0"/>
              <a:t>Net Calorific Value (Lower Heating Value – LHV):      906 Btu/cf</a:t>
            </a:r>
          </a:p>
          <a:p>
            <a:pPr lvl="1"/>
            <a:r>
              <a:rPr lang="en-US" sz="1800" dirty="0"/>
              <a:t>Best achievable combustion efficiency = ~90%</a:t>
            </a:r>
          </a:p>
          <a:p>
            <a:pPr lvl="2"/>
            <a:r>
              <a:rPr lang="en-US" sz="1800" dirty="0"/>
              <a:t>Varies with fuels burned</a:t>
            </a:r>
          </a:p>
          <a:p>
            <a:pPr lvl="1"/>
            <a:r>
              <a:rPr lang="en-US" sz="1800" dirty="0"/>
              <a:t>Difference – Energy lost when water vapor is released with the Flue Gas.</a:t>
            </a:r>
          </a:p>
          <a:p>
            <a:endParaRPr lang="en-US" dirty="0"/>
          </a:p>
        </p:txBody>
      </p:sp>
      <p:grpSp>
        <p:nvGrpSpPr>
          <p:cNvPr id="5" name="Group 4">
            <a:extLst>
              <a:ext uri="{FF2B5EF4-FFF2-40B4-BE49-F238E27FC236}">
                <a16:creationId xmlns:a16="http://schemas.microsoft.com/office/drawing/2014/main" id="{AF683125-63DC-01D6-1434-96812B700136}"/>
              </a:ext>
            </a:extLst>
          </p:cNvPr>
          <p:cNvGrpSpPr/>
          <p:nvPr/>
        </p:nvGrpSpPr>
        <p:grpSpPr>
          <a:xfrm>
            <a:off x="708530" y="3973131"/>
            <a:ext cx="7691462" cy="1984372"/>
            <a:chOff x="824056" y="4457460"/>
            <a:chExt cx="7691462" cy="1984372"/>
          </a:xfrm>
        </p:grpSpPr>
        <p:sp>
          <p:nvSpPr>
            <p:cNvPr id="6" name="TextBox 5">
              <a:extLst>
                <a:ext uri="{FF2B5EF4-FFF2-40B4-BE49-F238E27FC236}">
                  <a16:creationId xmlns:a16="http://schemas.microsoft.com/office/drawing/2014/main" id="{60646CF7-1547-A5B7-3DED-4954AB30F3D5}"/>
                </a:ext>
              </a:extLst>
            </p:cNvPr>
            <p:cNvSpPr txBox="1"/>
            <p:nvPr/>
          </p:nvSpPr>
          <p:spPr>
            <a:xfrm>
              <a:off x="824056" y="5877580"/>
              <a:ext cx="879182" cy="523220"/>
            </a:xfrm>
            <a:prstGeom prst="rect">
              <a:avLst/>
            </a:prstGeom>
            <a:solidFill>
              <a:srgbClr val="1A71F2"/>
            </a:solidFill>
            <a:ln>
              <a:solidFill>
                <a:schemeClr val="tx1"/>
              </a:solidFill>
            </a:ln>
          </p:spPr>
          <p:txBody>
            <a:bodyPr wrap="square" rtlCol="0">
              <a:spAutoFit/>
            </a:bodyPr>
            <a:lstStyle/>
            <a:p>
              <a:pPr algn="ctr"/>
              <a:r>
                <a:rPr lang="en-US" sz="1400" b="1" dirty="0">
                  <a:solidFill>
                    <a:schemeClr val="bg1"/>
                  </a:solidFill>
                </a:rPr>
                <a:t>Oxygen</a:t>
              </a:r>
            </a:p>
            <a:p>
              <a:pPr algn="ctr"/>
              <a:r>
                <a:rPr lang="en-US" sz="1400" b="1" dirty="0">
                  <a:solidFill>
                    <a:schemeClr val="bg1"/>
                  </a:solidFill>
                </a:rPr>
                <a:t>O</a:t>
              </a:r>
              <a:r>
                <a:rPr lang="en-US" sz="1400" b="1" baseline="-10000" dirty="0">
                  <a:solidFill>
                    <a:schemeClr val="bg1"/>
                  </a:solidFill>
                </a:rPr>
                <a:t>2</a:t>
              </a:r>
            </a:p>
          </p:txBody>
        </p:sp>
        <p:sp>
          <p:nvSpPr>
            <p:cNvPr id="7" name="TextBox 6">
              <a:extLst>
                <a:ext uri="{FF2B5EF4-FFF2-40B4-BE49-F238E27FC236}">
                  <a16:creationId xmlns:a16="http://schemas.microsoft.com/office/drawing/2014/main" id="{0BAE299E-384C-0EED-A2B8-7D973C14838A}"/>
                </a:ext>
              </a:extLst>
            </p:cNvPr>
            <p:cNvSpPr txBox="1"/>
            <p:nvPr/>
          </p:nvSpPr>
          <p:spPr>
            <a:xfrm>
              <a:off x="846425" y="4930170"/>
              <a:ext cx="879182" cy="523220"/>
            </a:xfrm>
            <a:prstGeom prst="rect">
              <a:avLst/>
            </a:prstGeom>
            <a:solidFill>
              <a:srgbClr val="21C9A9"/>
            </a:solidFill>
            <a:ln>
              <a:solidFill>
                <a:schemeClr val="tx1"/>
              </a:solidFill>
            </a:ln>
          </p:spPr>
          <p:txBody>
            <a:bodyPr wrap="square" rtlCol="0">
              <a:spAutoFit/>
            </a:bodyPr>
            <a:lstStyle/>
            <a:p>
              <a:pPr algn="ctr"/>
              <a:r>
                <a:rPr lang="en-US" sz="1400" b="1" dirty="0">
                  <a:solidFill>
                    <a:schemeClr val="bg1"/>
                  </a:solidFill>
                </a:rPr>
                <a:t>Nat. Gas</a:t>
              </a:r>
            </a:p>
            <a:p>
              <a:pPr algn="ctr"/>
              <a:r>
                <a:rPr lang="en-US" sz="1400" b="1" dirty="0">
                  <a:solidFill>
                    <a:schemeClr val="bg1"/>
                  </a:solidFill>
                </a:rPr>
                <a:t>CH</a:t>
              </a:r>
              <a:r>
                <a:rPr lang="en-US" sz="1400" b="1" baseline="-10000" dirty="0">
                  <a:solidFill>
                    <a:schemeClr val="bg1"/>
                  </a:solidFill>
                </a:rPr>
                <a:t>4</a:t>
              </a:r>
              <a:endParaRPr lang="en-US" b="1" baseline="-10000" dirty="0">
                <a:solidFill>
                  <a:schemeClr val="bg1"/>
                </a:solidFill>
              </a:endParaRPr>
            </a:p>
          </p:txBody>
        </p:sp>
        <p:sp>
          <p:nvSpPr>
            <p:cNvPr id="8" name="TextBox 7">
              <a:extLst>
                <a:ext uri="{FF2B5EF4-FFF2-40B4-BE49-F238E27FC236}">
                  <a16:creationId xmlns:a16="http://schemas.microsoft.com/office/drawing/2014/main" id="{F0FB7A9A-A409-19E3-A2FB-C430438FA1CE}"/>
                </a:ext>
              </a:extLst>
            </p:cNvPr>
            <p:cNvSpPr txBox="1"/>
            <p:nvPr/>
          </p:nvSpPr>
          <p:spPr>
            <a:xfrm>
              <a:off x="2467060" y="5877580"/>
              <a:ext cx="879182" cy="523220"/>
            </a:xfrm>
            <a:prstGeom prst="rect">
              <a:avLst/>
            </a:prstGeom>
            <a:gradFill flip="none" rotWithShape="1">
              <a:gsLst>
                <a:gs pos="50000">
                  <a:srgbClr val="21C9A9"/>
                </a:gs>
                <a:gs pos="0">
                  <a:srgbClr val="1A71F2">
                    <a:alpha val="50000"/>
                  </a:srgbClr>
                </a:gs>
                <a:gs pos="100000">
                  <a:srgbClr val="25A2CB"/>
                </a:gs>
              </a:gsLst>
              <a:lin ang="0" scaled="1"/>
              <a:tileRect/>
            </a:gradFill>
            <a:ln w="15875">
              <a:solidFill>
                <a:schemeClr val="tx1"/>
              </a:solidFill>
            </a:ln>
          </p:spPr>
          <p:txBody>
            <a:bodyPr wrap="square" rtlCol="0">
              <a:spAutoFit/>
            </a:bodyPr>
            <a:lstStyle/>
            <a:p>
              <a:pPr algn="ctr"/>
              <a:r>
                <a:rPr lang="en-US" sz="1400" b="1" dirty="0"/>
                <a:t>Fuel + Air</a:t>
              </a:r>
            </a:p>
            <a:p>
              <a:pPr algn="ctr"/>
              <a:r>
                <a:rPr lang="en-US" sz="1400" b="1" dirty="0"/>
                <a:t>Mixing</a:t>
              </a:r>
            </a:p>
          </p:txBody>
        </p:sp>
        <p:cxnSp>
          <p:nvCxnSpPr>
            <p:cNvPr id="9" name="Straight Arrow Connector 8">
              <a:extLst>
                <a:ext uri="{FF2B5EF4-FFF2-40B4-BE49-F238E27FC236}">
                  <a16:creationId xmlns:a16="http://schemas.microsoft.com/office/drawing/2014/main" id="{46E4AFDC-4404-ECFF-AA4B-8E38E12B71A7}"/>
                </a:ext>
              </a:extLst>
            </p:cNvPr>
            <p:cNvCxnSpPr>
              <a:cxnSpLocks/>
              <a:stCxn id="6" idx="3"/>
            </p:cNvCxnSpPr>
            <p:nvPr/>
          </p:nvCxnSpPr>
          <p:spPr>
            <a:xfrm>
              <a:off x="1703238" y="6139190"/>
              <a:ext cx="775802" cy="508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5FE448B6-98C0-C12C-71D8-406D9ADB09CD}"/>
                </a:ext>
              </a:extLst>
            </p:cNvPr>
            <p:cNvCxnSpPr>
              <a:cxnSpLocks/>
              <a:endCxn id="8" idx="0"/>
            </p:cNvCxnSpPr>
            <p:nvPr/>
          </p:nvCxnSpPr>
          <p:spPr>
            <a:xfrm>
              <a:off x="2906651" y="5195150"/>
              <a:ext cx="0" cy="68243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DB331300-E993-F2B4-65D7-B979C080B163}"/>
                </a:ext>
              </a:extLst>
            </p:cNvPr>
            <p:cNvCxnSpPr>
              <a:cxnSpLocks/>
              <a:stCxn id="7" idx="3"/>
            </p:cNvCxnSpPr>
            <p:nvPr/>
          </p:nvCxnSpPr>
          <p:spPr>
            <a:xfrm>
              <a:off x="1725607" y="5191780"/>
              <a:ext cx="118872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740F355B-564E-BE29-4B07-08D9917B6F7B}"/>
                </a:ext>
              </a:extLst>
            </p:cNvPr>
            <p:cNvSpPr txBox="1"/>
            <p:nvPr/>
          </p:nvSpPr>
          <p:spPr>
            <a:xfrm>
              <a:off x="5550120" y="5224307"/>
              <a:ext cx="1359193" cy="523220"/>
            </a:xfrm>
            <a:prstGeom prst="rect">
              <a:avLst/>
            </a:prstGeom>
            <a:gradFill flip="none" rotWithShape="1">
              <a:gsLst>
                <a:gs pos="0">
                  <a:srgbClr val="FF0000"/>
                </a:gs>
                <a:gs pos="100000">
                  <a:srgbClr val="FF6699">
                    <a:alpha val="49804"/>
                  </a:srgbClr>
                </a:gs>
              </a:gsLst>
              <a:lin ang="0" scaled="1"/>
              <a:tileRect/>
            </a:gradFill>
            <a:ln w="15875">
              <a:solidFill>
                <a:schemeClr val="tx1"/>
              </a:solidFill>
            </a:ln>
          </p:spPr>
          <p:txBody>
            <a:bodyPr wrap="square" rtlCol="0">
              <a:spAutoFit/>
            </a:bodyPr>
            <a:lstStyle/>
            <a:p>
              <a:pPr algn="ctr"/>
              <a:r>
                <a:rPr lang="en-US" sz="1400" b="1" dirty="0"/>
                <a:t>Products of</a:t>
              </a:r>
            </a:p>
            <a:p>
              <a:pPr algn="ctr"/>
              <a:r>
                <a:rPr lang="en-US" sz="1400" b="1" dirty="0"/>
                <a:t>Combustion</a:t>
              </a:r>
            </a:p>
          </p:txBody>
        </p:sp>
        <p:sp>
          <p:nvSpPr>
            <p:cNvPr id="13" name="Rectangle 12">
              <a:extLst>
                <a:ext uri="{FF2B5EF4-FFF2-40B4-BE49-F238E27FC236}">
                  <a16:creationId xmlns:a16="http://schemas.microsoft.com/office/drawing/2014/main" id="{9A8BE9B3-CF78-0731-0511-E3C6B2A012A5}"/>
                </a:ext>
              </a:extLst>
            </p:cNvPr>
            <p:cNvSpPr/>
            <p:nvPr/>
          </p:nvSpPr>
          <p:spPr>
            <a:xfrm>
              <a:off x="4402452" y="5614577"/>
              <a:ext cx="342899" cy="682430"/>
            </a:xfrm>
            <a:prstGeom prst="rect">
              <a:avLst/>
            </a:prstGeom>
            <a:solidFill>
              <a:srgbClr val="25A2CB"/>
            </a:solidFill>
            <a:ln>
              <a:solidFill>
                <a:srgbClr val="25A2C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4" name="Straight Connector 13">
              <a:extLst>
                <a:ext uri="{FF2B5EF4-FFF2-40B4-BE49-F238E27FC236}">
                  <a16:creationId xmlns:a16="http://schemas.microsoft.com/office/drawing/2014/main" id="{C5053807-FF70-3DD2-B833-75CF749E97E7}"/>
                </a:ext>
              </a:extLst>
            </p:cNvPr>
            <p:cNvCxnSpPr>
              <a:cxnSpLocks/>
              <a:stCxn id="8" idx="3"/>
            </p:cNvCxnSpPr>
            <p:nvPr/>
          </p:nvCxnSpPr>
          <p:spPr>
            <a:xfrm flipV="1">
              <a:off x="3346242" y="6134100"/>
              <a:ext cx="1217762" cy="509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53B80071-B805-98D3-BA23-30D5B847D020}"/>
                </a:ext>
              </a:extLst>
            </p:cNvPr>
            <p:cNvCxnSpPr>
              <a:cxnSpLocks/>
            </p:cNvCxnSpPr>
            <p:nvPr/>
          </p:nvCxnSpPr>
          <p:spPr>
            <a:xfrm flipV="1">
              <a:off x="4564004" y="5701025"/>
              <a:ext cx="0" cy="433075"/>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pic>
          <p:nvPicPr>
            <p:cNvPr id="18" name="Picture 17" descr="A close up of an object&#10;&#10;Description generated with high confidence">
              <a:extLst>
                <a:ext uri="{FF2B5EF4-FFF2-40B4-BE49-F238E27FC236}">
                  <a16:creationId xmlns:a16="http://schemas.microsoft.com/office/drawing/2014/main" id="{7C574E38-8360-EE5C-A758-5E2D104589C0}"/>
                </a:ext>
              </a:extLst>
            </p:cNvPr>
            <p:cNvPicPr>
              <a:picLocks noChangeAspect="1"/>
            </p:cNvPicPr>
            <p:nvPr/>
          </p:nvPicPr>
          <p:blipFill>
            <a:blip r:embed="rId4"/>
            <a:stretch>
              <a:fillRect/>
            </a:stretch>
          </p:blipFill>
          <p:spPr>
            <a:xfrm>
              <a:off x="4182201" y="4457460"/>
              <a:ext cx="829417" cy="1330389"/>
            </a:xfrm>
            <a:prstGeom prst="rect">
              <a:avLst/>
            </a:prstGeom>
          </p:spPr>
        </p:pic>
        <p:sp>
          <p:nvSpPr>
            <p:cNvPr id="19" name="TextBox 18">
              <a:extLst>
                <a:ext uri="{FF2B5EF4-FFF2-40B4-BE49-F238E27FC236}">
                  <a16:creationId xmlns:a16="http://schemas.microsoft.com/office/drawing/2014/main" id="{D6B90E22-9A78-7578-CD9D-F5618CF6B330}"/>
                </a:ext>
              </a:extLst>
            </p:cNvPr>
            <p:cNvSpPr txBox="1"/>
            <p:nvPr/>
          </p:nvSpPr>
          <p:spPr>
            <a:xfrm>
              <a:off x="7035436" y="4516261"/>
              <a:ext cx="1447800" cy="738664"/>
            </a:xfrm>
            <a:prstGeom prst="rect">
              <a:avLst/>
            </a:prstGeom>
            <a:noFill/>
          </p:spPr>
          <p:txBody>
            <a:bodyPr wrap="square" rtlCol="0">
              <a:spAutoFit/>
            </a:bodyPr>
            <a:lstStyle/>
            <a:p>
              <a:pPr algn="ctr"/>
              <a:r>
                <a:rPr lang="en-US" sz="1400" b="1" dirty="0"/>
                <a:t>Water as Vapor</a:t>
              </a:r>
            </a:p>
            <a:p>
              <a:pPr algn="ctr"/>
              <a:r>
                <a:rPr lang="en-US" sz="1400" b="1" dirty="0"/>
                <a:t>Net Calorific Value (LHV)</a:t>
              </a:r>
            </a:p>
          </p:txBody>
        </p:sp>
        <p:sp>
          <p:nvSpPr>
            <p:cNvPr id="20" name="TextBox 19">
              <a:extLst>
                <a:ext uri="{FF2B5EF4-FFF2-40B4-BE49-F238E27FC236}">
                  <a16:creationId xmlns:a16="http://schemas.microsoft.com/office/drawing/2014/main" id="{237A9DC6-6C05-2C28-83F1-889812ED6ABD}"/>
                </a:ext>
              </a:extLst>
            </p:cNvPr>
            <p:cNvSpPr txBox="1"/>
            <p:nvPr/>
          </p:nvSpPr>
          <p:spPr>
            <a:xfrm>
              <a:off x="7067718" y="5703168"/>
              <a:ext cx="1447800" cy="738664"/>
            </a:xfrm>
            <a:prstGeom prst="rect">
              <a:avLst/>
            </a:prstGeom>
            <a:noFill/>
          </p:spPr>
          <p:txBody>
            <a:bodyPr wrap="square" rtlCol="0">
              <a:spAutoFit/>
            </a:bodyPr>
            <a:lstStyle/>
            <a:p>
              <a:pPr algn="ctr"/>
              <a:r>
                <a:rPr lang="en-US" sz="1400" b="1" dirty="0"/>
                <a:t>Water as Liquid</a:t>
              </a:r>
            </a:p>
            <a:p>
              <a:pPr algn="ctr"/>
              <a:r>
                <a:rPr lang="en-US" sz="1400" b="1" dirty="0"/>
                <a:t>Gross Calorific Value (HHV)</a:t>
              </a:r>
            </a:p>
          </p:txBody>
        </p:sp>
        <p:sp>
          <p:nvSpPr>
            <p:cNvPr id="21" name="TextBox 20">
              <a:extLst>
                <a:ext uri="{FF2B5EF4-FFF2-40B4-BE49-F238E27FC236}">
                  <a16:creationId xmlns:a16="http://schemas.microsoft.com/office/drawing/2014/main" id="{8ACAAA16-BA71-D828-D325-1B0465FDA92D}"/>
                </a:ext>
              </a:extLst>
            </p:cNvPr>
            <p:cNvSpPr txBox="1"/>
            <p:nvPr/>
          </p:nvSpPr>
          <p:spPr>
            <a:xfrm>
              <a:off x="3850001" y="4848447"/>
              <a:ext cx="1447800" cy="307777"/>
            </a:xfrm>
            <a:prstGeom prst="rect">
              <a:avLst/>
            </a:prstGeom>
            <a:noFill/>
          </p:spPr>
          <p:txBody>
            <a:bodyPr wrap="square" rtlCol="0">
              <a:spAutoFit/>
            </a:bodyPr>
            <a:lstStyle/>
            <a:p>
              <a:pPr algn="ctr"/>
              <a:r>
                <a:rPr lang="en-US" sz="1400" b="1" dirty="0"/>
                <a:t>Combustion</a:t>
              </a:r>
            </a:p>
          </p:txBody>
        </p:sp>
        <p:cxnSp>
          <p:nvCxnSpPr>
            <p:cNvPr id="22" name="Straight Arrow Connector 21">
              <a:extLst>
                <a:ext uri="{FF2B5EF4-FFF2-40B4-BE49-F238E27FC236}">
                  <a16:creationId xmlns:a16="http://schemas.microsoft.com/office/drawing/2014/main" id="{E708049A-6069-DF7B-68F9-8DC77BFE8DB8}"/>
                </a:ext>
              </a:extLst>
            </p:cNvPr>
            <p:cNvCxnSpPr>
              <a:cxnSpLocks/>
            </p:cNvCxnSpPr>
            <p:nvPr/>
          </p:nvCxnSpPr>
          <p:spPr>
            <a:xfrm>
              <a:off x="4774318" y="5485415"/>
              <a:ext cx="775802" cy="508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3" name="Straight Arrow Connector 22">
              <a:extLst>
                <a:ext uri="{FF2B5EF4-FFF2-40B4-BE49-F238E27FC236}">
                  <a16:creationId xmlns:a16="http://schemas.microsoft.com/office/drawing/2014/main" id="{E59A16F6-67F0-A3FB-9F33-07A23DDDF944}"/>
                </a:ext>
              </a:extLst>
            </p:cNvPr>
            <p:cNvCxnSpPr>
              <a:cxnSpLocks/>
            </p:cNvCxnSpPr>
            <p:nvPr/>
          </p:nvCxnSpPr>
          <p:spPr>
            <a:xfrm>
              <a:off x="6233925" y="4880504"/>
              <a:ext cx="775802" cy="508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4" name="Straight Arrow Connector 23">
              <a:extLst>
                <a:ext uri="{FF2B5EF4-FFF2-40B4-BE49-F238E27FC236}">
                  <a16:creationId xmlns:a16="http://schemas.microsoft.com/office/drawing/2014/main" id="{81A835CB-E232-9ECA-BB89-49C73A327482}"/>
                </a:ext>
              </a:extLst>
            </p:cNvPr>
            <p:cNvCxnSpPr>
              <a:cxnSpLocks/>
            </p:cNvCxnSpPr>
            <p:nvPr/>
          </p:nvCxnSpPr>
          <p:spPr>
            <a:xfrm>
              <a:off x="6233925" y="6067411"/>
              <a:ext cx="775802" cy="5089"/>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E9396A9E-AF7D-E7CD-9634-6F4BB3593251}"/>
                </a:ext>
              </a:extLst>
            </p:cNvPr>
            <p:cNvCxnSpPr>
              <a:cxnSpLocks/>
              <a:stCxn id="12" idx="2"/>
            </p:cNvCxnSpPr>
            <p:nvPr/>
          </p:nvCxnSpPr>
          <p:spPr>
            <a:xfrm>
              <a:off x="6229717" y="5747527"/>
              <a:ext cx="0" cy="324973"/>
            </a:xfrm>
            <a:prstGeom prst="line">
              <a:avLst/>
            </a:prstGeom>
          </p:spPr>
          <p:style>
            <a:lnRef idx="2">
              <a:schemeClr val="dk1"/>
            </a:lnRef>
            <a:fillRef idx="0">
              <a:schemeClr val="dk1"/>
            </a:fillRef>
            <a:effectRef idx="1">
              <a:schemeClr val="dk1"/>
            </a:effectRef>
            <a:fontRef idx="minor">
              <a:schemeClr val="tx1"/>
            </a:fontRef>
          </p:style>
        </p:cxnSp>
        <p:cxnSp>
          <p:nvCxnSpPr>
            <p:cNvPr id="26" name="Straight Connector 25">
              <a:extLst>
                <a:ext uri="{FF2B5EF4-FFF2-40B4-BE49-F238E27FC236}">
                  <a16:creationId xmlns:a16="http://schemas.microsoft.com/office/drawing/2014/main" id="{378CD834-0ED0-9A1F-4E09-99639A5953B8}"/>
                </a:ext>
              </a:extLst>
            </p:cNvPr>
            <p:cNvCxnSpPr>
              <a:cxnSpLocks/>
              <a:stCxn id="12" idx="0"/>
            </p:cNvCxnSpPr>
            <p:nvPr/>
          </p:nvCxnSpPr>
          <p:spPr>
            <a:xfrm flipV="1">
              <a:off x="6229717" y="4880504"/>
              <a:ext cx="0" cy="343803"/>
            </a:xfrm>
            <a:prstGeom prst="line">
              <a:avLst/>
            </a:prstGeom>
          </p:spPr>
          <p:style>
            <a:lnRef idx="2">
              <a:schemeClr val="dk1"/>
            </a:lnRef>
            <a:fillRef idx="0">
              <a:schemeClr val="dk1"/>
            </a:fillRef>
            <a:effectRef idx="1">
              <a:schemeClr val="dk1"/>
            </a:effectRef>
            <a:fontRef idx="minor">
              <a:schemeClr val="tx1"/>
            </a:fontRef>
          </p:style>
        </p:cxnSp>
      </p:grpSp>
      <p:sp>
        <p:nvSpPr>
          <p:cNvPr id="27" name="Text Placeholder 2">
            <a:extLst>
              <a:ext uri="{FF2B5EF4-FFF2-40B4-BE49-F238E27FC236}">
                <a16:creationId xmlns:a16="http://schemas.microsoft.com/office/drawing/2014/main" id="{3B2E8C3E-2962-7AA2-87BA-0BDA0BC60E29}"/>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Efficiency - Heat Release to Process</a:t>
            </a:r>
          </a:p>
        </p:txBody>
      </p:sp>
      <p:sp>
        <p:nvSpPr>
          <p:cNvPr id="30" name="Title 1">
            <a:extLst>
              <a:ext uri="{FF2B5EF4-FFF2-40B4-BE49-F238E27FC236}">
                <a16:creationId xmlns:a16="http://schemas.microsoft.com/office/drawing/2014/main" id="{87D36974-DF11-A1FC-4138-2AA9A724F3B5}"/>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83566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500"/>
                                        <p:tgtEl>
                                          <p:spTgt spid="2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500"/>
                                        <p:tgtEl>
                                          <p:spTgt spid="4">
                                            <p:txEl>
                                              <p:pRg st="2" end="2"/>
                                            </p:txEl>
                                          </p:spTgt>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Effect transition="in" filter="fade">
                                      <p:cBhvr>
                                        <p:cTn id="25" dur="500"/>
                                        <p:tgtEl>
                                          <p:spTgt spid="4">
                                            <p:txEl>
                                              <p:pRg st="3" end="3"/>
                                            </p:txEl>
                                          </p:spTgt>
                                        </p:tgtEl>
                                      </p:cBhvr>
                                    </p:animEffect>
                                  </p:childTnLst>
                                </p:cTn>
                              </p:par>
                            </p:childTnLst>
                          </p:cTn>
                        </p:par>
                        <p:par>
                          <p:cTn id="26" fill="hold">
                            <p:stCondLst>
                              <p:cond delay="1000"/>
                            </p:stCondLst>
                            <p:childTnLst>
                              <p:par>
                                <p:cTn id="27" presetID="10" presetClass="entr" presetSubtype="0" fill="hold" nodeType="afterEffect">
                                  <p:stCondLst>
                                    <p:cond delay="0"/>
                                  </p:stCondLst>
                                  <p:childTnLst>
                                    <p:set>
                                      <p:cBhvr>
                                        <p:cTn id="28" dur="1" fill="hold">
                                          <p:stCondLst>
                                            <p:cond delay="0"/>
                                          </p:stCondLst>
                                        </p:cTn>
                                        <p:tgtEl>
                                          <p:spTgt spid="4">
                                            <p:txEl>
                                              <p:pRg st="4" end="4"/>
                                            </p:txEl>
                                          </p:spTgt>
                                        </p:tgtEl>
                                        <p:attrNameLst>
                                          <p:attrName>style.visibility</p:attrName>
                                        </p:attrNameLst>
                                      </p:cBhvr>
                                      <p:to>
                                        <p:strVal val="visible"/>
                                      </p:to>
                                    </p:set>
                                    <p:animEffect transition="in" filter="fade">
                                      <p:cBhvr>
                                        <p:cTn id="29" dur="500"/>
                                        <p:tgtEl>
                                          <p:spTgt spid="4">
                                            <p:txEl>
                                              <p:pRg st="4" end="4"/>
                                            </p:txEl>
                                          </p:spTgt>
                                        </p:tgtEl>
                                      </p:cBhvr>
                                    </p:animEffect>
                                  </p:childTnLst>
                                </p:cTn>
                              </p:par>
                            </p:childTnLst>
                          </p:cTn>
                        </p:par>
                        <p:par>
                          <p:cTn id="30" fill="hold">
                            <p:stCondLst>
                              <p:cond delay="1500"/>
                            </p:stCondLst>
                            <p:childTnLst>
                              <p:par>
                                <p:cTn id="31" presetID="22" presetClass="entr" presetSubtype="8"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wipe(left)">
                                      <p:cBhvr>
                                        <p:cTn id="33" dur="20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xEl>
                                              <p:pRg st="5" end="5"/>
                                            </p:txEl>
                                          </p:spTgt>
                                        </p:tgtEl>
                                        <p:attrNameLst>
                                          <p:attrName>style.visibility</p:attrName>
                                        </p:attrNameLst>
                                      </p:cBhvr>
                                      <p:to>
                                        <p:strVal val="visible"/>
                                      </p:to>
                                    </p:set>
                                    <p:animEffect transition="in" filter="fade">
                                      <p:cBhvr>
                                        <p:cTn id="38" dur="500"/>
                                        <p:tgtEl>
                                          <p:spTgt spid="4">
                                            <p:txEl>
                                              <p:pRg st="5" end="5"/>
                                            </p:txEl>
                                          </p:spTgt>
                                        </p:tgtEl>
                                      </p:cBhvr>
                                    </p:animEffec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500"/>
                                        <p:tgtEl>
                                          <p:spTgt spid="4">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7" end="7"/>
                                            </p:txEl>
                                          </p:spTgt>
                                        </p:tgtEl>
                                        <p:attrNameLst>
                                          <p:attrName>style.visibility</p:attrName>
                                        </p:attrNameLst>
                                      </p:cBhvr>
                                      <p:to>
                                        <p:strVal val="visible"/>
                                      </p:to>
                                    </p:set>
                                    <p:animEffect transition="in" filter="fade">
                                      <p:cBhvr>
                                        <p:cTn id="47" dur="500"/>
                                        <p:tgtEl>
                                          <p:spTgt spid="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7C749BE-8827-2535-9DCC-86EE558BEA0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C513556-9C65-368D-EEFC-104AD86A23A0}"/>
              </a:ext>
            </a:extLst>
          </p:cNvPr>
          <p:cNvSpPr>
            <a:spLocks noGrp="1"/>
          </p:cNvSpPr>
          <p:nvPr>
            <p:ph type="subTitle" idx="1"/>
          </p:nvPr>
        </p:nvSpPr>
        <p:spPr>
          <a:xfrm>
            <a:off x="1143000" y="4067523"/>
            <a:ext cx="6858000" cy="1655762"/>
          </a:xfrm>
        </p:spPr>
        <p:txBody>
          <a:bodyPr/>
          <a:lstStyle/>
          <a:p>
            <a:r>
              <a:rPr lang="en-US" dirty="0"/>
              <a:t> </a:t>
            </a:r>
          </a:p>
        </p:txBody>
      </p:sp>
      <p:graphicFrame>
        <p:nvGraphicFramePr>
          <p:cNvPr id="5" name="Table 7">
            <a:extLst>
              <a:ext uri="{FF2B5EF4-FFF2-40B4-BE49-F238E27FC236}">
                <a16:creationId xmlns:a16="http://schemas.microsoft.com/office/drawing/2014/main" id="{C893A67E-F3ED-2F20-E168-BF69E3FF95BC}"/>
              </a:ext>
            </a:extLst>
          </p:cNvPr>
          <p:cNvGraphicFramePr>
            <a:graphicFrameLocks noGrp="1"/>
          </p:cNvGraphicFramePr>
          <p:nvPr/>
        </p:nvGraphicFramePr>
        <p:xfrm>
          <a:off x="1524000" y="1969165"/>
          <a:ext cx="6096000" cy="3754120"/>
        </p:xfrm>
        <a:graphic>
          <a:graphicData uri="http://schemas.openxmlformats.org/drawingml/2006/table">
            <a:tbl>
              <a:tblPr firstRow="1" bandRow="1">
                <a:tableStyleId>{2D5ABB26-0587-4C30-8999-92F81FD0307C}</a:tableStyleId>
              </a:tblPr>
              <a:tblGrid>
                <a:gridCol w="6096000">
                  <a:extLst>
                    <a:ext uri="{9D8B030D-6E8A-4147-A177-3AD203B41FA5}">
                      <a16:colId xmlns:a16="http://schemas.microsoft.com/office/drawing/2014/main" val="2094425115"/>
                    </a:ext>
                  </a:extLst>
                </a:gridCol>
              </a:tblGrid>
              <a:tr h="370840">
                <a:tc>
                  <a:txBody>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txBody>
                  <a:tcPr>
                    <a:lnL>
                      <a:noFill/>
                    </a:lnL>
                    <a:lnR>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0931650"/>
                  </a:ext>
                </a:extLst>
              </a:tr>
              <a:tr h="370840">
                <a:tc>
                  <a:txBody>
                    <a:bodyPr/>
                    <a:lstStyle/>
                    <a:p>
                      <a:pPr algn="ctr"/>
                      <a:endParaRPr lang="en-US" dirty="0">
                        <a:latin typeface="Lucida Bright" panose="02040602050505020304" pitchFamily="18" charset="0"/>
                      </a:endParaRPr>
                    </a:p>
                  </a:txBody>
                  <a:tcP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1235540"/>
                  </a:ext>
                </a:extLst>
              </a:tr>
            </a:tbl>
          </a:graphicData>
        </a:graphic>
      </p:graphicFrame>
      <p:pic>
        <p:nvPicPr>
          <p:cNvPr id="6" name="Picture 5">
            <a:extLst>
              <a:ext uri="{FF2B5EF4-FFF2-40B4-BE49-F238E27FC236}">
                <a16:creationId xmlns:a16="http://schemas.microsoft.com/office/drawing/2014/main" id="{0983AC61-9BE6-AB03-10FD-876DFD6FAF61}"/>
              </a:ext>
            </a:extLst>
          </p:cNvPr>
          <p:cNvPicPr>
            <a:picLocks noChangeAspect="1"/>
          </p:cNvPicPr>
          <p:nvPr/>
        </p:nvPicPr>
        <p:blipFill>
          <a:blip r:embed="rId4"/>
          <a:srcRect b="52133"/>
          <a:stretch>
            <a:fillRect/>
          </a:stretch>
        </p:blipFill>
        <p:spPr>
          <a:xfrm>
            <a:off x="2656964" y="2110891"/>
            <a:ext cx="3830072" cy="1655762"/>
          </a:xfrm>
          <a:prstGeom prst="rect">
            <a:avLst/>
          </a:prstGeom>
        </p:spPr>
      </p:pic>
      <p:sp>
        <p:nvSpPr>
          <p:cNvPr id="2" name="Title 1">
            <a:extLst>
              <a:ext uri="{FF2B5EF4-FFF2-40B4-BE49-F238E27FC236}">
                <a16:creationId xmlns:a16="http://schemas.microsoft.com/office/drawing/2014/main" id="{65A9025E-8B2E-D52D-50DF-0D8D197B706E}"/>
              </a:ext>
            </a:extLst>
          </p:cNvPr>
          <p:cNvSpPr>
            <a:spLocks noGrp="1"/>
          </p:cNvSpPr>
          <p:nvPr>
            <p:ph type="ctrTitle"/>
          </p:nvPr>
        </p:nvSpPr>
        <p:spPr>
          <a:xfrm>
            <a:off x="1524000" y="3908379"/>
            <a:ext cx="6096000" cy="1655763"/>
          </a:xfrm>
        </p:spPr>
        <p:txBody>
          <a:bodyPr>
            <a:noAutofit/>
          </a:bodyPr>
          <a:lstStyle/>
          <a:p>
            <a:pPr>
              <a:lnSpc>
                <a:spcPct val="100000"/>
              </a:lnSpc>
              <a:spcBef>
                <a:spcPts val="0"/>
              </a:spcBef>
              <a:spcAft>
                <a:spcPts val="1200"/>
              </a:spcAft>
            </a:pPr>
            <a:r>
              <a:rPr lang="en-US" sz="3200" dirty="0">
                <a:latin typeface="Arial" panose="020B0604020202020204" pitchFamily="34" charset="0"/>
                <a:cs typeface="Arial" panose="020B0604020202020204" pitchFamily="34" charset="0"/>
              </a:rPr>
              <a:t>Line Heater Technologies</a:t>
            </a:r>
            <a:br>
              <a:rPr lang="en-US" sz="3200" dirty="0">
                <a:latin typeface="Arial" panose="020B0604020202020204" pitchFamily="34" charset="0"/>
                <a:cs typeface="Arial" panose="020B0604020202020204" pitchFamily="34" charset="0"/>
              </a:rPr>
            </a:br>
            <a:r>
              <a:rPr lang="en-US" sz="1050" dirty="0">
                <a:solidFill>
                  <a:schemeClr val="bg1"/>
                </a:solidFill>
                <a:latin typeface="Arial" panose="020B0604020202020204" pitchFamily="34" charset="0"/>
                <a:cs typeface="Arial" panose="020B0604020202020204" pitchFamily="34" charset="0"/>
              </a:rPr>
              <a:t>-</a:t>
            </a:r>
            <a:br>
              <a:rPr lang="en-US" sz="20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How to Gain Efficiency and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Operate Effectively</a:t>
            </a:r>
          </a:p>
        </p:txBody>
      </p:sp>
    </p:spTree>
    <p:extLst>
      <p:ext uri="{BB962C8B-B14F-4D97-AF65-F5344CB8AC3E}">
        <p14:creationId xmlns:p14="http://schemas.microsoft.com/office/powerpoint/2010/main" val="39044076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1" name="Content Placeholder 3">
            <a:extLst>
              <a:ext uri="{FF2B5EF4-FFF2-40B4-BE49-F238E27FC236}">
                <a16:creationId xmlns:a16="http://schemas.microsoft.com/office/drawing/2014/main" id="{15DD6BF5-4D5A-06B8-DB69-6A64AC1A9D03}"/>
              </a:ext>
            </a:extLst>
          </p:cNvPr>
          <p:cNvSpPr txBox="1">
            <a:spLocks/>
          </p:cNvSpPr>
          <p:nvPr/>
        </p:nvSpPr>
        <p:spPr>
          <a:xfrm>
            <a:off x="457200" y="1497330"/>
            <a:ext cx="8229600" cy="48354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Energy available in the Fuel being consumed – NATURAL DRAFT</a:t>
            </a:r>
          </a:p>
          <a:p>
            <a:pPr marL="0" indent="0">
              <a:buFont typeface="Arial" panose="020B0604020202020204" pitchFamily="34" charset="0"/>
              <a:buNone/>
            </a:pPr>
            <a:r>
              <a:rPr lang="en-US" sz="2000" dirty="0"/>
              <a:t>Available Energy to process = </a:t>
            </a:r>
          </a:p>
          <a:p>
            <a:pPr marL="1371600" lvl="1" indent="0">
              <a:buFont typeface="Arial" panose="020B0604020202020204" pitchFamily="34" charset="0"/>
              <a:buNone/>
            </a:pPr>
            <a:r>
              <a:rPr lang="en-US" sz="2000" dirty="0"/>
              <a:t>Gross Burner Input (HHV)</a:t>
            </a:r>
          </a:p>
          <a:p>
            <a:pPr lvl="3">
              <a:spcBef>
                <a:spcPts val="0"/>
              </a:spcBef>
              <a:buFontTx/>
              <a:buChar char="-"/>
            </a:pPr>
            <a:r>
              <a:rPr lang="en-US" dirty="0"/>
              <a:t>Hot Exhaust gases</a:t>
            </a:r>
          </a:p>
          <a:p>
            <a:pPr lvl="3">
              <a:spcBef>
                <a:spcPts val="0"/>
              </a:spcBef>
              <a:buFontTx/>
              <a:buChar char="-"/>
            </a:pPr>
            <a:r>
              <a:rPr lang="en-US" dirty="0"/>
              <a:t>Losses in Heater Shell</a:t>
            </a:r>
          </a:p>
        </p:txBody>
      </p:sp>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18" name="Content Placeholder 2">
            <a:extLst>
              <a:ext uri="{FF2B5EF4-FFF2-40B4-BE49-F238E27FC236}">
                <a16:creationId xmlns:a16="http://schemas.microsoft.com/office/drawing/2014/main" id="{17C8B14A-C1DC-C8B4-DF9D-A08E52C2D9B5}"/>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19" name="Text Placeholder 2">
            <a:extLst>
              <a:ext uri="{FF2B5EF4-FFF2-40B4-BE49-F238E27FC236}">
                <a16:creationId xmlns:a16="http://schemas.microsoft.com/office/drawing/2014/main" id="{8D618A3D-739C-4035-4346-EA726B7F967C}"/>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Efficiency - Heat Release to Process</a:t>
            </a:r>
          </a:p>
        </p:txBody>
      </p:sp>
      <p:sp>
        <p:nvSpPr>
          <p:cNvPr id="22" name="Rectangle 21">
            <a:extLst>
              <a:ext uri="{FF2B5EF4-FFF2-40B4-BE49-F238E27FC236}">
                <a16:creationId xmlns:a16="http://schemas.microsoft.com/office/drawing/2014/main" id="{D77182A5-51C5-79F5-1A7D-751104E6F87D}"/>
              </a:ext>
            </a:extLst>
          </p:cNvPr>
          <p:cNvSpPr/>
          <p:nvPr/>
        </p:nvSpPr>
        <p:spPr>
          <a:xfrm>
            <a:off x="2657630" y="3954780"/>
            <a:ext cx="3478696" cy="1828800"/>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Trapezoid 22">
            <a:extLst>
              <a:ext uri="{FF2B5EF4-FFF2-40B4-BE49-F238E27FC236}">
                <a16:creationId xmlns:a16="http://schemas.microsoft.com/office/drawing/2014/main" id="{4C64DFF8-D0A7-B471-18DB-4244B92FB2D1}"/>
              </a:ext>
            </a:extLst>
          </p:cNvPr>
          <p:cNvSpPr/>
          <p:nvPr/>
        </p:nvSpPr>
        <p:spPr>
          <a:xfrm>
            <a:off x="5460465" y="2908144"/>
            <a:ext cx="675861" cy="1046636"/>
          </a:xfrm>
          <a:prstGeom prst="trapezoid">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Arrow: Right 23">
            <a:extLst>
              <a:ext uri="{FF2B5EF4-FFF2-40B4-BE49-F238E27FC236}">
                <a16:creationId xmlns:a16="http://schemas.microsoft.com/office/drawing/2014/main" id="{0A7A5368-5B9B-C4F7-F960-C2FAE1732969}"/>
              </a:ext>
            </a:extLst>
          </p:cNvPr>
          <p:cNvSpPr/>
          <p:nvPr/>
        </p:nvSpPr>
        <p:spPr>
          <a:xfrm rot="10800000">
            <a:off x="5697235" y="3768506"/>
            <a:ext cx="2679192" cy="2197100"/>
          </a:xfrm>
          <a:prstGeom prst="rightArrow">
            <a:avLst>
              <a:gd name="adj1" fmla="val 70809"/>
              <a:gd name="adj2" fmla="val 40173"/>
            </a:avLst>
          </a:prstGeom>
          <a:gradFill flip="none" rotWithShape="1">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B9AE3716-8B64-DDAC-543F-1D738CF20B48}"/>
              </a:ext>
            </a:extLst>
          </p:cNvPr>
          <p:cNvSpPr txBox="1"/>
          <p:nvPr/>
        </p:nvSpPr>
        <p:spPr>
          <a:xfrm>
            <a:off x="6217175" y="4461617"/>
            <a:ext cx="2078403" cy="830997"/>
          </a:xfrm>
          <a:prstGeom prst="rect">
            <a:avLst/>
          </a:prstGeom>
          <a:noFill/>
        </p:spPr>
        <p:txBody>
          <a:bodyPr wrap="square" rtlCol="0">
            <a:spAutoFit/>
          </a:bodyPr>
          <a:lstStyle/>
          <a:p>
            <a:pPr algn="ctr"/>
            <a:r>
              <a:rPr lang="en-US" sz="1600" dirty="0"/>
              <a:t>100% Energy Input</a:t>
            </a:r>
          </a:p>
          <a:p>
            <a:pPr algn="ctr"/>
            <a:r>
              <a:rPr lang="en-US" sz="1600" dirty="0"/>
              <a:t>Gross Burner Input</a:t>
            </a:r>
          </a:p>
          <a:p>
            <a:pPr algn="ctr"/>
            <a:r>
              <a:rPr lang="en-US" sz="1400" dirty="0"/>
              <a:t>(Higher Heating Value)</a:t>
            </a:r>
          </a:p>
        </p:txBody>
      </p:sp>
      <p:sp>
        <p:nvSpPr>
          <p:cNvPr id="26" name="Arrow: Right 25">
            <a:extLst>
              <a:ext uri="{FF2B5EF4-FFF2-40B4-BE49-F238E27FC236}">
                <a16:creationId xmlns:a16="http://schemas.microsoft.com/office/drawing/2014/main" id="{03EF183C-88A4-549F-079C-AC2270D331C5}"/>
              </a:ext>
            </a:extLst>
          </p:cNvPr>
          <p:cNvSpPr/>
          <p:nvPr/>
        </p:nvSpPr>
        <p:spPr>
          <a:xfrm rot="10800000">
            <a:off x="466456" y="3768506"/>
            <a:ext cx="2675911" cy="2197100"/>
          </a:xfrm>
          <a:prstGeom prst="rightArrow">
            <a:avLst>
              <a:gd name="adj1" fmla="val 70809"/>
              <a:gd name="adj2" fmla="val 30215"/>
            </a:avLst>
          </a:prstGeom>
          <a:gradFill flip="none" rotWithShape="1">
            <a:gsLst>
              <a:gs pos="0">
                <a:srgbClr val="FF0000"/>
              </a:gs>
              <a:gs pos="100000">
                <a:srgbClr val="FF9933"/>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E4595A42-5AF6-6EF7-1A18-0DC699452685}"/>
              </a:ext>
            </a:extLst>
          </p:cNvPr>
          <p:cNvSpPr txBox="1"/>
          <p:nvPr/>
        </p:nvSpPr>
        <p:spPr>
          <a:xfrm>
            <a:off x="628817" y="4574668"/>
            <a:ext cx="2458384" cy="707886"/>
          </a:xfrm>
          <a:prstGeom prst="rect">
            <a:avLst/>
          </a:prstGeom>
          <a:noFill/>
        </p:spPr>
        <p:txBody>
          <a:bodyPr wrap="square" rtlCol="0">
            <a:spAutoFit/>
          </a:bodyPr>
          <a:lstStyle/>
          <a:p>
            <a:pPr algn="ctr"/>
            <a:r>
              <a:rPr lang="en-US" sz="1600" dirty="0"/>
              <a:t>Available Energy to Process</a:t>
            </a:r>
          </a:p>
          <a:p>
            <a:pPr algn="ctr"/>
            <a:r>
              <a:rPr lang="en-US" sz="2400" dirty="0"/>
              <a:t>65-77%</a:t>
            </a:r>
          </a:p>
        </p:txBody>
      </p:sp>
      <p:sp>
        <p:nvSpPr>
          <p:cNvPr id="28" name="Arrow: Up 27">
            <a:extLst>
              <a:ext uri="{FF2B5EF4-FFF2-40B4-BE49-F238E27FC236}">
                <a16:creationId xmlns:a16="http://schemas.microsoft.com/office/drawing/2014/main" id="{F8509AF6-16CC-579C-5AB1-16BF04BCE543}"/>
              </a:ext>
            </a:extLst>
          </p:cNvPr>
          <p:cNvSpPr/>
          <p:nvPr/>
        </p:nvSpPr>
        <p:spPr>
          <a:xfrm>
            <a:off x="5466815" y="1986534"/>
            <a:ext cx="665432" cy="921610"/>
          </a:xfrm>
          <a:prstGeom prst="upArrow">
            <a:avLst/>
          </a:prstGeom>
          <a:gradFill>
            <a:gsLst>
              <a:gs pos="0">
                <a:srgbClr val="FF0000"/>
              </a:gs>
              <a:gs pos="100000">
                <a:srgbClr val="FF6699"/>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8AB15F01-0A04-A1D5-5CE9-C5F3ED440D7C}"/>
              </a:ext>
            </a:extLst>
          </p:cNvPr>
          <p:cNvSpPr txBox="1"/>
          <p:nvPr/>
        </p:nvSpPr>
        <p:spPr>
          <a:xfrm>
            <a:off x="6138597" y="1996997"/>
            <a:ext cx="2621280" cy="830997"/>
          </a:xfrm>
          <a:prstGeom prst="rect">
            <a:avLst/>
          </a:prstGeom>
          <a:noFill/>
        </p:spPr>
        <p:txBody>
          <a:bodyPr wrap="square" rtlCol="0">
            <a:spAutoFit/>
          </a:bodyPr>
          <a:lstStyle/>
          <a:p>
            <a:r>
              <a:rPr lang="en-US" sz="1600" dirty="0"/>
              <a:t>Heat Loss from Stack: 20-33%</a:t>
            </a:r>
          </a:p>
          <a:p>
            <a:pPr algn="ctr"/>
            <a:r>
              <a:rPr lang="en-US" sz="1600" dirty="0"/>
              <a:t>Stack Temp: 250°F – 1000°F</a:t>
            </a:r>
          </a:p>
          <a:p>
            <a:pPr algn="ctr"/>
            <a:r>
              <a:rPr lang="en-US" sz="1600" dirty="0"/>
              <a:t>% O2:  3% - 10%</a:t>
            </a:r>
          </a:p>
        </p:txBody>
      </p:sp>
      <p:sp>
        <p:nvSpPr>
          <p:cNvPr id="30" name="TextBox 29">
            <a:extLst>
              <a:ext uri="{FF2B5EF4-FFF2-40B4-BE49-F238E27FC236}">
                <a16:creationId xmlns:a16="http://schemas.microsoft.com/office/drawing/2014/main" id="{462F8F63-7433-8465-74BE-897EF06FFD26}"/>
              </a:ext>
            </a:extLst>
          </p:cNvPr>
          <p:cNvSpPr txBox="1"/>
          <p:nvPr/>
        </p:nvSpPr>
        <p:spPr>
          <a:xfrm>
            <a:off x="3323421" y="4584729"/>
            <a:ext cx="2146300" cy="584775"/>
          </a:xfrm>
          <a:prstGeom prst="rect">
            <a:avLst/>
          </a:prstGeom>
          <a:noFill/>
        </p:spPr>
        <p:txBody>
          <a:bodyPr wrap="square" rtlCol="0">
            <a:spAutoFit/>
          </a:bodyPr>
          <a:lstStyle/>
          <a:p>
            <a:pPr algn="ctr"/>
            <a:r>
              <a:rPr lang="en-US" sz="1600" dirty="0"/>
              <a:t>Indirect Fired</a:t>
            </a:r>
          </a:p>
          <a:p>
            <a:pPr algn="ctr"/>
            <a:r>
              <a:rPr lang="en-US" sz="1600" dirty="0"/>
              <a:t>Water Bath Heater</a:t>
            </a:r>
          </a:p>
        </p:txBody>
      </p:sp>
      <p:sp>
        <p:nvSpPr>
          <p:cNvPr id="31" name="TextBox 30">
            <a:extLst>
              <a:ext uri="{FF2B5EF4-FFF2-40B4-BE49-F238E27FC236}">
                <a16:creationId xmlns:a16="http://schemas.microsoft.com/office/drawing/2014/main" id="{CD2AD971-D25C-C02D-9D36-74869253433D}"/>
              </a:ext>
            </a:extLst>
          </p:cNvPr>
          <p:cNvSpPr txBox="1"/>
          <p:nvPr/>
        </p:nvSpPr>
        <p:spPr>
          <a:xfrm>
            <a:off x="3202729" y="3150813"/>
            <a:ext cx="1649781" cy="288825"/>
          </a:xfrm>
          <a:prstGeom prst="rect">
            <a:avLst/>
          </a:prstGeom>
          <a:noFill/>
        </p:spPr>
        <p:txBody>
          <a:bodyPr wrap="square" rtlCol="0">
            <a:spAutoFit/>
          </a:bodyPr>
          <a:lstStyle/>
          <a:p>
            <a:r>
              <a:rPr lang="en-US" sz="1600" dirty="0"/>
              <a:t>1-4% Shell Losses</a:t>
            </a:r>
          </a:p>
        </p:txBody>
      </p:sp>
      <p:sp>
        <p:nvSpPr>
          <p:cNvPr id="32" name="Arrow: Up 31">
            <a:extLst>
              <a:ext uri="{FF2B5EF4-FFF2-40B4-BE49-F238E27FC236}">
                <a16:creationId xmlns:a16="http://schemas.microsoft.com/office/drawing/2014/main" id="{06543C0B-8B62-CAF9-9B99-62D1F903DF46}"/>
              </a:ext>
            </a:extLst>
          </p:cNvPr>
          <p:cNvSpPr/>
          <p:nvPr/>
        </p:nvSpPr>
        <p:spPr>
          <a:xfrm rot="20163161">
            <a:off x="3973324" y="3456298"/>
            <a:ext cx="222250" cy="660908"/>
          </a:xfrm>
          <a:prstGeom prst="upArrow">
            <a:avLst/>
          </a:prstGeom>
          <a:gradFill>
            <a:gsLst>
              <a:gs pos="0">
                <a:srgbClr val="FF6699"/>
              </a:gs>
              <a:gs pos="100000">
                <a:schemeClr val="bg1">
                  <a:lumMod val="8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Title 1">
            <a:extLst>
              <a:ext uri="{FF2B5EF4-FFF2-40B4-BE49-F238E27FC236}">
                <a16:creationId xmlns:a16="http://schemas.microsoft.com/office/drawing/2014/main" id="{742D0635-9974-775C-E919-43A85A702436}"/>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1056360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fade">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fade">
                                      <p:cBhvr>
                                        <p:cTn id="12" dur="500"/>
                                        <p:tgtEl>
                                          <p:spTgt spid="21">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27">
                                            <p:txEl>
                                              <p:pRg st="0" end="0"/>
                                            </p:txEl>
                                          </p:spTgt>
                                        </p:tgtEl>
                                        <p:attrNameLst>
                                          <p:attrName>style.visibility</p:attrName>
                                        </p:attrNameLst>
                                      </p:cBhvr>
                                      <p:to>
                                        <p:strVal val="visible"/>
                                      </p:to>
                                    </p:set>
                                    <p:animEffect transition="in" filter="fade">
                                      <p:cBhvr>
                                        <p:cTn id="19" dur="500"/>
                                        <p:tgtEl>
                                          <p:spTgt spid="27">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1">
                                            <p:txEl>
                                              <p:pRg st="2" end="2"/>
                                            </p:txEl>
                                          </p:spTgt>
                                        </p:tgtEl>
                                        <p:attrNameLst>
                                          <p:attrName>style.visibility</p:attrName>
                                        </p:attrNameLst>
                                      </p:cBhvr>
                                      <p:to>
                                        <p:strVal val="visible"/>
                                      </p:to>
                                    </p:set>
                                    <p:animEffect transition="in" filter="fade">
                                      <p:cBhvr>
                                        <p:cTn id="24" dur="500"/>
                                        <p:tgtEl>
                                          <p:spTgt spid="21">
                                            <p:txEl>
                                              <p:pRg st="2" end="2"/>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par>
                          <p:cTn id="28" fill="hold">
                            <p:stCondLst>
                              <p:cond delay="500"/>
                            </p:stCondLst>
                            <p:childTnLst>
                              <p:par>
                                <p:cTn id="29" presetID="10" presetClass="entr" presetSubtype="0" fill="hold" grpId="0" nodeType="after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500"/>
                                        <p:tgtEl>
                                          <p:spTgt spid="2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1">
                                            <p:txEl>
                                              <p:pRg st="3" end="3"/>
                                            </p:txEl>
                                          </p:spTgt>
                                        </p:tgtEl>
                                        <p:attrNameLst>
                                          <p:attrName>style.visibility</p:attrName>
                                        </p:attrNameLst>
                                      </p:cBhvr>
                                      <p:to>
                                        <p:strVal val="visible"/>
                                      </p:to>
                                    </p:set>
                                    <p:animEffect transition="in" filter="fade">
                                      <p:cBhvr>
                                        <p:cTn id="36" dur="500"/>
                                        <p:tgtEl>
                                          <p:spTgt spid="21">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29"/>
                                        </p:tgtEl>
                                        <p:attrNameLst>
                                          <p:attrName>style.visibility</p:attrName>
                                        </p:attrNameLst>
                                      </p:cBhvr>
                                      <p:to>
                                        <p:strVal val="visible"/>
                                      </p:to>
                                    </p:set>
                                    <p:animEffect transition="in" filter="fade">
                                      <p:cBhvr>
                                        <p:cTn id="43" dur="500"/>
                                        <p:tgtEl>
                                          <p:spTgt spid="29"/>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21">
                                            <p:txEl>
                                              <p:pRg st="4" end="4"/>
                                            </p:txEl>
                                          </p:spTgt>
                                        </p:tgtEl>
                                        <p:attrNameLst>
                                          <p:attrName>style.visibility</p:attrName>
                                        </p:attrNameLst>
                                      </p:cBhvr>
                                      <p:to>
                                        <p:strVal val="visible"/>
                                      </p:to>
                                    </p:set>
                                    <p:animEffect transition="in" filter="fade">
                                      <p:cBhvr>
                                        <p:cTn id="48" dur="500"/>
                                        <p:tgtEl>
                                          <p:spTgt spid="21">
                                            <p:txEl>
                                              <p:pRg st="4" end="4"/>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animEffect transition="in" filter="fade">
                                      <p:cBhvr>
                                        <p:cTn id="51" dur="500"/>
                                        <p:tgtEl>
                                          <p:spTgt spid="32"/>
                                        </p:tgtEl>
                                      </p:cBhvr>
                                    </p:animEffect>
                                  </p:childTnLst>
                                </p:cTn>
                              </p:par>
                            </p:childTnLst>
                          </p:cTn>
                        </p:par>
                        <p:par>
                          <p:cTn id="52" fill="hold">
                            <p:stCondLst>
                              <p:cond delay="500"/>
                            </p:stCondLst>
                            <p:childTnLst>
                              <p:par>
                                <p:cTn id="53" presetID="10" presetClass="entr" presetSubtype="0" fill="hold" grpId="0" nodeType="afterEffect">
                                  <p:stCondLst>
                                    <p:cond delay="0"/>
                                  </p:stCondLst>
                                  <p:childTnLst>
                                    <p:set>
                                      <p:cBhvr>
                                        <p:cTn id="54" dur="1" fill="hold">
                                          <p:stCondLst>
                                            <p:cond delay="0"/>
                                          </p:stCondLst>
                                        </p:cTn>
                                        <p:tgtEl>
                                          <p:spTgt spid="31"/>
                                        </p:tgtEl>
                                        <p:attrNameLst>
                                          <p:attrName>style.visibility</p:attrName>
                                        </p:attrNameLst>
                                      </p:cBhvr>
                                      <p:to>
                                        <p:strVal val="visible"/>
                                      </p:to>
                                    </p:set>
                                    <p:animEffect transition="in" filter="fade">
                                      <p:cBhvr>
                                        <p:cTn id="55" dur="500"/>
                                        <p:tgtEl>
                                          <p:spTgt spid="3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7">
                                            <p:txEl>
                                              <p:pRg st="1" end="1"/>
                                            </p:txEl>
                                          </p:spTgt>
                                        </p:tgtEl>
                                        <p:attrNameLst>
                                          <p:attrName>style.visibility</p:attrName>
                                        </p:attrNameLst>
                                      </p:cBhvr>
                                      <p:to>
                                        <p:strVal val="visible"/>
                                      </p:to>
                                    </p:set>
                                    <p:animEffect transition="in" filter="fade">
                                      <p:cBhvr>
                                        <p:cTn id="60" dur="500"/>
                                        <p:tgtEl>
                                          <p:spTgt spid="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p:bldP spid="26" grpId="0" animBg="1"/>
      <p:bldP spid="28" grpId="0" animBg="1"/>
      <p:bldP spid="29" grpId="0"/>
      <p:bldP spid="31" grpId="0"/>
      <p:bldP spid="3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Content Placeholder 3">
            <a:extLst>
              <a:ext uri="{FF2B5EF4-FFF2-40B4-BE49-F238E27FC236}">
                <a16:creationId xmlns:a16="http://schemas.microsoft.com/office/drawing/2014/main" id="{1972AC59-DA1C-39C7-3C13-D8958749B60E}"/>
              </a:ext>
            </a:extLst>
          </p:cNvPr>
          <p:cNvSpPr txBox="1">
            <a:spLocks/>
          </p:cNvSpPr>
          <p:nvPr/>
        </p:nvSpPr>
        <p:spPr>
          <a:xfrm>
            <a:off x="457200" y="1497330"/>
            <a:ext cx="8229600" cy="48354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Energy available in the Fuel being consumed – FORCED DRAFT</a:t>
            </a:r>
          </a:p>
          <a:p>
            <a:pPr marL="0" indent="0">
              <a:buFont typeface="Arial" panose="020B0604020202020204" pitchFamily="34" charset="0"/>
              <a:buNone/>
            </a:pPr>
            <a:r>
              <a:rPr lang="en-US" sz="2000" dirty="0"/>
              <a:t>Available Energy to process = </a:t>
            </a:r>
          </a:p>
          <a:p>
            <a:pPr marL="1371600" lvl="1" indent="0">
              <a:buFont typeface="Arial" panose="020B0604020202020204" pitchFamily="34" charset="0"/>
              <a:buNone/>
            </a:pPr>
            <a:r>
              <a:rPr lang="en-US" sz="2000" dirty="0"/>
              <a:t>Gross Burner Input (HHV)</a:t>
            </a:r>
          </a:p>
          <a:p>
            <a:pPr lvl="3">
              <a:spcBef>
                <a:spcPts val="0"/>
              </a:spcBef>
              <a:buFontTx/>
              <a:buChar char="-"/>
            </a:pPr>
            <a:r>
              <a:rPr lang="en-US" dirty="0"/>
              <a:t>Hot Exhaust gases</a:t>
            </a:r>
          </a:p>
          <a:p>
            <a:pPr lvl="3">
              <a:spcBef>
                <a:spcPts val="0"/>
              </a:spcBef>
              <a:buFontTx/>
              <a:buChar char="-"/>
            </a:pPr>
            <a:r>
              <a:rPr lang="en-US" dirty="0"/>
              <a:t>Losses in Heater Shell</a:t>
            </a:r>
          </a:p>
        </p:txBody>
      </p:sp>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Line 4">
            <a:extLst>
              <a:ext uri="{FF2B5EF4-FFF2-40B4-BE49-F238E27FC236}">
                <a16:creationId xmlns:a16="http://schemas.microsoft.com/office/drawing/2014/main" id="{87F1CB33-1903-A9E7-5AF8-6D0238BE7A97}"/>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3" name="Content Placeholder 2">
            <a:extLst>
              <a:ext uri="{FF2B5EF4-FFF2-40B4-BE49-F238E27FC236}">
                <a16:creationId xmlns:a16="http://schemas.microsoft.com/office/drawing/2014/main" id="{8456EA6A-2605-068E-8E96-E9220A42EC86}"/>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4" name="Text Placeholder 2">
            <a:extLst>
              <a:ext uri="{FF2B5EF4-FFF2-40B4-BE49-F238E27FC236}">
                <a16:creationId xmlns:a16="http://schemas.microsoft.com/office/drawing/2014/main" id="{DFD64F27-C6FF-8926-6593-53F7141ADCE2}"/>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Efficiency - Heat Release to Process</a:t>
            </a:r>
          </a:p>
        </p:txBody>
      </p:sp>
      <p:sp>
        <p:nvSpPr>
          <p:cNvPr id="7" name="Rectangle 6">
            <a:extLst>
              <a:ext uri="{FF2B5EF4-FFF2-40B4-BE49-F238E27FC236}">
                <a16:creationId xmlns:a16="http://schemas.microsoft.com/office/drawing/2014/main" id="{A0BADDCD-4A9D-446C-FA55-50E239D72C32}"/>
              </a:ext>
            </a:extLst>
          </p:cNvPr>
          <p:cNvSpPr/>
          <p:nvPr/>
        </p:nvSpPr>
        <p:spPr>
          <a:xfrm>
            <a:off x="2657630" y="3954780"/>
            <a:ext cx="3478696" cy="1828800"/>
          </a:xfrm>
          <a:prstGeom prst="rect">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Trapezoid 7">
            <a:extLst>
              <a:ext uri="{FF2B5EF4-FFF2-40B4-BE49-F238E27FC236}">
                <a16:creationId xmlns:a16="http://schemas.microsoft.com/office/drawing/2014/main" id="{B0A8954F-B82B-E0FA-8952-FE0C29A1C55B}"/>
              </a:ext>
            </a:extLst>
          </p:cNvPr>
          <p:cNvSpPr/>
          <p:nvPr/>
        </p:nvSpPr>
        <p:spPr>
          <a:xfrm>
            <a:off x="5460465" y="2908144"/>
            <a:ext cx="675861" cy="1046636"/>
          </a:xfrm>
          <a:prstGeom prst="trapezoid">
            <a:avLst/>
          </a:prstGeom>
          <a:solidFill>
            <a:schemeClr val="bg1">
              <a:lumMod val="65000"/>
            </a:schemeClr>
          </a:solidFill>
          <a:ln>
            <a:solidFill>
              <a:schemeClr val="bg1">
                <a:lumMod val="6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Arrow: Right 8">
            <a:extLst>
              <a:ext uri="{FF2B5EF4-FFF2-40B4-BE49-F238E27FC236}">
                <a16:creationId xmlns:a16="http://schemas.microsoft.com/office/drawing/2014/main" id="{81BC0010-76DD-BC79-B31C-1C33FB539182}"/>
              </a:ext>
            </a:extLst>
          </p:cNvPr>
          <p:cNvSpPr/>
          <p:nvPr/>
        </p:nvSpPr>
        <p:spPr>
          <a:xfrm rot="10800000">
            <a:off x="5697235" y="3768506"/>
            <a:ext cx="2679192" cy="2197100"/>
          </a:xfrm>
          <a:prstGeom prst="rightArrow">
            <a:avLst>
              <a:gd name="adj1" fmla="val 70809"/>
              <a:gd name="adj2" fmla="val 40173"/>
            </a:avLst>
          </a:prstGeom>
          <a:gradFill flip="none" rotWithShape="1">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3C45CBC-0787-32DF-8878-E6A6F3080323}"/>
              </a:ext>
            </a:extLst>
          </p:cNvPr>
          <p:cNvSpPr txBox="1"/>
          <p:nvPr/>
        </p:nvSpPr>
        <p:spPr>
          <a:xfrm>
            <a:off x="6217175" y="4461617"/>
            <a:ext cx="2078403" cy="830997"/>
          </a:xfrm>
          <a:prstGeom prst="rect">
            <a:avLst/>
          </a:prstGeom>
          <a:noFill/>
        </p:spPr>
        <p:txBody>
          <a:bodyPr wrap="square" rtlCol="0">
            <a:spAutoFit/>
          </a:bodyPr>
          <a:lstStyle/>
          <a:p>
            <a:pPr algn="ctr"/>
            <a:r>
              <a:rPr lang="en-US" sz="1600" dirty="0"/>
              <a:t>100% Energy Input</a:t>
            </a:r>
          </a:p>
          <a:p>
            <a:pPr algn="ctr"/>
            <a:r>
              <a:rPr lang="en-US" sz="1600" dirty="0"/>
              <a:t>Gross Burner Input</a:t>
            </a:r>
          </a:p>
          <a:p>
            <a:pPr algn="ctr"/>
            <a:r>
              <a:rPr lang="en-US" sz="1400" dirty="0"/>
              <a:t>(Higher Heating Value)</a:t>
            </a:r>
          </a:p>
        </p:txBody>
      </p:sp>
      <p:sp>
        <p:nvSpPr>
          <p:cNvPr id="11" name="Arrow: Right 10">
            <a:extLst>
              <a:ext uri="{FF2B5EF4-FFF2-40B4-BE49-F238E27FC236}">
                <a16:creationId xmlns:a16="http://schemas.microsoft.com/office/drawing/2014/main" id="{9BFF9A6C-8D55-BCAB-D2EC-E9B909E100B8}"/>
              </a:ext>
            </a:extLst>
          </p:cNvPr>
          <p:cNvSpPr/>
          <p:nvPr/>
        </p:nvSpPr>
        <p:spPr>
          <a:xfrm rot="10800000">
            <a:off x="466456" y="3768506"/>
            <a:ext cx="2675911" cy="2197100"/>
          </a:xfrm>
          <a:prstGeom prst="rightArrow">
            <a:avLst>
              <a:gd name="adj1" fmla="val 70809"/>
              <a:gd name="adj2" fmla="val 30215"/>
            </a:avLst>
          </a:prstGeom>
          <a:gradFill flip="none" rotWithShape="1">
            <a:gsLst>
              <a:gs pos="0">
                <a:srgbClr val="FF0000"/>
              </a:gs>
              <a:gs pos="100000">
                <a:srgbClr val="FF9933"/>
              </a:gs>
            </a:gsLst>
            <a:lin ang="0" scaled="1"/>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3733DB17-53D1-2D39-32DF-3518C9CF68B4}"/>
              </a:ext>
            </a:extLst>
          </p:cNvPr>
          <p:cNvSpPr txBox="1"/>
          <p:nvPr/>
        </p:nvSpPr>
        <p:spPr>
          <a:xfrm>
            <a:off x="628817" y="4574668"/>
            <a:ext cx="2458384" cy="707886"/>
          </a:xfrm>
          <a:prstGeom prst="rect">
            <a:avLst/>
          </a:prstGeom>
          <a:noFill/>
        </p:spPr>
        <p:txBody>
          <a:bodyPr wrap="square" rtlCol="0">
            <a:spAutoFit/>
          </a:bodyPr>
          <a:lstStyle/>
          <a:p>
            <a:pPr algn="ctr"/>
            <a:r>
              <a:rPr lang="en-US" sz="1600" dirty="0"/>
              <a:t>Available Energy to Process</a:t>
            </a:r>
          </a:p>
          <a:p>
            <a:pPr algn="ctr"/>
            <a:r>
              <a:rPr lang="en-US" sz="2400" dirty="0"/>
              <a:t>72-85%</a:t>
            </a:r>
          </a:p>
        </p:txBody>
      </p:sp>
      <p:sp>
        <p:nvSpPr>
          <p:cNvPr id="13" name="Arrow: Up 12">
            <a:extLst>
              <a:ext uri="{FF2B5EF4-FFF2-40B4-BE49-F238E27FC236}">
                <a16:creationId xmlns:a16="http://schemas.microsoft.com/office/drawing/2014/main" id="{893F2D90-50B6-E952-B64F-2F5D5E654294}"/>
              </a:ext>
            </a:extLst>
          </p:cNvPr>
          <p:cNvSpPr/>
          <p:nvPr/>
        </p:nvSpPr>
        <p:spPr>
          <a:xfrm>
            <a:off x="5466815" y="1986534"/>
            <a:ext cx="665432" cy="921610"/>
          </a:xfrm>
          <a:prstGeom prst="upArrow">
            <a:avLst/>
          </a:prstGeom>
          <a:gradFill>
            <a:gsLst>
              <a:gs pos="0">
                <a:srgbClr val="FF0000"/>
              </a:gs>
              <a:gs pos="100000">
                <a:srgbClr val="FF6699"/>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0714BA57-8FDC-D340-772E-3649397EC2EA}"/>
              </a:ext>
            </a:extLst>
          </p:cNvPr>
          <p:cNvSpPr txBox="1"/>
          <p:nvPr/>
        </p:nvSpPr>
        <p:spPr>
          <a:xfrm>
            <a:off x="6138597" y="1996997"/>
            <a:ext cx="2621280" cy="830997"/>
          </a:xfrm>
          <a:prstGeom prst="rect">
            <a:avLst/>
          </a:prstGeom>
          <a:noFill/>
        </p:spPr>
        <p:txBody>
          <a:bodyPr wrap="square" rtlCol="0">
            <a:spAutoFit/>
          </a:bodyPr>
          <a:lstStyle/>
          <a:p>
            <a:r>
              <a:rPr lang="en-US" sz="1600" dirty="0"/>
              <a:t>Heat Loss from Stack: 13-25%</a:t>
            </a:r>
          </a:p>
          <a:p>
            <a:pPr algn="ctr"/>
            <a:r>
              <a:rPr lang="en-US" sz="1600" dirty="0"/>
              <a:t>Stack Temp: 300°F – 550°F</a:t>
            </a:r>
          </a:p>
          <a:p>
            <a:pPr algn="ctr"/>
            <a:r>
              <a:rPr lang="en-US" sz="1600" dirty="0"/>
              <a:t>% O2:  3% - 6%</a:t>
            </a:r>
          </a:p>
        </p:txBody>
      </p:sp>
      <p:sp>
        <p:nvSpPr>
          <p:cNvPr id="17" name="TextBox 16">
            <a:extLst>
              <a:ext uri="{FF2B5EF4-FFF2-40B4-BE49-F238E27FC236}">
                <a16:creationId xmlns:a16="http://schemas.microsoft.com/office/drawing/2014/main" id="{BA423E10-1F89-5CE8-BC4A-3509653224BC}"/>
              </a:ext>
            </a:extLst>
          </p:cNvPr>
          <p:cNvSpPr txBox="1"/>
          <p:nvPr/>
        </p:nvSpPr>
        <p:spPr>
          <a:xfrm>
            <a:off x="3323421" y="4584729"/>
            <a:ext cx="2146300" cy="584775"/>
          </a:xfrm>
          <a:prstGeom prst="rect">
            <a:avLst/>
          </a:prstGeom>
          <a:noFill/>
        </p:spPr>
        <p:txBody>
          <a:bodyPr wrap="square" rtlCol="0">
            <a:spAutoFit/>
          </a:bodyPr>
          <a:lstStyle/>
          <a:p>
            <a:pPr algn="ctr"/>
            <a:r>
              <a:rPr lang="en-US" sz="1600" dirty="0"/>
              <a:t>Indirect Fired</a:t>
            </a:r>
          </a:p>
          <a:p>
            <a:pPr algn="ctr"/>
            <a:r>
              <a:rPr lang="en-US" sz="1600" dirty="0"/>
              <a:t>Water Bath Heater</a:t>
            </a:r>
          </a:p>
        </p:txBody>
      </p:sp>
      <p:grpSp>
        <p:nvGrpSpPr>
          <p:cNvPr id="18" name="Group 17">
            <a:extLst>
              <a:ext uri="{FF2B5EF4-FFF2-40B4-BE49-F238E27FC236}">
                <a16:creationId xmlns:a16="http://schemas.microsoft.com/office/drawing/2014/main" id="{30A607CF-4B03-4026-08A0-A2BBC90067D7}"/>
              </a:ext>
            </a:extLst>
          </p:cNvPr>
          <p:cNvGrpSpPr/>
          <p:nvPr/>
        </p:nvGrpSpPr>
        <p:grpSpPr>
          <a:xfrm>
            <a:off x="3202729" y="3150813"/>
            <a:ext cx="1649781" cy="966393"/>
            <a:chOff x="3522632" y="3419616"/>
            <a:chExt cx="1649781" cy="1132782"/>
          </a:xfrm>
        </p:grpSpPr>
        <p:sp>
          <p:nvSpPr>
            <p:cNvPr id="19" name="TextBox 18">
              <a:extLst>
                <a:ext uri="{FF2B5EF4-FFF2-40B4-BE49-F238E27FC236}">
                  <a16:creationId xmlns:a16="http://schemas.microsoft.com/office/drawing/2014/main" id="{94999F91-91DF-B981-7F2F-4AD1E84A0FEE}"/>
                </a:ext>
              </a:extLst>
            </p:cNvPr>
            <p:cNvSpPr txBox="1"/>
            <p:nvPr/>
          </p:nvSpPr>
          <p:spPr>
            <a:xfrm>
              <a:off x="3522632" y="3419616"/>
              <a:ext cx="1649781" cy="338554"/>
            </a:xfrm>
            <a:prstGeom prst="rect">
              <a:avLst/>
            </a:prstGeom>
            <a:noFill/>
          </p:spPr>
          <p:txBody>
            <a:bodyPr wrap="square" rtlCol="0">
              <a:spAutoFit/>
            </a:bodyPr>
            <a:lstStyle/>
            <a:p>
              <a:r>
                <a:rPr lang="en-US" sz="1600" dirty="0"/>
                <a:t>1-4% Shell Losses</a:t>
              </a:r>
            </a:p>
          </p:txBody>
        </p:sp>
        <p:sp>
          <p:nvSpPr>
            <p:cNvPr id="20" name="Arrow: Up 19">
              <a:extLst>
                <a:ext uri="{FF2B5EF4-FFF2-40B4-BE49-F238E27FC236}">
                  <a16:creationId xmlns:a16="http://schemas.microsoft.com/office/drawing/2014/main" id="{D03AB16B-016C-C80C-DF4A-7EF8541B8EEC}"/>
                </a:ext>
              </a:extLst>
            </p:cNvPr>
            <p:cNvSpPr/>
            <p:nvPr/>
          </p:nvSpPr>
          <p:spPr>
            <a:xfrm rot="20163161">
              <a:off x="4293227" y="3777698"/>
              <a:ext cx="222250" cy="774700"/>
            </a:xfrm>
            <a:prstGeom prst="upArrow">
              <a:avLst/>
            </a:prstGeom>
            <a:gradFill>
              <a:gsLst>
                <a:gs pos="0">
                  <a:srgbClr val="FF6699"/>
                </a:gs>
                <a:gs pos="100000">
                  <a:schemeClr val="bg1">
                    <a:lumMod val="85000"/>
                  </a:schemeClr>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
        <p:nvSpPr>
          <p:cNvPr id="22" name="Title 1">
            <a:extLst>
              <a:ext uri="{FF2B5EF4-FFF2-40B4-BE49-F238E27FC236}">
                <a16:creationId xmlns:a16="http://schemas.microsoft.com/office/drawing/2014/main" id="{47AE93F0-1B02-9922-E0F0-90A3AE71B7BE}"/>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1826718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1" end="1"/>
                                            </p:txEl>
                                          </p:spTgt>
                                        </p:tgtEl>
                                        <p:attrNameLst>
                                          <p:attrName>style.visibility</p:attrName>
                                        </p:attrNameLst>
                                      </p:cBhvr>
                                      <p:to>
                                        <p:strVal val="visible"/>
                                      </p:to>
                                    </p:set>
                                    <p:animEffect transition="in" filter="fade">
                                      <p:cBhvr>
                                        <p:cTn id="12"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4D9F759E-60C9-A19E-E71D-274EDD035C87}"/>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3" name="Text Placeholder 2">
            <a:extLst>
              <a:ext uri="{FF2B5EF4-FFF2-40B4-BE49-F238E27FC236}">
                <a16:creationId xmlns:a16="http://schemas.microsoft.com/office/drawing/2014/main" id="{DF55DBAD-FB21-4E37-1410-904836D8D02C}"/>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Efficiency - Heat Release to Process</a:t>
            </a:r>
          </a:p>
        </p:txBody>
      </p:sp>
      <p:sp>
        <p:nvSpPr>
          <p:cNvPr id="4" name="Content Placeholder 3">
            <a:extLst>
              <a:ext uri="{FF2B5EF4-FFF2-40B4-BE49-F238E27FC236}">
                <a16:creationId xmlns:a16="http://schemas.microsoft.com/office/drawing/2014/main" id="{34B3426C-1CF6-79AA-BD29-CEF2866F6653}"/>
              </a:ext>
            </a:extLst>
          </p:cNvPr>
          <p:cNvSpPr txBox="1">
            <a:spLocks/>
          </p:cNvSpPr>
          <p:nvPr/>
        </p:nvSpPr>
        <p:spPr>
          <a:xfrm>
            <a:off x="457200" y="1497330"/>
            <a:ext cx="8229601" cy="37851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2000" dirty="0"/>
              <a:t>What did we learn (so far) ?</a:t>
            </a:r>
          </a:p>
          <a:p>
            <a:pPr lvl="1">
              <a:spcBef>
                <a:spcPts val="600"/>
              </a:spcBef>
            </a:pPr>
            <a:r>
              <a:rPr lang="en-US" sz="2000" dirty="0"/>
              <a:t>The more efficient the design of the combustion chamber and the combustion system, the more available energy can be absorbed into the downstream process.</a:t>
            </a:r>
          </a:p>
          <a:p>
            <a:pPr lvl="2"/>
            <a:r>
              <a:rPr lang="en-US" dirty="0"/>
              <a:t>Air supply rate too high</a:t>
            </a:r>
          </a:p>
          <a:p>
            <a:pPr lvl="3">
              <a:spcBef>
                <a:spcPts val="0"/>
              </a:spcBef>
              <a:buFontTx/>
              <a:buChar char="-"/>
            </a:pPr>
            <a:r>
              <a:rPr lang="en-US" dirty="0"/>
              <a:t>Increased sensible heat loss</a:t>
            </a:r>
          </a:p>
          <a:p>
            <a:pPr lvl="2"/>
            <a:r>
              <a:rPr lang="en-US" dirty="0"/>
              <a:t>Air supply too low</a:t>
            </a:r>
          </a:p>
          <a:p>
            <a:pPr lvl="3">
              <a:spcBef>
                <a:spcPts val="0"/>
              </a:spcBef>
              <a:buFontTx/>
              <a:buChar char="-"/>
            </a:pPr>
            <a:r>
              <a:rPr lang="en-US" dirty="0"/>
              <a:t>Incomplete combustion resulting in unspent fuel being exhausted</a:t>
            </a:r>
          </a:p>
          <a:p>
            <a:pPr lvl="2"/>
            <a:r>
              <a:rPr lang="en-US" dirty="0"/>
              <a:t>High Stack Temperature</a:t>
            </a:r>
          </a:p>
          <a:p>
            <a:pPr lvl="3">
              <a:spcBef>
                <a:spcPts val="0"/>
              </a:spcBef>
              <a:spcAft>
                <a:spcPts val="600"/>
              </a:spcAft>
              <a:buFontTx/>
              <a:buChar char="-"/>
            </a:pPr>
            <a:r>
              <a:rPr lang="en-US" dirty="0"/>
              <a:t>Increased Sensible heat loss</a:t>
            </a:r>
          </a:p>
          <a:p>
            <a:pPr lvl="3">
              <a:spcBef>
                <a:spcPts val="0"/>
              </a:spcBef>
              <a:spcAft>
                <a:spcPts val="600"/>
              </a:spcAft>
              <a:buFontTx/>
              <a:buChar char="-"/>
            </a:pPr>
            <a:r>
              <a:rPr lang="en-US" dirty="0"/>
              <a:t>Reduced combustion efficiency</a:t>
            </a:r>
          </a:p>
          <a:p>
            <a:endParaRPr lang="en-US" dirty="0"/>
          </a:p>
          <a:p>
            <a:pPr marL="914400" lvl="2" indent="0">
              <a:buFont typeface="Arial" panose="020B0604020202020204" pitchFamily="34" charset="0"/>
              <a:buNone/>
            </a:pPr>
            <a:endParaRPr lang="en-US" dirty="0"/>
          </a:p>
        </p:txBody>
      </p:sp>
      <p:sp>
        <p:nvSpPr>
          <p:cNvPr id="7" name="Title 1">
            <a:extLst>
              <a:ext uri="{FF2B5EF4-FFF2-40B4-BE49-F238E27FC236}">
                <a16:creationId xmlns:a16="http://schemas.microsoft.com/office/drawing/2014/main" id="{6D1CF2D4-8656-4B0B-A4C8-0DBBFAC25A0D}"/>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3759683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fade">
                                      <p:cBhvr>
                                        <p:cTn id="16" dur="500"/>
                                        <p:tgtEl>
                                          <p:spTgt spid="4">
                                            <p:txEl>
                                              <p:pRg st="3" end="3"/>
                                            </p:txEl>
                                          </p:spTgt>
                                        </p:tgtEl>
                                      </p:cBhvr>
                                    </p:animEffect>
                                  </p:childTnLst>
                                </p:cTn>
                              </p:par>
                            </p:childTnLst>
                          </p:cTn>
                        </p:par>
                        <p:par>
                          <p:cTn id="17" fill="hold">
                            <p:stCondLst>
                              <p:cond delay="1000"/>
                            </p:stCondLst>
                            <p:childTnLst>
                              <p:par>
                                <p:cTn id="18" presetID="10" presetClass="entr" presetSubtype="0" fill="hold" nodeType="after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childTnLst>
                                </p:cTn>
                              </p:par>
                            </p:childTnLst>
                          </p:cTn>
                        </p:par>
                        <p:par>
                          <p:cTn id="21" fill="hold">
                            <p:stCondLst>
                              <p:cond delay="1500"/>
                            </p:stCondLst>
                            <p:childTnLst>
                              <p:par>
                                <p:cTn id="22" presetID="10" presetClass="entr" presetSubtype="0" fill="hold" nodeType="afterEffect">
                                  <p:stCondLst>
                                    <p:cond delay="0"/>
                                  </p:stCondLst>
                                  <p:childTnLst>
                                    <p:set>
                                      <p:cBhvr>
                                        <p:cTn id="23" dur="1" fill="hold">
                                          <p:stCondLst>
                                            <p:cond delay="0"/>
                                          </p:stCondLst>
                                        </p:cTn>
                                        <p:tgtEl>
                                          <p:spTgt spid="4">
                                            <p:txEl>
                                              <p:pRg st="5" end="5"/>
                                            </p:txEl>
                                          </p:spTgt>
                                        </p:tgtEl>
                                        <p:attrNameLst>
                                          <p:attrName>style.visibility</p:attrName>
                                        </p:attrNameLst>
                                      </p:cBhvr>
                                      <p:to>
                                        <p:strVal val="visible"/>
                                      </p:to>
                                    </p:set>
                                    <p:animEffect transition="in" filter="fade">
                                      <p:cBhvr>
                                        <p:cTn id="24" dur="500"/>
                                        <p:tgtEl>
                                          <p:spTgt spid="4">
                                            <p:txEl>
                                              <p:pRg st="5" end="5"/>
                                            </p:txEl>
                                          </p:spTgt>
                                        </p:tgtEl>
                                      </p:cBhvr>
                                    </p:animEffect>
                                  </p:childTnLst>
                                </p:cTn>
                              </p:par>
                            </p:childTnLst>
                          </p:cTn>
                        </p:par>
                        <p:par>
                          <p:cTn id="25" fill="hold">
                            <p:stCondLst>
                              <p:cond delay="2000"/>
                            </p:stCondLst>
                            <p:childTnLst>
                              <p:par>
                                <p:cTn id="26" presetID="10" presetClass="entr" presetSubtype="0" fill="hold" nodeType="after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500"/>
                                        <p:tgtEl>
                                          <p:spTgt spid="4">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6" end="6"/>
                                            </p:txEl>
                                          </p:spTgt>
                                        </p:tgtEl>
                                        <p:attrNameLst>
                                          <p:attrName>style.visibility</p:attrName>
                                        </p:attrNameLst>
                                      </p:cBhvr>
                                      <p:to>
                                        <p:strVal val="visible"/>
                                      </p:to>
                                    </p:set>
                                    <p:animEffect transition="in" filter="fade">
                                      <p:cBhvr>
                                        <p:cTn id="33" dur="500"/>
                                        <p:tgtEl>
                                          <p:spTgt spid="4">
                                            <p:txEl>
                                              <p:pRg st="6" end="6"/>
                                            </p:txEl>
                                          </p:spTgt>
                                        </p:tgtEl>
                                      </p:cBhvr>
                                    </p:animEffect>
                                  </p:childTnLst>
                                </p:cTn>
                              </p:par>
                            </p:childTnLst>
                          </p:cTn>
                        </p:par>
                        <p:par>
                          <p:cTn id="34" fill="hold">
                            <p:stCondLst>
                              <p:cond delay="500"/>
                            </p:stCondLst>
                            <p:childTnLst>
                              <p:par>
                                <p:cTn id="35" presetID="10" presetClass="entr" presetSubtype="0" fill="hold" nodeType="after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500"/>
                                        <p:tgtEl>
                                          <p:spTgt spid="4">
                                            <p:txEl>
                                              <p:pRg st="7" end="7"/>
                                            </p:txEl>
                                          </p:spTgt>
                                        </p:tgtEl>
                                      </p:cBhvr>
                                    </p:animEffect>
                                  </p:childTnLst>
                                </p:cTn>
                              </p:par>
                            </p:childTnLst>
                          </p:cTn>
                        </p:par>
                        <p:par>
                          <p:cTn id="38" fill="hold">
                            <p:stCondLst>
                              <p:cond delay="1000"/>
                            </p:stCondLst>
                            <p:childTnLst>
                              <p:par>
                                <p:cTn id="39" presetID="10" presetClass="entr" presetSubtype="0" fill="hold" nodeType="afterEffect">
                                  <p:stCondLst>
                                    <p:cond delay="0"/>
                                  </p:stCondLst>
                                  <p:childTnLst>
                                    <p:set>
                                      <p:cBhvr>
                                        <p:cTn id="40" dur="1" fill="hold">
                                          <p:stCondLst>
                                            <p:cond delay="0"/>
                                          </p:stCondLst>
                                        </p:cTn>
                                        <p:tgtEl>
                                          <p:spTgt spid="4">
                                            <p:txEl>
                                              <p:pRg st="8" end="8"/>
                                            </p:txEl>
                                          </p:spTgt>
                                        </p:tgtEl>
                                        <p:attrNameLst>
                                          <p:attrName>style.visibility</p:attrName>
                                        </p:attrNameLst>
                                      </p:cBhvr>
                                      <p:to>
                                        <p:strVal val="visible"/>
                                      </p:to>
                                    </p:set>
                                    <p:animEffect transition="in" filter="fade">
                                      <p:cBhvr>
                                        <p:cTn id="41"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148E689C-42AA-FEFF-8B3E-068EFA9C0823}"/>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3" name="Text Placeholder 2">
            <a:extLst>
              <a:ext uri="{FF2B5EF4-FFF2-40B4-BE49-F238E27FC236}">
                <a16:creationId xmlns:a16="http://schemas.microsoft.com/office/drawing/2014/main" id="{2864354C-2155-6A9E-778D-E921B9ADEA24}"/>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Application Requirements</a:t>
            </a:r>
          </a:p>
        </p:txBody>
      </p:sp>
      <p:sp>
        <p:nvSpPr>
          <p:cNvPr id="4" name="Content Placeholder 3">
            <a:extLst>
              <a:ext uri="{FF2B5EF4-FFF2-40B4-BE49-F238E27FC236}">
                <a16:creationId xmlns:a16="http://schemas.microsoft.com/office/drawing/2014/main" id="{B1167423-5B04-4408-C575-F8AA1DD3E738}"/>
              </a:ext>
            </a:extLst>
          </p:cNvPr>
          <p:cNvSpPr txBox="1">
            <a:spLocks/>
          </p:cNvSpPr>
          <p:nvPr/>
        </p:nvSpPr>
        <p:spPr>
          <a:xfrm>
            <a:off x="457199" y="1497329"/>
            <a:ext cx="8229601" cy="439272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2000" dirty="0"/>
              <a:t>Important information to know when configuring a combustion system</a:t>
            </a:r>
          </a:p>
          <a:p>
            <a:pPr lvl="1">
              <a:lnSpc>
                <a:spcPct val="70000"/>
              </a:lnSpc>
            </a:pPr>
            <a:r>
              <a:rPr lang="en-US" sz="2000" dirty="0"/>
              <a:t>Fuel being burned</a:t>
            </a:r>
          </a:p>
          <a:p>
            <a:pPr lvl="2">
              <a:lnSpc>
                <a:spcPct val="70000"/>
              </a:lnSpc>
            </a:pPr>
            <a:r>
              <a:rPr lang="en-US" sz="1800" dirty="0"/>
              <a:t>Gross Btu/hr. (Btu/cf)</a:t>
            </a:r>
          </a:p>
          <a:p>
            <a:pPr lvl="2">
              <a:lnSpc>
                <a:spcPct val="70000"/>
              </a:lnSpc>
            </a:pPr>
            <a:r>
              <a:rPr lang="en-US" sz="1800" dirty="0"/>
              <a:t>Specific Gravity (lbs./cf)</a:t>
            </a:r>
          </a:p>
          <a:p>
            <a:pPr lvl="1">
              <a:lnSpc>
                <a:spcPct val="70000"/>
              </a:lnSpc>
            </a:pPr>
            <a:r>
              <a:rPr lang="en-US" sz="2000" dirty="0"/>
              <a:t>Burner Firing Rate</a:t>
            </a:r>
          </a:p>
          <a:p>
            <a:pPr lvl="1">
              <a:lnSpc>
                <a:spcPct val="70000"/>
              </a:lnSpc>
            </a:pPr>
            <a:r>
              <a:rPr lang="en-US" sz="2000" dirty="0"/>
              <a:t>Elevation of heater installation (feet above sea level)</a:t>
            </a:r>
          </a:p>
          <a:p>
            <a:pPr lvl="1">
              <a:lnSpc>
                <a:spcPct val="70000"/>
              </a:lnSpc>
            </a:pPr>
            <a:r>
              <a:rPr lang="en-US" sz="2000" dirty="0"/>
              <a:t>Ambient Air Temperature and humidity</a:t>
            </a:r>
          </a:p>
          <a:p>
            <a:pPr lvl="1">
              <a:lnSpc>
                <a:spcPct val="70000"/>
              </a:lnSpc>
            </a:pPr>
            <a:r>
              <a:rPr lang="en-US" sz="2000" dirty="0"/>
              <a:t>Combustion chamber design</a:t>
            </a:r>
          </a:p>
          <a:p>
            <a:pPr lvl="2">
              <a:lnSpc>
                <a:spcPct val="70000"/>
              </a:lnSpc>
            </a:pPr>
            <a:r>
              <a:rPr lang="en-US" sz="1800" dirty="0"/>
              <a:t>Flux rate</a:t>
            </a:r>
          </a:p>
          <a:p>
            <a:pPr lvl="2">
              <a:lnSpc>
                <a:spcPct val="70000"/>
              </a:lnSpc>
            </a:pPr>
            <a:r>
              <a:rPr lang="en-US" sz="1800" dirty="0"/>
              <a:t>Combustion Density</a:t>
            </a:r>
          </a:p>
          <a:p>
            <a:pPr lvl="2">
              <a:lnSpc>
                <a:spcPct val="70000"/>
              </a:lnSpc>
            </a:pPr>
            <a:r>
              <a:rPr lang="en-US" sz="1800" dirty="0"/>
              <a:t>Flow losses</a:t>
            </a:r>
          </a:p>
          <a:p>
            <a:pPr lvl="2">
              <a:lnSpc>
                <a:spcPct val="70000"/>
              </a:lnSpc>
            </a:pPr>
            <a:r>
              <a:rPr lang="en-US" sz="1800" dirty="0"/>
              <a:t>Flame Arrestor design and options</a:t>
            </a:r>
          </a:p>
          <a:p>
            <a:pPr lvl="1">
              <a:lnSpc>
                <a:spcPct val="70000"/>
              </a:lnSpc>
            </a:pPr>
            <a:r>
              <a:rPr lang="en-US" sz="2000" dirty="0"/>
              <a:t>Combustion Emission Requirements (occasionally defined by Client)</a:t>
            </a:r>
          </a:p>
          <a:p>
            <a:pPr marL="914400" lvl="2" indent="0">
              <a:buFont typeface="Arial" panose="020B0604020202020204" pitchFamily="34" charset="0"/>
              <a:buNone/>
            </a:pPr>
            <a:endParaRPr lang="en-US" dirty="0"/>
          </a:p>
        </p:txBody>
      </p:sp>
      <p:sp>
        <p:nvSpPr>
          <p:cNvPr id="7" name="Title 1">
            <a:extLst>
              <a:ext uri="{FF2B5EF4-FFF2-40B4-BE49-F238E27FC236}">
                <a16:creationId xmlns:a16="http://schemas.microsoft.com/office/drawing/2014/main" id="{7102468F-5907-B842-CBA5-8D1C21F93AF3}"/>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1809908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500"/>
                                        <p:tgtEl>
                                          <p:spTgt spid="4">
                                            <p:txEl>
                                              <p:pRg st="1" end="1"/>
                                            </p:txEl>
                                          </p:spTgt>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4">
                                            <p:txEl>
                                              <p:pRg st="2" end="2"/>
                                            </p:txEl>
                                          </p:spTgt>
                                        </p:tgtEl>
                                        <p:attrNameLst>
                                          <p:attrName>style.visibility</p:attrName>
                                        </p:attrNameLst>
                                      </p:cBhvr>
                                      <p:to>
                                        <p:strVal val="visible"/>
                                      </p:to>
                                    </p:set>
                                    <p:animEffect transition="in" filter="fade">
                                      <p:cBhvr>
                                        <p:cTn id="20" dur="500"/>
                                        <p:tgtEl>
                                          <p:spTgt spid="4">
                                            <p:txEl>
                                              <p:pRg st="2" end="2"/>
                                            </p:txEl>
                                          </p:spTgt>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500"/>
                                        <p:tgtEl>
                                          <p:spTgt spid="4">
                                            <p:txEl>
                                              <p:pRg st="3" end="3"/>
                                            </p:txEl>
                                          </p:spTgt>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500"/>
                                        <p:tgtEl>
                                          <p:spTgt spid="4">
                                            <p:txEl>
                                              <p:pRg st="4" end="4"/>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4">
                                            <p:txEl>
                                              <p:pRg st="5" end="5"/>
                                            </p:txEl>
                                          </p:spTgt>
                                        </p:tgtEl>
                                        <p:attrNameLst>
                                          <p:attrName>style.visibility</p:attrName>
                                        </p:attrNameLst>
                                      </p:cBhvr>
                                      <p:to>
                                        <p:strVal val="visible"/>
                                      </p:to>
                                    </p:set>
                                    <p:animEffect transition="in" filter="fade">
                                      <p:cBhvr>
                                        <p:cTn id="33" dur="500"/>
                                        <p:tgtEl>
                                          <p:spTgt spid="4">
                                            <p:txEl>
                                              <p:pRg st="5" end="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4">
                                            <p:txEl>
                                              <p:pRg st="6" end="6"/>
                                            </p:txEl>
                                          </p:spTgt>
                                        </p:tgtEl>
                                        <p:attrNameLst>
                                          <p:attrName>style.visibility</p:attrName>
                                        </p:attrNameLst>
                                      </p:cBhvr>
                                      <p:to>
                                        <p:strVal val="visible"/>
                                      </p:to>
                                    </p:set>
                                    <p:animEffect transition="in" filter="fade">
                                      <p:cBhvr>
                                        <p:cTn id="38" dur="500"/>
                                        <p:tgtEl>
                                          <p:spTgt spid="4">
                                            <p:txEl>
                                              <p:pRg st="6" end="6"/>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
                                            <p:txEl>
                                              <p:pRg st="7" end="7"/>
                                            </p:txEl>
                                          </p:spTgt>
                                        </p:tgtEl>
                                        <p:attrNameLst>
                                          <p:attrName>style.visibility</p:attrName>
                                        </p:attrNameLst>
                                      </p:cBhvr>
                                      <p:to>
                                        <p:strVal val="visible"/>
                                      </p:to>
                                    </p:set>
                                    <p:animEffect transition="in" filter="fade">
                                      <p:cBhvr>
                                        <p:cTn id="43" dur="500"/>
                                        <p:tgtEl>
                                          <p:spTgt spid="4">
                                            <p:txEl>
                                              <p:pRg st="7" end="7"/>
                                            </p:txEl>
                                          </p:spTgt>
                                        </p:tgtEl>
                                      </p:cBhvr>
                                    </p:animEffect>
                                  </p:childTnLst>
                                </p:cTn>
                              </p:par>
                            </p:childTnLst>
                          </p:cTn>
                        </p:par>
                        <p:par>
                          <p:cTn id="44" fill="hold">
                            <p:stCondLst>
                              <p:cond delay="500"/>
                            </p:stCondLst>
                            <p:childTnLst>
                              <p:par>
                                <p:cTn id="45" presetID="10" presetClass="entr" presetSubtype="0" fill="hold" nodeType="afterEffect">
                                  <p:stCondLst>
                                    <p:cond delay="0"/>
                                  </p:stCondLst>
                                  <p:childTnLst>
                                    <p:set>
                                      <p:cBhvr>
                                        <p:cTn id="46" dur="1" fill="hold">
                                          <p:stCondLst>
                                            <p:cond delay="0"/>
                                          </p:stCondLst>
                                        </p:cTn>
                                        <p:tgtEl>
                                          <p:spTgt spid="4">
                                            <p:txEl>
                                              <p:pRg st="8" end="8"/>
                                            </p:txEl>
                                          </p:spTgt>
                                        </p:tgtEl>
                                        <p:attrNameLst>
                                          <p:attrName>style.visibility</p:attrName>
                                        </p:attrNameLst>
                                      </p:cBhvr>
                                      <p:to>
                                        <p:strVal val="visible"/>
                                      </p:to>
                                    </p:set>
                                    <p:animEffect transition="in" filter="fade">
                                      <p:cBhvr>
                                        <p:cTn id="47" dur="500"/>
                                        <p:tgtEl>
                                          <p:spTgt spid="4">
                                            <p:txEl>
                                              <p:pRg st="8" end="8"/>
                                            </p:txEl>
                                          </p:spTgt>
                                        </p:tgtEl>
                                      </p:cBhvr>
                                    </p:animEffect>
                                  </p:childTnLst>
                                </p:cTn>
                              </p:par>
                            </p:childTnLst>
                          </p:cTn>
                        </p:par>
                        <p:par>
                          <p:cTn id="48" fill="hold">
                            <p:stCondLst>
                              <p:cond delay="1000"/>
                            </p:stCondLst>
                            <p:childTnLst>
                              <p:par>
                                <p:cTn id="49" presetID="10" presetClass="entr" presetSubtype="0" fill="hold" nodeType="afterEffect">
                                  <p:stCondLst>
                                    <p:cond delay="0"/>
                                  </p:stCondLst>
                                  <p:childTnLst>
                                    <p:set>
                                      <p:cBhvr>
                                        <p:cTn id="50" dur="1" fill="hold">
                                          <p:stCondLst>
                                            <p:cond delay="0"/>
                                          </p:stCondLst>
                                        </p:cTn>
                                        <p:tgtEl>
                                          <p:spTgt spid="4">
                                            <p:txEl>
                                              <p:pRg st="9" end="9"/>
                                            </p:txEl>
                                          </p:spTgt>
                                        </p:tgtEl>
                                        <p:attrNameLst>
                                          <p:attrName>style.visibility</p:attrName>
                                        </p:attrNameLst>
                                      </p:cBhvr>
                                      <p:to>
                                        <p:strVal val="visible"/>
                                      </p:to>
                                    </p:set>
                                    <p:animEffect transition="in" filter="fade">
                                      <p:cBhvr>
                                        <p:cTn id="51" dur="500"/>
                                        <p:tgtEl>
                                          <p:spTgt spid="4">
                                            <p:txEl>
                                              <p:pRg st="9" end="9"/>
                                            </p:txEl>
                                          </p:spTgt>
                                        </p:tgtEl>
                                      </p:cBhvr>
                                    </p:animEffect>
                                  </p:childTnLst>
                                </p:cTn>
                              </p:par>
                            </p:childTnLst>
                          </p:cTn>
                        </p:par>
                        <p:par>
                          <p:cTn id="52" fill="hold">
                            <p:stCondLst>
                              <p:cond delay="1500"/>
                            </p:stCondLst>
                            <p:childTnLst>
                              <p:par>
                                <p:cTn id="53" presetID="10" presetClass="entr" presetSubtype="0" fill="hold" nodeType="afterEffect">
                                  <p:stCondLst>
                                    <p:cond delay="0"/>
                                  </p:stCondLst>
                                  <p:childTnLst>
                                    <p:set>
                                      <p:cBhvr>
                                        <p:cTn id="54" dur="1" fill="hold">
                                          <p:stCondLst>
                                            <p:cond delay="0"/>
                                          </p:stCondLst>
                                        </p:cTn>
                                        <p:tgtEl>
                                          <p:spTgt spid="4">
                                            <p:txEl>
                                              <p:pRg st="10" end="10"/>
                                            </p:txEl>
                                          </p:spTgt>
                                        </p:tgtEl>
                                        <p:attrNameLst>
                                          <p:attrName>style.visibility</p:attrName>
                                        </p:attrNameLst>
                                      </p:cBhvr>
                                      <p:to>
                                        <p:strVal val="visible"/>
                                      </p:to>
                                    </p:set>
                                    <p:animEffect transition="in" filter="fade">
                                      <p:cBhvr>
                                        <p:cTn id="55" dur="500"/>
                                        <p:tgtEl>
                                          <p:spTgt spid="4">
                                            <p:txEl>
                                              <p:pRg st="10" end="10"/>
                                            </p:txEl>
                                          </p:spTgt>
                                        </p:tgtEl>
                                      </p:cBhvr>
                                    </p:animEffect>
                                  </p:childTnLst>
                                </p:cTn>
                              </p:par>
                            </p:childTnLst>
                          </p:cTn>
                        </p:par>
                        <p:par>
                          <p:cTn id="56" fill="hold">
                            <p:stCondLst>
                              <p:cond delay="2000"/>
                            </p:stCondLst>
                            <p:childTnLst>
                              <p:par>
                                <p:cTn id="57" presetID="10" presetClass="entr" presetSubtype="0" fill="hold" nodeType="afterEffect">
                                  <p:stCondLst>
                                    <p:cond delay="0"/>
                                  </p:stCondLst>
                                  <p:childTnLst>
                                    <p:set>
                                      <p:cBhvr>
                                        <p:cTn id="58" dur="1" fill="hold">
                                          <p:stCondLst>
                                            <p:cond delay="0"/>
                                          </p:stCondLst>
                                        </p:cTn>
                                        <p:tgtEl>
                                          <p:spTgt spid="4">
                                            <p:txEl>
                                              <p:pRg st="11" end="11"/>
                                            </p:txEl>
                                          </p:spTgt>
                                        </p:tgtEl>
                                        <p:attrNameLst>
                                          <p:attrName>style.visibility</p:attrName>
                                        </p:attrNameLst>
                                      </p:cBhvr>
                                      <p:to>
                                        <p:strVal val="visible"/>
                                      </p:to>
                                    </p:set>
                                    <p:animEffect transition="in" filter="fade">
                                      <p:cBhvr>
                                        <p:cTn id="59" dur="500"/>
                                        <p:tgtEl>
                                          <p:spTgt spid="4">
                                            <p:txEl>
                                              <p:pRg st="11" end="11"/>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4">
                                            <p:txEl>
                                              <p:pRg st="12" end="12"/>
                                            </p:txEl>
                                          </p:spTgt>
                                        </p:tgtEl>
                                        <p:attrNameLst>
                                          <p:attrName>style.visibility</p:attrName>
                                        </p:attrNameLst>
                                      </p:cBhvr>
                                      <p:to>
                                        <p:strVal val="visible"/>
                                      </p:to>
                                    </p:set>
                                    <p:animEffect transition="in" filter="fade">
                                      <p:cBhvr>
                                        <p:cTn id="64" dur="500"/>
                                        <p:tgtEl>
                                          <p:spTgt spid="4">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F60DE50E-D62E-8940-B3D8-34A8F0748040}"/>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1AC64BA4-FC21-9BDC-2683-2F7CA80EE35B}"/>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pic>
        <p:nvPicPr>
          <p:cNvPr id="5" name="Content Placeholder 11">
            <a:extLst>
              <a:ext uri="{FF2B5EF4-FFF2-40B4-BE49-F238E27FC236}">
                <a16:creationId xmlns:a16="http://schemas.microsoft.com/office/drawing/2014/main" id="{74428F50-E459-ECB1-046F-E4D93A0A5922}"/>
              </a:ext>
            </a:extLst>
          </p:cNvPr>
          <p:cNvPicPr>
            <a:picLocks noChangeAspect="1"/>
          </p:cNvPicPr>
          <p:nvPr/>
        </p:nvPicPr>
        <p:blipFill rotWithShape="1">
          <a:blip r:embed="rId4"/>
          <a:srcRect l="29185" t="40549" r="29386"/>
          <a:stretch/>
        </p:blipFill>
        <p:spPr>
          <a:xfrm>
            <a:off x="5023843" y="2099534"/>
            <a:ext cx="3345679" cy="3600783"/>
          </a:xfrm>
          <a:prstGeom prst="rect">
            <a:avLst/>
          </a:prstGeom>
        </p:spPr>
      </p:pic>
      <p:pic>
        <p:nvPicPr>
          <p:cNvPr id="6" name="Picture 5">
            <a:extLst>
              <a:ext uri="{FF2B5EF4-FFF2-40B4-BE49-F238E27FC236}">
                <a16:creationId xmlns:a16="http://schemas.microsoft.com/office/drawing/2014/main" id="{9790F097-F6EE-AF06-625D-AC1678680F5F}"/>
              </a:ext>
            </a:extLst>
          </p:cNvPr>
          <p:cNvPicPr>
            <a:picLocks noChangeAspect="1"/>
          </p:cNvPicPr>
          <p:nvPr/>
        </p:nvPicPr>
        <p:blipFill>
          <a:blip r:embed="rId5"/>
          <a:stretch>
            <a:fillRect/>
          </a:stretch>
        </p:blipFill>
        <p:spPr>
          <a:xfrm>
            <a:off x="6738767" y="3449057"/>
            <a:ext cx="862453" cy="940707"/>
          </a:xfrm>
          <a:prstGeom prst="rect">
            <a:avLst/>
          </a:prstGeom>
        </p:spPr>
      </p:pic>
      <p:graphicFrame>
        <p:nvGraphicFramePr>
          <p:cNvPr id="7" name="Object 6">
            <a:extLst>
              <a:ext uri="{FF2B5EF4-FFF2-40B4-BE49-F238E27FC236}">
                <a16:creationId xmlns:a16="http://schemas.microsoft.com/office/drawing/2014/main" id="{4AC158A9-4BD5-B36B-81F0-D17EE1B0D9CC}"/>
              </a:ext>
            </a:extLst>
          </p:cNvPr>
          <p:cNvGraphicFramePr>
            <a:graphicFrameLocks noChangeAspect="1"/>
          </p:cNvGraphicFramePr>
          <p:nvPr/>
        </p:nvGraphicFramePr>
        <p:xfrm>
          <a:off x="2569464" y="784428"/>
          <a:ext cx="9201060" cy="5379210"/>
        </p:xfrm>
        <a:graphic>
          <a:graphicData uri="http://schemas.openxmlformats.org/presentationml/2006/ole">
            <mc:AlternateContent xmlns:mc="http://schemas.openxmlformats.org/markup-compatibility/2006">
              <mc:Choice xmlns:v="urn:schemas-microsoft-com:vml" Requires="v">
                <p:oleObj name="AutoCAD LT Drawing" r:id="rId6" imgW="12268080" imgH="7172280" progId="AutoCADLT.Drawing.23">
                  <p:embed/>
                </p:oleObj>
              </mc:Choice>
              <mc:Fallback>
                <p:oleObj name="AutoCAD LT Drawing" r:id="rId6" imgW="12268080" imgH="7172280" progId="AutoCADLT.Drawing.23">
                  <p:embed/>
                  <p:pic>
                    <p:nvPicPr>
                      <p:cNvPr id="7" name="Object 6">
                        <a:extLst>
                          <a:ext uri="{FF2B5EF4-FFF2-40B4-BE49-F238E27FC236}">
                            <a16:creationId xmlns:a16="http://schemas.microsoft.com/office/drawing/2014/main" id="{4AC158A9-4BD5-B36B-81F0-D17EE1B0D9CC}"/>
                          </a:ext>
                        </a:extLst>
                      </p:cNvPr>
                      <p:cNvPicPr/>
                      <p:nvPr/>
                    </p:nvPicPr>
                    <p:blipFill>
                      <a:blip r:embed="rId7"/>
                      <a:stretch>
                        <a:fillRect/>
                      </a:stretch>
                    </p:blipFill>
                    <p:spPr>
                      <a:xfrm>
                        <a:off x="2569464" y="784428"/>
                        <a:ext cx="9201060" cy="537921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76E970CD-4BEA-A4D8-2E91-12DEA2FDEA5F}"/>
              </a:ext>
            </a:extLst>
          </p:cNvPr>
          <p:cNvGraphicFramePr>
            <a:graphicFrameLocks noChangeAspect="1"/>
          </p:cNvGraphicFramePr>
          <p:nvPr/>
        </p:nvGraphicFramePr>
        <p:xfrm>
          <a:off x="2569464" y="784428"/>
          <a:ext cx="9201060" cy="5379210"/>
        </p:xfrm>
        <a:graphic>
          <a:graphicData uri="http://schemas.openxmlformats.org/presentationml/2006/ole">
            <mc:AlternateContent xmlns:mc="http://schemas.openxmlformats.org/markup-compatibility/2006">
              <mc:Choice xmlns:v="urn:schemas-microsoft-com:vml" Requires="v">
                <p:oleObj name="AutoCAD LT Drawing" r:id="rId8" imgW="12268080" imgH="7172280" progId="AutoCADLT.Drawing.23">
                  <p:embed/>
                </p:oleObj>
              </mc:Choice>
              <mc:Fallback>
                <p:oleObj name="AutoCAD LT Drawing" r:id="rId8" imgW="12268080" imgH="7172280" progId="AutoCADLT.Drawing.23">
                  <p:embed/>
                  <p:pic>
                    <p:nvPicPr>
                      <p:cNvPr id="8" name="Object 7">
                        <a:extLst>
                          <a:ext uri="{FF2B5EF4-FFF2-40B4-BE49-F238E27FC236}">
                            <a16:creationId xmlns:a16="http://schemas.microsoft.com/office/drawing/2014/main" id="{76E970CD-4BEA-A4D8-2E91-12DEA2FDEA5F}"/>
                          </a:ext>
                        </a:extLst>
                      </p:cNvPr>
                      <p:cNvPicPr/>
                      <p:nvPr/>
                    </p:nvPicPr>
                    <p:blipFill>
                      <a:blip r:embed="rId9"/>
                      <a:stretch>
                        <a:fillRect/>
                      </a:stretch>
                    </p:blipFill>
                    <p:spPr>
                      <a:xfrm>
                        <a:off x="2569464" y="784428"/>
                        <a:ext cx="9201060" cy="537921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2DC30D01-D91E-2BCA-54A0-433C039BCC13}"/>
              </a:ext>
            </a:extLst>
          </p:cNvPr>
          <p:cNvGraphicFramePr>
            <a:graphicFrameLocks noChangeAspect="1"/>
          </p:cNvGraphicFramePr>
          <p:nvPr/>
        </p:nvGraphicFramePr>
        <p:xfrm>
          <a:off x="2569464" y="784428"/>
          <a:ext cx="9201060" cy="5379210"/>
        </p:xfrm>
        <a:graphic>
          <a:graphicData uri="http://schemas.openxmlformats.org/presentationml/2006/ole">
            <mc:AlternateContent xmlns:mc="http://schemas.openxmlformats.org/markup-compatibility/2006">
              <mc:Choice xmlns:v="urn:schemas-microsoft-com:vml" Requires="v">
                <p:oleObj name="AutoCAD LT Drawing" r:id="rId10" imgW="12268080" imgH="7172280" progId="AutoCADLT.Drawing.23">
                  <p:embed/>
                </p:oleObj>
              </mc:Choice>
              <mc:Fallback>
                <p:oleObj name="AutoCAD LT Drawing" r:id="rId10" imgW="12268080" imgH="7172280" progId="AutoCADLT.Drawing.23">
                  <p:embed/>
                  <p:pic>
                    <p:nvPicPr>
                      <p:cNvPr id="9" name="Object 8">
                        <a:extLst>
                          <a:ext uri="{FF2B5EF4-FFF2-40B4-BE49-F238E27FC236}">
                            <a16:creationId xmlns:a16="http://schemas.microsoft.com/office/drawing/2014/main" id="{2DC30D01-D91E-2BCA-54A0-433C039BCC13}"/>
                          </a:ext>
                        </a:extLst>
                      </p:cNvPr>
                      <p:cNvPicPr/>
                      <p:nvPr/>
                    </p:nvPicPr>
                    <p:blipFill>
                      <a:blip r:embed="rId11"/>
                      <a:stretch>
                        <a:fillRect/>
                      </a:stretch>
                    </p:blipFill>
                    <p:spPr>
                      <a:xfrm>
                        <a:off x="2569464" y="784428"/>
                        <a:ext cx="9201060" cy="537921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F7912D7D-45B9-3CF5-789A-1C4EF9FBE78D}"/>
              </a:ext>
            </a:extLst>
          </p:cNvPr>
          <p:cNvGraphicFramePr>
            <a:graphicFrameLocks noChangeAspect="1"/>
          </p:cNvGraphicFramePr>
          <p:nvPr/>
        </p:nvGraphicFramePr>
        <p:xfrm>
          <a:off x="2569464" y="784428"/>
          <a:ext cx="9201060" cy="5379210"/>
        </p:xfrm>
        <a:graphic>
          <a:graphicData uri="http://schemas.openxmlformats.org/presentationml/2006/ole">
            <mc:AlternateContent xmlns:mc="http://schemas.openxmlformats.org/markup-compatibility/2006">
              <mc:Choice xmlns:v="urn:schemas-microsoft-com:vml" Requires="v">
                <p:oleObj name="AutoCAD LT Drawing" r:id="rId12" imgW="12268080" imgH="7172280" progId="AutoCADLT.Drawing.23">
                  <p:embed/>
                </p:oleObj>
              </mc:Choice>
              <mc:Fallback>
                <p:oleObj name="AutoCAD LT Drawing" r:id="rId12" imgW="12268080" imgH="7172280" progId="AutoCADLT.Drawing.23">
                  <p:embed/>
                  <p:pic>
                    <p:nvPicPr>
                      <p:cNvPr id="10" name="Object 9">
                        <a:extLst>
                          <a:ext uri="{FF2B5EF4-FFF2-40B4-BE49-F238E27FC236}">
                            <a16:creationId xmlns:a16="http://schemas.microsoft.com/office/drawing/2014/main" id="{F7912D7D-45B9-3CF5-789A-1C4EF9FBE78D}"/>
                          </a:ext>
                        </a:extLst>
                      </p:cNvPr>
                      <p:cNvPicPr/>
                      <p:nvPr/>
                    </p:nvPicPr>
                    <p:blipFill>
                      <a:blip r:embed="rId13"/>
                      <a:stretch>
                        <a:fillRect/>
                      </a:stretch>
                    </p:blipFill>
                    <p:spPr>
                      <a:xfrm>
                        <a:off x="2569464" y="784428"/>
                        <a:ext cx="9201060" cy="5379210"/>
                      </a:xfrm>
                      <a:prstGeom prst="rect">
                        <a:avLst/>
                      </a:prstGeom>
                      <a:ln>
                        <a:noFill/>
                      </a:ln>
                    </p:spPr>
                  </p:pic>
                </p:oleObj>
              </mc:Fallback>
            </mc:AlternateContent>
          </a:graphicData>
        </a:graphic>
      </p:graphicFrame>
      <p:graphicFrame>
        <p:nvGraphicFramePr>
          <p:cNvPr id="11" name="Object 10">
            <a:extLst>
              <a:ext uri="{FF2B5EF4-FFF2-40B4-BE49-F238E27FC236}">
                <a16:creationId xmlns:a16="http://schemas.microsoft.com/office/drawing/2014/main" id="{98D3619E-80B6-3E92-871A-3275659E388D}"/>
              </a:ext>
            </a:extLst>
          </p:cNvPr>
          <p:cNvGraphicFramePr>
            <a:graphicFrameLocks noChangeAspect="1"/>
          </p:cNvGraphicFramePr>
          <p:nvPr/>
        </p:nvGraphicFramePr>
        <p:xfrm>
          <a:off x="2569464" y="784428"/>
          <a:ext cx="9201060" cy="5379210"/>
        </p:xfrm>
        <a:graphic>
          <a:graphicData uri="http://schemas.openxmlformats.org/presentationml/2006/ole">
            <mc:AlternateContent xmlns:mc="http://schemas.openxmlformats.org/markup-compatibility/2006">
              <mc:Choice xmlns:v="urn:schemas-microsoft-com:vml" Requires="v">
                <p:oleObj name="AutoCAD LT Drawing" r:id="rId14" imgW="12268080" imgH="7172280" progId="AutoCADLT.Drawing.23">
                  <p:embed/>
                </p:oleObj>
              </mc:Choice>
              <mc:Fallback>
                <p:oleObj name="AutoCAD LT Drawing" r:id="rId14" imgW="12268080" imgH="7172280" progId="AutoCADLT.Drawing.23">
                  <p:embed/>
                  <p:pic>
                    <p:nvPicPr>
                      <p:cNvPr id="11" name="Object 10">
                        <a:extLst>
                          <a:ext uri="{FF2B5EF4-FFF2-40B4-BE49-F238E27FC236}">
                            <a16:creationId xmlns:a16="http://schemas.microsoft.com/office/drawing/2014/main" id="{98D3619E-80B6-3E92-871A-3275659E388D}"/>
                          </a:ext>
                        </a:extLst>
                      </p:cNvPr>
                      <p:cNvPicPr/>
                      <p:nvPr/>
                    </p:nvPicPr>
                    <p:blipFill>
                      <a:blip r:embed="rId15"/>
                      <a:stretch>
                        <a:fillRect/>
                      </a:stretch>
                    </p:blipFill>
                    <p:spPr>
                      <a:xfrm>
                        <a:off x="2569464" y="784428"/>
                        <a:ext cx="9201060" cy="537921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F5C9BC4B-6E0E-3F93-FED8-18A01C27B959}"/>
              </a:ext>
            </a:extLst>
          </p:cNvPr>
          <p:cNvGraphicFramePr>
            <a:graphicFrameLocks noChangeAspect="1"/>
          </p:cNvGraphicFramePr>
          <p:nvPr/>
        </p:nvGraphicFramePr>
        <p:xfrm>
          <a:off x="2569464" y="804238"/>
          <a:ext cx="9058275" cy="5359400"/>
        </p:xfrm>
        <a:graphic>
          <a:graphicData uri="http://schemas.openxmlformats.org/presentationml/2006/ole">
            <mc:AlternateContent xmlns:mc="http://schemas.openxmlformats.org/markup-compatibility/2006">
              <mc:Choice xmlns:v="urn:schemas-microsoft-com:vml" Requires="v">
                <p:oleObj name="AutoCAD LT Drawing" r:id="rId16" imgW="12077640" imgH="7143840" progId="AutoCADLT.Drawing.23">
                  <p:embed/>
                </p:oleObj>
              </mc:Choice>
              <mc:Fallback>
                <p:oleObj name="AutoCAD LT Drawing" r:id="rId16" imgW="12077640" imgH="7143840" progId="AutoCADLT.Drawing.23">
                  <p:embed/>
                  <p:pic>
                    <p:nvPicPr>
                      <p:cNvPr id="12" name="Object 11">
                        <a:extLst>
                          <a:ext uri="{FF2B5EF4-FFF2-40B4-BE49-F238E27FC236}">
                            <a16:creationId xmlns:a16="http://schemas.microsoft.com/office/drawing/2014/main" id="{F5C9BC4B-6E0E-3F93-FED8-18A01C27B959}"/>
                          </a:ext>
                        </a:extLst>
                      </p:cNvPr>
                      <p:cNvPicPr/>
                      <p:nvPr/>
                    </p:nvPicPr>
                    <p:blipFill>
                      <a:blip r:embed="rId17"/>
                      <a:stretch>
                        <a:fillRect/>
                      </a:stretch>
                    </p:blipFill>
                    <p:spPr>
                      <a:xfrm>
                        <a:off x="2569464" y="804238"/>
                        <a:ext cx="9058275" cy="5359400"/>
                      </a:xfrm>
                      <a:prstGeom prst="rect">
                        <a:avLst/>
                      </a:prstGeom>
                    </p:spPr>
                  </p:pic>
                </p:oleObj>
              </mc:Fallback>
            </mc:AlternateContent>
          </a:graphicData>
        </a:graphic>
      </p:graphicFrame>
      <p:pic>
        <p:nvPicPr>
          <p:cNvPr id="13" name="Content Placeholder 11">
            <a:extLst>
              <a:ext uri="{FF2B5EF4-FFF2-40B4-BE49-F238E27FC236}">
                <a16:creationId xmlns:a16="http://schemas.microsoft.com/office/drawing/2014/main" id="{51BF5D16-F3AC-83F5-BB32-ED878802A57B}"/>
              </a:ext>
            </a:extLst>
          </p:cNvPr>
          <p:cNvPicPr>
            <a:picLocks noChangeAspect="1"/>
          </p:cNvPicPr>
          <p:nvPr/>
        </p:nvPicPr>
        <p:blipFill rotWithShape="1">
          <a:blip r:embed="rId18"/>
          <a:srcRect l="21164" t="26542" r="15300"/>
          <a:stretch/>
        </p:blipFill>
        <p:spPr>
          <a:xfrm>
            <a:off x="277368" y="2727907"/>
            <a:ext cx="3915156" cy="3394924"/>
          </a:xfrm>
          <a:prstGeom prst="rect">
            <a:avLst/>
          </a:prstGeom>
        </p:spPr>
      </p:pic>
      <p:sp>
        <p:nvSpPr>
          <p:cNvPr id="14" name="Content Placeholder 2">
            <a:extLst>
              <a:ext uri="{FF2B5EF4-FFF2-40B4-BE49-F238E27FC236}">
                <a16:creationId xmlns:a16="http://schemas.microsoft.com/office/drawing/2014/main" id="{9406574E-A8BE-14E1-A9F3-32B3FDD619D0}"/>
              </a:ext>
            </a:extLst>
          </p:cNvPr>
          <p:cNvSpPr txBox="1">
            <a:spLocks/>
          </p:cNvSpPr>
          <p:nvPr/>
        </p:nvSpPr>
        <p:spPr>
          <a:xfrm>
            <a:off x="201168" y="723377"/>
            <a:ext cx="4269232"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4" name="Title 1">
            <a:extLst>
              <a:ext uri="{FF2B5EF4-FFF2-40B4-BE49-F238E27FC236}">
                <a16:creationId xmlns:a16="http://schemas.microsoft.com/office/drawing/2014/main" id="{C69D4561-4B36-1CEA-F131-04596EF229DD}"/>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
        <p:nvSpPr>
          <p:cNvPr id="17" name="Text Placeholder 2">
            <a:extLst>
              <a:ext uri="{FF2B5EF4-FFF2-40B4-BE49-F238E27FC236}">
                <a16:creationId xmlns:a16="http://schemas.microsoft.com/office/drawing/2014/main" id="{BA6A8BD8-AD5C-1D09-DF8D-29FA3069ADF4}"/>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Application Requirements</a:t>
            </a:r>
          </a:p>
        </p:txBody>
      </p:sp>
      <p:sp>
        <p:nvSpPr>
          <p:cNvPr id="18" name="Content Placeholder 2">
            <a:extLst>
              <a:ext uri="{FF2B5EF4-FFF2-40B4-BE49-F238E27FC236}">
                <a16:creationId xmlns:a16="http://schemas.microsoft.com/office/drawing/2014/main" id="{83DABBC3-B72E-5E87-188B-848A201FAE9E}"/>
              </a:ext>
            </a:extLst>
          </p:cNvPr>
          <p:cNvSpPr txBox="1">
            <a:spLocks/>
          </p:cNvSpPr>
          <p:nvPr/>
        </p:nvSpPr>
        <p:spPr>
          <a:xfrm>
            <a:off x="179400" y="1499888"/>
            <a:ext cx="4269232"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801688" lvl="2" indent="-285750">
              <a:spcBef>
                <a:spcPts val="300"/>
              </a:spcBef>
              <a:buFont typeface="Arial" panose="020B0604020202020204" pitchFamily="34" charset="0"/>
              <a:buChar char="•"/>
            </a:pPr>
            <a:r>
              <a:rPr lang="en-US" sz="2000" dirty="0"/>
              <a:t>Convective Current</a:t>
            </a:r>
          </a:p>
          <a:p>
            <a:pPr marL="801688" lvl="2" indent="-285750">
              <a:spcBef>
                <a:spcPts val="300"/>
              </a:spcBef>
              <a:buFont typeface="Arial" panose="020B0604020202020204" pitchFamily="34" charset="0"/>
              <a:buChar char="•"/>
            </a:pPr>
            <a:r>
              <a:rPr lang="en-US" sz="2000" dirty="0"/>
              <a:t>Heater Bath Media</a:t>
            </a:r>
          </a:p>
          <a:p>
            <a:pPr marL="1198563" lvl="3" indent="-285750">
              <a:spcBef>
                <a:spcPts val="0"/>
              </a:spcBef>
              <a:buFont typeface="Arial" panose="020B0604020202020204" pitchFamily="34" charset="0"/>
              <a:buChar char="•"/>
            </a:pPr>
            <a:r>
              <a:rPr lang="en-US" sz="1800" dirty="0"/>
              <a:t>Ethylene Glycol/Water</a:t>
            </a:r>
          </a:p>
          <a:p>
            <a:pPr marL="1198563" lvl="3" indent="-285750">
              <a:spcBef>
                <a:spcPts val="0"/>
              </a:spcBef>
              <a:buFont typeface="Arial" panose="020B0604020202020204" pitchFamily="34" charset="0"/>
              <a:buChar char="•"/>
            </a:pPr>
            <a:r>
              <a:rPr lang="en-US" sz="1800" dirty="0"/>
              <a:t>Propylene Glycol/Water</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026804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par>
                                <p:cTn id="15" presetID="10" presetClass="entr" presetSubtype="0" repeatCount="indefinite" fill="remove"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3000"/>
                                        <p:tgtEl>
                                          <p:spTgt spid="11"/>
                                        </p:tgtEl>
                                      </p:cBhvr>
                                    </p:animEffect>
                                  </p:childTnLst>
                                </p:cTn>
                              </p:par>
                              <p:par>
                                <p:cTn id="18" presetID="10" presetClass="entr" presetSubtype="0" repeatCount="indefinite" fill="hold" nodeType="withEffect">
                                  <p:stCondLst>
                                    <p:cond delay="50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3000"/>
                                        <p:tgtEl>
                                          <p:spTgt spid="12"/>
                                        </p:tgtEl>
                                      </p:cBhvr>
                                    </p:animEffect>
                                  </p:childTnLst>
                                </p:cTn>
                              </p:par>
                              <p:par>
                                <p:cTn id="21" presetID="10" presetClass="entr" presetSubtype="0" repeatCount="indefinite" fill="hold" nodeType="withEffect">
                                  <p:stCondLst>
                                    <p:cond delay="100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3000"/>
                                        <p:tgtEl>
                                          <p:spTgt spid="7"/>
                                        </p:tgtEl>
                                      </p:cBhvr>
                                    </p:animEffect>
                                  </p:childTnLst>
                                </p:cTn>
                              </p:par>
                              <p:par>
                                <p:cTn id="24" presetID="10" presetClass="entr" presetSubtype="0" repeatCount="indefinite" fill="hold" nodeType="withEffect">
                                  <p:stCondLst>
                                    <p:cond delay="150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3000"/>
                                        <p:tgtEl>
                                          <p:spTgt spid="8"/>
                                        </p:tgtEl>
                                      </p:cBhvr>
                                    </p:animEffect>
                                  </p:childTnLst>
                                </p:cTn>
                              </p:par>
                              <p:par>
                                <p:cTn id="27" presetID="10" presetClass="entr" presetSubtype="0" repeatCount="indefinite" fill="hold" nodeType="withEffect">
                                  <p:stCondLst>
                                    <p:cond delay="200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3000"/>
                                        <p:tgtEl>
                                          <p:spTgt spid="9"/>
                                        </p:tgtEl>
                                      </p:cBhvr>
                                    </p:animEffect>
                                  </p:childTnLst>
                                </p:cTn>
                              </p:par>
                              <p:par>
                                <p:cTn id="30" presetID="10" presetClass="entr" presetSubtype="0" repeatCount="indefinite" fill="hold" nodeType="withEffect">
                                  <p:stCondLst>
                                    <p:cond delay="250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0"/>
                                        <p:tgtEl>
                                          <p:spTgt spid="10"/>
                                        </p:tgtEl>
                                      </p:cBhvr>
                                    </p:animEffect>
                                  </p:childTnLst>
                                </p:cTn>
                              </p:par>
                              <p:par>
                                <p:cTn id="33" presetID="10" presetClass="entr" presetSubtype="0" fill="hold" nodeType="withEffect">
                                  <p:stCondLst>
                                    <p:cond delay="0"/>
                                  </p:stCondLst>
                                  <p:childTnLst>
                                    <p:set>
                                      <p:cBhvr>
                                        <p:cTn id="34" dur="1" fill="hold">
                                          <p:stCondLst>
                                            <p:cond delay="0"/>
                                          </p:stCondLst>
                                        </p:cTn>
                                        <p:tgtEl>
                                          <p:spTgt spid="18">
                                            <p:txEl>
                                              <p:pRg st="0" end="0"/>
                                            </p:txEl>
                                          </p:spTgt>
                                        </p:tgtEl>
                                        <p:attrNameLst>
                                          <p:attrName>style.visibility</p:attrName>
                                        </p:attrNameLst>
                                      </p:cBhvr>
                                      <p:to>
                                        <p:strVal val="visible"/>
                                      </p:to>
                                    </p:set>
                                    <p:animEffect transition="in" filter="fade">
                                      <p:cBhvr>
                                        <p:cTn id="35" dur="500"/>
                                        <p:tgtEl>
                                          <p:spTgt spid="18">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8">
                                            <p:txEl>
                                              <p:pRg st="1" end="1"/>
                                            </p:txEl>
                                          </p:spTgt>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18">
                                            <p:txEl>
                                              <p:pRg st="2" end="2"/>
                                            </p:txEl>
                                          </p:spTgt>
                                        </p:tgtEl>
                                        <p:attrNameLst>
                                          <p:attrName>style.visibility</p:attrName>
                                        </p:attrNameLst>
                                      </p:cBhvr>
                                      <p:to>
                                        <p:strVal val="visible"/>
                                      </p:to>
                                    </p:set>
                                  </p:childTnLst>
                                </p:cTn>
                              </p:par>
                              <p:par>
                                <p:cTn id="44" presetID="1" presetClass="entr" presetSubtype="0" fill="hold" nodeType="withEffect">
                                  <p:stCondLst>
                                    <p:cond delay="0"/>
                                  </p:stCondLst>
                                  <p:childTnLst>
                                    <p:set>
                                      <p:cBhvr>
                                        <p:cTn id="45" dur="1" fill="hold">
                                          <p:stCondLst>
                                            <p:cond delay="0"/>
                                          </p:stCondLst>
                                        </p:cTn>
                                        <p:tgtEl>
                                          <p:spTgt spid="1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65DC04D1-3DA4-676E-5EDA-63B86179269E}"/>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F94D01E3-AB2A-6051-0BD3-060CF69C72DE}"/>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5" name="Content Placeholder 2">
            <a:extLst>
              <a:ext uri="{FF2B5EF4-FFF2-40B4-BE49-F238E27FC236}">
                <a16:creationId xmlns:a16="http://schemas.microsoft.com/office/drawing/2014/main" id="{53D52CF6-6F7E-D411-59AA-3231B0E6D20F}"/>
              </a:ext>
            </a:extLst>
          </p:cNvPr>
          <p:cNvSpPr txBox="1">
            <a:spLocks/>
          </p:cNvSpPr>
          <p:nvPr/>
        </p:nvSpPr>
        <p:spPr>
          <a:xfrm>
            <a:off x="203200" y="1501579"/>
            <a:ext cx="8663432" cy="3650996"/>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460375" lvl="1" indent="-285750">
              <a:buFont typeface="Arial" panose="020B0604020202020204" pitchFamily="34" charset="0"/>
              <a:buChar char="•"/>
              <a:tabLst>
                <a:tab pos="3205163" algn="l"/>
                <a:tab pos="3998913" algn="ctr"/>
                <a:tab pos="5375275" algn="ctr"/>
                <a:tab pos="5948363" algn="l"/>
                <a:tab pos="6742113" algn="ctr"/>
              </a:tabLst>
            </a:pPr>
            <a:r>
              <a:rPr lang="en-US" sz="2000" dirty="0"/>
              <a:t>Heater Bath Media	   </a:t>
            </a:r>
            <a:r>
              <a:rPr lang="en-US" sz="2000" u="sng" dirty="0"/>
              <a:t>Ethylene Glycol</a:t>
            </a:r>
            <a:r>
              <a:rPr lang="en-US" sz="2000" dirty="0"/>
              <a:t>		</a:t>
            </a:r>
            <a:r>
              <a:rPr lang="en-US" sz="2000" u="sng" dirty="0"/>
              <a:t>Propylene Glycol</a:t>
            </a:r>
            <a:r>
              <a:rPr lang="en-US" sz="1800" dirty="0"/>
              <a:t>	</a:t>
            </a:r>
          </a:p>
          <a:p>
            <a:pPr marL="801688" lvl="2" indent="-285750">
              <a:buFont typeface="Arial" panose="020B0604020202020204" pitchFamily="34" charset="0"/>
              <a:buChar char="•"/>
              <a:tabLst>
                <a:tab pos="3205163" algn="l"/>
                <a:tab pos="3998913" algn="ctr"/>
                <a:tab pos="5375275" algn="ctr"/>
                <a:tab pos="5948363" algn="l"/>
                <a:tab pos="6742113" algn="ctr"/>
              </a:tabLst>
            </a:pPr>
            <a:endParaRPr lang="en-US" sz="800" dirty="0"/>
          </a:p>
          <a:p>
            <a:pPr marL="801688" lvl="2" indent="-285750">
              <a:buFont typeface="Arial" panose="020B0604020202020204" pitchFamily="34" charset="0"/>
              <a:buChar char="•"/>
              <a:tabLst>
                <a:tab pos="3205163" algn="l"/>
                <a:tab pos="3998913" algn="ctr"/>
                <a:tab pos="5375275" algn="ctr"/>
                <a:tab pos="5948363" algn="l"/>
                <a:tab pos="6742113" algn="ctr"/>
              </a:tabLst>
            </a:pPr>
            <a:r>
              <a:rPr lang="en-US" sz="1800" dirty="0"/>
              <a:t>Typical Composition:			40% or 50% Glycol Volume to Water</a:t>
            </a:r>
          </a:p>
          <a:p>
            <a:pPr marL="801688" lvl="2" indent="-285750">
              <a:buFont typeface="Arial" panose="020B0604020202020204" pitchFamily="34" charset="0"/>
              <a:buChar char="•"/>
              <a:tabLst>
                <a:tab pos="3205163" algn="l"/>
                <a:tab pos="3998913" algn="ctr"/>
                <a:tab pos="5375275" algn="ctr"/>
                <a:tab pos="5948363" algn="l"/>
                <a:tab pos="6742113" algn="ctr"/>
              </a:tabLst>
            </a:pPr>
            <a:endParaRPr lang="en-US" sz="800" dirty="0"/>
          </a:p>
          <a:p>
            <a:pPr marL="801688" lvl="2" indent="-285750">
              <a:buFont typeface="Arial" panose="020B0604020202020204" pitchFamily="34" charset="0"/>
              <a:buChar char="•"/>
              <a:tabLst>
                <a:tab pos="3205163" algn="l"/>
                <a:tab pos="3998913" algn="ctr"/>
                <a:tab pos="5375275" algn="ctr"/>
                <a:tab pos="5948363" algn="l"/>
                <a:tab pos="6742113" algn="ctr"/>
              </a:tabLst>
            </a:pPr>
            <a:r>
              <a:rPr lang="en-US" sz="1800" dirty="0"/>
              <a:t>Heat Transfer:	  </a:t>
            </a:r>
            <a:r>
              <a:rPr lang="en-US" sz="1800" dirty="0">
                <a:solidFill>
                  <a:schemeClr val="bg2">
                    <a:lumMod val="25000"/>
                  </a:schemeClr>
                </a:solidFill>
              </a:rPr>
              <a:t>Good Heat Transfer</a:t>
            </a:r>
            <a:r>
              <a:rPr lang="en-US" sz="1800" dirty="0"/>
              <a:t>		</a:t>
            </a:r>
            <a:r>
              <a:rPr lang="en-US" sz="1800" dirty="0">
                <a:solidFill>
                  <a:srgbClr val="0000FF"/>
                </a:solidFill>
              </a:rPr>
              <a:t>Poor Heat Transfer</a:t>
            </a:r>
          </a:p>
          <a:p>
            <a:pPr lvl="2">
              <a:tabLst>
                <a:tab pos="974725" algn="l"/>
                <a:tab pos="3205163" algn="l"/>
                <a:tab pos="3998913" algn="ctr"/>
                <a:tab pos="5375275" algn="ctr"/>
                <a:tab pos="5948363" algn="l"/>
                <a:tab pos="6742113" algn="ctr"/>
              </a:tabLst>
            </a:pPr>
            <a:r>
              <a:rPr lang="en-US" sz="1800" dirty="0"/>
              <a:t>	Thermal Conductivity*	  </a:t>
            </a:r>
            <a:r>
              <a:rPr lang="en-US" sz="1800" dirty="0">
                <a:solidFill>
                  <a:schemeClr val="bg2">
                    <a:lumMod val="25000"/>
                  </a:schemeClr>
                </a:solidFill>
              </a:rPr>
              <a:t>k = 0.241 Btu/hr.ft.°F  </a:t>
            </a:r>
            <a:r>
              <a:rPr lang="en-US" sz="1800" dirty="0"/>
              <a:t>	  	</a:t>
            </a:r>
            <a:r>
              <a:rPr lang="en-US" sz="1800" dirty="0">
                <a:solidFill>
                  <a:srgbClr val="0000FF"/>
                </a:solidFill>
              </a:rPr>
              <a:t>k = 0.210 Btu/hr.ft.°F</a:t>
            </a:r>
          </a:p>
          <a:p>
            <a:pPr lvl="2">
              <a:tabLst>
                <a:tab pos="974725" algn="l"/>
                <a:tab pos="3205163" algn="l"/>
                <a:tab pos="3998913" algn="ctr"/>
                <a:tab pos="5375275" algn="ctr"/>
                <a:tab pos="5948363" algn="l"/>
                <a:tab pos="6742113" algn="ctr"/>
              </a:tabLst>
            </a:pPr>
            <a:r>
              <a:rPr lang="en-US" sz="1800" dirty="0"/>
              <a:t>	Specific Heat*	  </a:t>
            </a:r>
            <a:r>
              <a:rPr lang="en-US" sz="1800" dirty="0">
                <a:solidFill>
                  <a:schemeClr val="bg2">
                    <a:lumMod val="25000"/>
                  </a:schemeClr>
                </a:solidFill>
              </a:rPr>
              <a:t>Cp = 0.842 Btu/lb.°F</a:t>
            </a:r>
            <a:r>
              <a:rPr lang="en-US" sz="1800" dirty="0"/>
              <a:t>	  	</a:t>
            </a:r>
            <a:r>
              <a:rPr lang="en-US" sz="1800" dirty="0">
                <a:solidFill>
                  <a:srgbClr val="0000FF"/>
                </a:solidFill>
              </a:rPr>
              <a:t>Cp = 0.886 Btu/lb.°F</a:t>
            </a:r>
          </a:p>
          <a:p>
            <a:pPr marL="801688" lvl="2" indent="-285750">
              <a:tabLst>
                <a:tab pos="974725" algn="l"/>
                <a:tab pos="3205163" algn="l"/>
                <a:tab pos="3998913" algn="ctr"/>
                <a:tab pos="5375275" algn="ctr"/>
                <a:tab pos="5948363" algn="l"/>
                <a:tab pos="6742113" algn="ctr"/>
              </a:tabLst>
            </a:pPr>
            <a:endParaRPr lang="en-US" sz="800" dirty="0"/>
          </a:p>
          <a:p>
            <a:pPr marL="801688" lvl="2" indent="-285750">
              <a:buFont typeface="Arial" panose="020B0604020202020204" pitchFamily="34" charset="0"/>
              <a:buChar char="•"/>
              <a:tabLst>
                <a:tab pos="974725" algn="l"/>
                <a:tab pos="3205163" algn="l"/>
                <a:tab pos="3998913" algn="ctr"/>
                <a:tab pos="5375275" algn="ctr"/>
                <a:tab pos="5948363" algn="l"/>
                <a:tab pos="6742113" algn="ctr"/>
              </a:tabLst>
            </a:pPr>
            <a:r>
              <a:rPr lang="en-US" sz="1800" dirty="0"/>
              <a:t>Environmental:		      </a:t>
            </a:r>
            <a:r>
              <a:rPr lang="en-US" sz="1800" dirty="0">
                <a:solidFill>
                  <a:schemeClr val="bg2">
                    <a:lumMod val="25000"/>
                  </a:schemeClr>
                </a:solidFill>
              </a:rPr>
              <a:t>Less Friendly</a:t>
            </a:r>
            <a:r>
              <a:rPr lang="en-US" sz="1800" dirty="0"/>
              <a:t>			</a:t>
            </a:r>
            <a:r>
              <a:rPr lang="en-US" sz="1800" dirty="0">
                <a:solidFill>
                  <a:srgbClr val="0000FF"/>
                </a:solidFill>
              </a:rPr>
              <a:t>More Friendly</a:t>
            </a:r>
          </a:p>
          <a:p>
            <a:pPr lvl="2">
              <a:tabLst>
                <a:tab pos="974725" algn="l"/>
                <a:tab pos="3205163" algn="l"/>
                <a:tab pos="3998913" algn="ctr"/>
                <a:tab pos="5375275" algn="ctr"/>
                <a:tab pos="5948363" algn="l"/>
                <a:tab pos="6742113" algn="ctr"/>
              </a:tabLst>
            </a:pPr>
            <a:endParaRPr lang="en-US" dirty="0">
              <a:solidFill>
                <a:srgbClr val="0000FF"/>
              </a:solidFill>
            </a:endParaRPr>
          </a:p>
          <a:p>
            <a:pPr lvl="1">
              <a:tabLst>
                <a:tab pos="974725" algn="l"/>
                <a:tab pos="3205163" algn="l"/>
                <a:tab pos="3998913" algn="ctr"/>
                <a:tab pos="5375275" algn="ctr"/>
                <a:tab pos="5948363" algn="l"/>
                <a:tab pos="6742113" algn="ctr"/>
              </a:tabLst>
            </a:pPr>
            <a:r>
              <a:rPr lang="en-US" sz="1600" dirty="0"/>
              <a:t>* 50% glycol by volume in water at 150°F media temperature</a:t>
            </a:r>
          </a:p>
        </p:txBody>
      </p:sp>
      <p:sp>
        <p:nvSpPr>
          <p:cNvPr id="10" name="Title 1">
            <a:extLst>
              <a:ext uri="{FF2B5EF4-FFF2-40B4-BE49-F238E27FC236}">
                <a16:creationId xmlns:a16="http://schemas.microsoft.com/office/drawing/2014/main" id="{BD537EC1-25DB-7A74-CA22-7AEF68825598}"/>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
        <p:nvSpPr>
          <p:cNvPr id="11" name="Content Placeholder 2">
            <a:extLst>
              <a:ext uri="{FF2B5EF4-FFF2-40B4-BE49-F238E27FC236}">
                <a16:creationId xmlns:a16="http://schemas.microsoft.com/office/drawing/2014/main" id="{32BBE196-4D0D-4A73-A4EF-3CFB0616590B}"/>
              </a:ext>
            </a:extLst>
          </p:cNvPr>
          <p:cNvSpPr txBox="1">
            <a:spLocks/>
          </p:cNvSpPr>
          <p:nvPr/>
        </p:nvSpPr>
        <p:spPr>
          <a:xfrm>
            <a:off x="201168" y="723377"/>
            <a:ext cx="4269232"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12" name="Text Placeholder 2">
            <a:extLst>
              <a:ext uri="{FF2B5EF4-FFF2-40B4-BE49-F238E27FC236}">
                <a16:creationId xmlns:a16="http://schemas.microsoft.com/office/drawing/2014/main" id="{0C6F8BDA-DB71-5E83-82B4-2EBC5F9EE0D9}"/>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Application Requirements</a:t>
            </a:r>
          </a:p>
        </p:txBody>
      </p:sp>
    </p:spTree>
    <p:extLst>
      <p:ext uri="{BB962C8B-B14F-4D97-AF65-F5344CB8AC3E}">
        <p14:creationId xmlns:p14="http://schemas.microsoft.com/office/powerpoint/2010/main" val="104481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500"/>
                                        <p:tgtEl>
                                          <p:spTgt spid="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animEffect transition="in" filter="fade">
                                      <p:cBhvr>
                                        <p:cTn id="25" dur="500"/>
                                        <p:tgtEl>
                                          <p:spTgt spid="5">
                                            <p:txEl>
                                              <p:pRg st="10" end="10"/>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5">
                                            <p:txEl>
                                              <p:pRg st="6" end="6"/>
                                            </p:txEl>
                                          </p:spTgt>
                                        </p:tgtEl>
                                        <p:attrNameLst>
                                          <p:attrName>style.visibility</p:attrName>
                                        </p:attrNameLst>
                                      </p:cBhvr>
                                      <p:to>
                                        <p:strVal val="visible"/>
                                      </p:to>
                                    </p:set>
                                    <p:animEffect transition="in" filter="fade">
                                      <p:cBhvr>
                                        <p:cTn id="28" dur="500"/>
                                        <p:tgtEl>
                                          <p:spTgt spid="5">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xEl>
                                              <p:pRg st="8" end="8"/>
                                            </p:txEl>
                                          </p:spTgt>
                                        </p:tgtEl>
                                        <p:attrNameLst>
                                          <p:attrName>style.visibility</p:attrName>
                                        </p:attrNameLst>
                                      </p:cBhvr>
                                      <p:to>
                                        <p:strVal val="visible"/>
                                      </p:to>
                                    </p:set>
                                    <p:animEffect transition="in" filter="fade">
                                      <p:cBhvr>
                                        <p:cTn id="33"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90CE53B-6E9D-84BC-0B5D-3C0C05CA498A}"/>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43FA5011-EA06-B0EB-3F16-5A13064A8168}"/>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3">
            <a:extLst>
              <a:ext uri="{FF2B5EF4-FFF2-40B4-BE49-F238E27FC236}">
                <a16:creationId xmlns:a16="http://schemas.microsoft.com/office/drawing/2014/main" id="{76FA0F2A-7778-3CFC-0225-62A62B0A68BC}"/>
              </a:ext>
            </a:extLst>
          </p:cNvPr>
          <p:cNvSpPr txBox="1">
            <a:spLocks/>
          </p:cNvSpPr>
          <p:nvPr/>
        </p:nvSpPr>
        <p:spPr>
          <a:xfrm>
            <a:off x="4242816" y="675474"/>
            <a:ext cx="4703064" cy="5317067"/>
          </a:xfrm>
          <a:prstGeom prst="rect">
            <a:avLst/>
          </a:prstGeom>
        </p:spPr>
        <p:txBody>
          <a:bodyPr vert="horz" lIns="91440" tIns="45720" rIns="91440" bIns="45720" rtlCol="0">
            <a:normAutofit/>
          </a:bodyPr>
          <a:lstStyle>
            <a:lvl1pPr marL="0" indent="0" algn="l" defTabSz="457200" rtl="0" eaLnBrk="1" latinLnBrk="0" hangingPunct="1">
              <a:spcBef>
                <a:spcPts val="1500"/>
              </a:spcBef>
              <a:buClr>
                <a:srgbClr val="D9232E"/>
              </a:buClr>
              <a:buFont typeface="Wingdings" charset="2"/>
              <a:buNone/>
              <a:defRPr lang="en-US" sz="1800" kern="1200">
                <a:solidFill>
                  <a:schemeClr val="tx1"/>
                </a:solidFill>
                <a:latin typeface="Arial"/>
                <a:ea typeface="+mn-ea"/>
                <a:cs typeface="Arial"/>
              </a:defRPr>
            </a:lvl1pPr>
            <a:lvl2pPr marL="174625" indent="-174625" algn="l" defTabSz="457200" rtl="0" eaLnBrk="1" latinLnBrk="0" hangingPunct="1">
              <a:spcBef>
                <a:spcPct val="20000"/>
              </a:spcBef>
              <a:buClr>
                <a:srgbClr val="D9232E"/>
              </a:buClr>
              <a:buFont typeface="Wingdings" charset="2"/>
              <a:buChar char="§"/>
              <a:defRPr lang="en-US" sz="1800" kern="1200">
                <a:solidFill>
                  <a:schemeClr val="tx1"/>
                </a:solidFill>
                <a:latin typeface="Arial"/>
                <a:ea typeface="+mn-ea"/>
                <a:cs typeface="Arial"/>
              </a:defRPr>
            </a:lvl2pPr>
            <a:lvl3pPr marL="515938" indent="-174625" algn="l" defTabSz="457200" rtl="0" eaLnBrk="1" latinLnBrk="0" hangingPunct="1">
              <a:spcBef>
                <a:spcPct val="20000"/>
              </a:spcBef>
              <a:buFont typeface="Arial"/>
              <a:buChar char="•"/>
              <a:defRPr lang="en-US" sz="1800" kern="1200">
                <a:solidFill>
                  <a:schemeClr val="tx1"/>
                </a:solidFill>
                <a:latin typeface="Arial"/>
                <a:ea typeface="+mn-ea"/>
                <a:cs typeface="Arial"/>
              </a:defRPr>
            </a:lvl3pPr>
            <a:lvl4pPr marL="912813" indent="-230188" algn="l" defTabSz="457200" rtl="0" eaLnBrk="1" latinLnBrk="0" hangingPunct="1">
              <a:spcBef>
                <a:spcPct val="20000"/>
              </a:spcBef>
              <a:buFont typeface="Arial"/>
              <a:buChar char="–"/>
              <a:defRPr lang="en-US" sz="1800" kern="1200">
                <a:solidFill>
                  <a:schemeClr val="tx1"/>
                </a:solidFill>
                <a:latin typeface="Arial"/>
                <a:ea typeface="+mn-ea"/>
                <a:cs typeface="Arial"/>
              </a:defRPr>
            </a:lvl4pPr>
            <a:lvl5pPr marL="1317625" indent="-230188" algn="l" defTabSz="457200" rtl="0" eaLnBrk="1" latinLnBrk="0" hangingPunct="1">
              <a:spcBef>
                <a:spcPct val="20000"/>
              </a:spcBef>
              <a:buFont typeface="Arial"/>
              <a:buChar char="»"/>
              <a:defRPr lang="en-US"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lnSpc>
                <a:spcPct val="90000"/>
              </a:lnSpc>
            </a:pPr>
            <a:r>
              <a:rPr lang="en-US" dirty="0">
                <a:latin typeface="+mn-lt"/>
              </a:rPr>
              <a:t>FIRE TUBE DESIGN:</a:t>
            </a:r>
          </a:p>
          <a:p>
            <a:pPr marL="285750" indent="-285750">
              <a:lnSpc>
                <a:spcPct val="90000"/>
              </a:lnSpc>
              <a:spcBef>
                <a:spcPts val="600"/>
              </a:spcBef>
              <a:buFont typeface="Arial" panose="020B0604020202020204" pitchFamily="34" charset="0"/>
              <a:buChar char="•"/>
            </a:pPr>
            <a:r>
              <a:rPr lang="en-US" sz="1600" dirty="0">
                <a:latin typeface="+mn-lt"/>
              </a:rPr>
              <a:t>FLUX RATE (avg):  BTU/hr-ft</a:t>
            </a:r>
            <a:r>
              <a:rPr lang="en-US" sz="1600" baseline="30000" dirty="0">
                <a:latin typeface="+mn-lt"/>
              </a:rPr>
              <a:t>2</a:t>
            </a:r>
            <a:endParaRPr lang="en-US" sz="1600" dirty="0">
              <a:latin typeface="+mn-lt"/>
            </a:endParaRPr>
          </a:p>
          <a:p>
            <a:pPr lvl="1" indent="0">
              <a:spcBef>
                <a:spcPts val="600"/>
              </a:spcBef>
              <a:spcAft>
                <a:spcPts val="600"/>
              </a:spcAft>
              <a:buFont typeface="Wingdings" charset="2"/>
              <a:buNone/>
            </a:pPr>
            <a:r>
              <a:rPr lang="en-US" sz="1600" dirty="0">
                <a:latin typeface="+mn-lt"/>
              </a:rPr>
              <a:t>	Net Heat input (Duty) / SA </a:t>
            </a:r>
            <a:r>
              <a:rPr lang="en-US" sz="1600" baseline="-25000" dirty="0">
                <a:latin typeface="+mn-lt"/>
              </a:rPr>
              <a:t>FT</a:t>
            </a:r>
            <a:endParaRPr lang="en-US" sz="1600" dirty="0">
              <a:latin typeface="+mn-lt"/>
            </a:endParaRPr>
          </a:p>
          <a:p>
            <a:pPr lvl="1" indent="0">
              <a:spcBef>
                <a:spcPts val="0"/>
              </a:spcBef>
              <a:spcAft>
                <a:spcPts val="600"/>
              </a:spcAft>
              <a:buFont typeface="Wingdings" charset="2"/>
              <a:buNone/>
            </a:pPr>
            <a:r>
              <a:rPr lang="en-US" sz="1600" dirty="0">
                <a:latin typeface="+mn-lt"/>
              </a:rPr>
              <a:t>		a.k.a. . . . Heat intensity</a:t>
            </a:r>
          </a:p>
          <a:p>
            <a:pPr marL="460375" lvl="1" indent="-285750">
              <a:buFont typeface="Arial" panose="020B0604020202020204" pitchFamily="34" charset="0"/>
              <a:buChar char="•"/>
            </a:pPr>
            <a:r>
              <a:rPr lang="en-US" sz="1600" dirty="0">
                <a:latin typeface="+mn-lt"/>
              </a:rPr>
              <a:t>Gas Processors Suppliers Assoc. (GPSA) Std:</a:t>
            </a:r>
          </a:p>
          <a:p>
            <a:pPr marL="682625" lvl="2" indent="-220663">
              <a:buFont typeface="Arial" panose="020B0604020202020204" pitchFamily="34" charset="0"/>
              <a:buChar char="•"/>
            </a:pPr>
            <a:r>
              <a:rPr lang="en-US" sz="1600" dirty="0">
                <a:latin typeface="+mn-lt"/>
              </a:rPr>
              <a:t>Water: 10,000 to 13,000Btu/hr-ft</a:t>
            </a:r>
            <a:r>
              <a:rPr lang="en-US" sz="1600" baseline="30000" dirty="0">
                <a:latin typeface="+mn-lt"/>
              </a:rPr>
              <a:t>2</a:t>
            </a:r>
          </a:p>
          <a:p>
            <a:pPr marL="682625" lvl="2" indent="-220663">
              <a:spcAft>
                <a:spcPts val="600"/>
              </a:spcAft>
              <a:buFont typeface="Arial" panose="020B0604020202020204" pitchFamily="34" charset="0"/>
              <a:buChar char="•"/>
            </a:pPr>
            <a:r>
              <a:rPr lang="en-US" sz="1600" dirty="0">
                <a:latin typeface="+mn-lt"/>
              </a:rPr>
              <a:t>50% Ethylene: 8,000 to 10,000Btu/hr-ft</a:t>
            </a:r>
            <a:r>
              <a:rPr lang="en-US" sz="1600" baseline="30000" dirty="0">
                <a:latin typeface="+mn-lt"/>
              </a:rPr>
              <a:t>2</a:t>
            </a:r>
            <a:endParaRPr lang="en-US" sz="1600" dirty="0">
              <a:latin typeface="+mn-lt"/>
            </a:endParaRPr>
          </a:p>
          <a:p>
            <a:pPr marL="460375" lvl="1" indent="-285750">
              <a:spcBef>
                <a:spcPts val="384"/>
              </a:spcBef>
              <a:buFont typeface="Arial" panose="020B0604020202020204" pitchFamily="34" charset="0"/>
              <a:buChar char="•"/>
            </a:pPr>
            <a:r>
              <a:rPr lang="en-US" sz="1600" dirty="0">
                <a:latin typeface="+mn-lt"/>
              </a:rPr>
              <a:t>Common Flux rate limits </a:t>
            </a:r>
          </a:p>
          <a:p>
            <a:pPr lvl="2" indent="0">
              <a:spcBef>
                <a:spcPts val="384"/>
              </a:spcBef>
              <a:buNone/>
            </a:pPr>
            <a:r>
              <a:rPr lang="en-US" sz="1600" dirty="0">
                <a:latin typeface="+mn-lt"/>
              </a:rPr>
              <a:t>(Dependent on Glycol Type &amp; Concentration)</a:t>
            </a:r>
          </a:p>
          <a:p>
            <a:pPr marL="801688" lvl="2" indent="-285750">
              <a:spcBef>
                <a:spcPts val="384"/>
              </a:spcBef>
              <a:buFont typeface="Arial" panose="020B0604020202020204" pitchFamily="34" charset="0"/>
              <a:buChar char="•"/>
            </a:pPr>
            <a:r>
              <a:rPr lang="en-US" sz="1600" dirty="0">
                <a:latin typeface="+mn-lt"/>
              </a:rPr>
              <a:t>Ethylene - 7,000 to 10,500 Btu/hr-ft</a:t>
            </a:r>
            <a:r>
              <a:rPr lang="en-US" sz="1600" baseline="30000" dirty="0">
                <a:latin typeface="+mn-lt"/>
              </a:rPr>
              <a:t>2</a:t>
            </a:r>
          </a:p>
          <a:p>
            <a:pPr marL="801688" lvl="2" indent="-285750">
              <a:spcBef>
                <a:spcPts val="384"/>
              </a:spcBef>
              <a:buFont typeface="Arial" panose="020B0604020202020204" pitchFamily="34" charset="0"/>
              <a:buChar char="•"/>
            </a:pPr>
            <a:r>
              <a:rPr lang="en-US" sz="1600" dirty="0">
                <a:latin typeface="Calibri" panose="020F0502020204030204" pitchFamily="34" charset="0"/>
                <a:ea typeface="Calibri" panose="020F0502020204030204" pitchFamily="34" charset="0"/>
                <a:cs typeface="Calibri" panose="020F0502020204030204" pitchFamily="34" charset="0"/>
              </a:rPr>
              <a:t>Propylene - 6,000 to 9,500 Btu/hr-ft</a:t>
            </a:r>
            <a:r>
              <a:rPr lang="en-US" sz="1600" baseline="30000" dirty="0">
                <a:latin typeface="Calibri" panose="020F0502020204030204" pitchFamily="34" charset="0"/>
                <a:ea typeface="Calibri" panose="020F0502020204030204" pitchFamily="34" charset="0"/>
                <a:cs typeface="Calibri" panose="020F0502020204030204" pitchFamily="34" charset="0"/>
              </a:rPr>
              <a:t>2</a:t>
            </a:r>
          </a:p>
          <a:p>
            <a:pPr marL="460375" lvl="1" indent="-285750">
              <a:spcBef>
                <a:spcPts val="1200"/>
              </a:spcBef>
              <a:buFont typeface="Arial" panose="020B0604020202020204" pitchFamily="34" charset="0"/>
              <a:buChar char="•"/>
            </a:pPr>
            <a:endParaRPr lang="en-US" dirty="0"/>
          </a:p>
        </p:txBody>
      </p:sp>
      <p:pic>
        <p:nvPicPr>
          <p:cNvPr id="3" name="Content Placeholder 7">
            <a:extLst>
              <a:ext uri="{FF2B5EF4-FFF2-40B4-BE49-F238E27FC236}">
                <a16:creationId xmlns:a16="http://schemas.microsoft.com/office/drawing/2014/main" id="{79E8A7E0-BDEE-CF63-8E67-54C2E1BED96F}"/>
              </a:ext>
            </a:extLst>
          </p:cNvPr>
          <p:cNvPicPr>
            <a:picLocks noChangeAspect="1"/>
          </p:cNvPicPr>
          <p:nvPr/>
        </p:nvPicPr>
        <p:blipFill rotWithShape="1">
          <a:blip r:embed="rId4"/>
          <a:srcRect l="13333" t="28007" r="22051"/>
          <a:stretch/>
        </p:blipFill>
        <p:spPr>
          <a:xfrm>
            <a:off x="196248" y="2628823"/>
            <a:ext cx="4044420" cy="3379684"/>
          </a:xfrm>
          <a:prstGeom prst="rect">
            <a:avLst/>
          </a:prstGeom>
        </p:spPr>
      </p:pic>
      <p:pic>
        <p:nvPicPr>
          <p:cNvPr id="6" name="Content Placeholder 11">
            <a:extLst>
              <a:ext uri="{FF2B5EF4-FFF2-40B4-BE49-F238E27FC236}">
                <a16:creationId xmlns:a16="http://schemas.microsoft.com/office/drawing/2014/main" id="{F7EBED8C-041E-3C02-6EB6-D2BA48AF6EEA}"/>
              </a:ext>
            </a:extLst>
          </p:cNvPr>
          <p:cNvPicPr>
            <a:picLocks noChangeAspect="1"/>
          </p:cNvPicPr>
          <p:nvPr/>
        </p:nvPicPr>
        <p:blipFill rotWithShape="1">
          <a:blip r:embed="rId5"/>
          <a:srcRect l="21164" t="26542" r="15300"/>
          <a:stretch/>
        </p:blipFill>
        <p:spPr>
          <a:xfrm>
            <a:off x="273188" y="2633016"/>
            <a:ext cx="3915156" cy="3394924"/>
          </a:xfrm>
          <a:prstGeom prst="rect">
            <a:avLst/>
          </a:prstGeom>
        </p:spPr>
      </p:pic>
      <p:grpSp>
        <p:nvGrpSpPr>
          <p:cNvPr id="7" name="Group 6">
            <a:extLst>
              <a:ext uri="{FF2B5EF4-FFF2-40B4-BE49-F238E27FC236}">
                <a16:creationId xmlns:a16="http://schemas.microsoft.com/office/drawing/2014/main" id="{5BA18753-2B6D-6E2A-BC1E-D01799EA4A8C}"/>
              </a:ext>
            </a:extLst>
          </p:cNvPr>
          <p:cNvGrpSpPr/>
          <p:nvPr/>
        </p:nvGrpSpPr>
        <p:grpSpPr>
          <a:xfrm>
            <a:off x="1269884" y="4580688"/>
            <a:ext cx="1897200" cy="560160"/>
            <a:chOff x="1271016" y="4956048"/>
            <a:chExt cx="1897200" cy="560160"/>
          </a:xfrm>
        </p:grpSpPr>
        <mc:AlternateContent xmlns:mc="http://schemas.openxmlformats.org/markup-compatibility/2006" xmlns:p14="http://schemas.microsoft.com/office/powerpoint/2010/main">
          <mc:Choice Requires="p14">
            <p:contentPart p14:bwMode="auto" r:id="rId6">
              <p14:nvContentPartPr>
                <p14:cNvPr id="8" name="Ink 7">
                  <a:extLst>
                    <a:ext uri="{FF2B5EF4-FFF2-40B4-BE49-F238E27FC236}">
                      <a16:creationId xmlns:a16="http://schemas.microsoft.com/office/drawing/2014/main" id="{C359A58E-765A-D7B9-A734-09D03F3E854D}"/>
                    </a:ext>
                  </a:extLst>
                </p14:cNvPr>
                <p14:cNvContentPartPr/>
                <p14:nvPr/>
              </p14:nvContentPartPr>
              <p14:xfrm>
                <a:off x="1298370" y="5001521"/>
                <a:ext cx="1832040" cy="494280"/>
              </p14:xfrm>
            </p:contentPart>
          </mc:Choice>
          <mc:Fallback xmlns="">
            <p:pic>
              <p:nvPicPr>
                <p:cNvPr id="14" name="Ink 13">
                  <a:extLst>
                    <a:ext uri="{FF2B5EF4-FFF2-40B4-BE49-F238E27FC236}">
                      <a16:creationId xmlns:a16="http://schemas.microsoft.com/office/drawing/2014/main" id="{2AAF509D-72BE-4EB7-8B81-C3F38B5F7FC3}"/>
                    </a:ext>
                  </a:extLst>
                </p:cNvPr>
                <p:cNvPicPr/>
                <p:nvPr/>
              </p:nvPicPr>
              <p:blipFill>
                <a:blip r:embed="rId9"/>
                <a:stretch>
                  <a:fillRect/>
                </a:stretch>
              </p:blipFill>
              <p:spPr>
                <a:xfrm>
                  <a:off x="1280730" y="4965521"/>
                  <a:ext cx="1867680" cy="56592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B4B2C7E5-BB8D-B236-CE56-34752D97E92F}"/>
                    </a:ext>
                  </a:extLst>
                </p14:cNvPr>
                <p14:cNvContentPartPr/>
                <p14:nvPr/>
              </p14:nvContentPartPr>
              <p14:xfrm>
                <a:off x="1271016" y="4956048"/>
                <a:ext cx="1897200" cy="560160"/>
              </p14:xfrm>
            </p:contentPart>
          </mc:Choice>
          <mc:Fallback xmlns="">
            <p:pic>
              <p:nvPicPr>
                <p:cNvPr id="15" name="Ink 14">
                  <a:extLst>
                    <a:ext uri="{FF2B5EF4-FFF2-40B4-BE49-F238E27FC236}">
                      <a16:creationId xmlns:a16="http://schemas.microsoft.com/office/drawing/2014/main" id="{7331F923-9B65-4E23-9EC3-1B0AD2A55F9F}"/>
                    </a:ext>
                  </a:extLst>
                </p:cNvPr>
                <p:cNvPicPr/>
                <p:nvPr/>
              </p:nvPicPr>
              <p:blipFill>
                <a:blip r:embed="rId11"/>
                <a:stretch>
                  <a:fillRect/>
                </a:stretch>
              </p:blipFill>
              <p:spPr>
                <a:xfrm>
                  <a:off x="1266696" y="4951728"/>
                  <a:ext cx="1905840" cy="568800"/>
                </a:xfrm>
                <a:prstGeom prst="rect">
                  <a:avLst/>
                </a:prstGeom>
              </p:spPr>
            </p:pic>
          </mc:Fallback>
        </mc:AlternateContent>
      </p:grpSp>
      <p:pic>
        <p:nvPicPr>
          <p:cNvPr id="10" name="Picture 9" descr="A close up of an object&#10;&#10;Description generated with high confidence">
            <a:extLst>
              <a:ext uri="{FF2B5EF4-FFF2-40B4-BE49-F238E27FC236}">
                <a16:creationId xmlns:a16="http://schemas.microsoft.com/office/drawing/2014/main" id="{C9380F06-8319-4059-CF6B-561072870BD0}"/>
              </a:ext>
            </a:extLst>
          </p:cNvPr>
          <p:cNvPicPr>
            <a:picLocks noChangeAspect="1"/>
          </p:cNvPicPr>
          <p:nvPr/>
        </p:nvPicPr>
        <p:blipFill>
          <a:blip r:embed="rId12"/>
          <a:stretch>
            <a:fillRect/>
          </a:stretch>
        </p:blipFill>
        <p:spPr>
          <a:xfrm rot="15305385">
            <a:off x="2120276" y="3712008"/>
            <a:ext cx="261592" cy="2306399"/>
          </a:xfrm>
          <a:prstGeom prst="rect">
            <a:avLst/>
          </a:prstGeom>
        </p:spPr>
      </p:pic>
      <p:sp>
        <p:nvSpPr>
          <p:cNvPr id="12" name="Title 1">
            <a:extLst>
              <a:ext uri="{FF2B5EF4-FFF2-40B4-BE49-F238E27FC236}">
                <a16:creationId xmlns:a16="http://schemas.microsoft.com/office/drawing/2014/main" id="{132A34F0-8E9F-EEAC-EF4C-69F338D7ECE9}"/>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
        <p:nvSpPr>
          <p:cNvPr id="14" name="Content Placeholder 2">
            <a:extLst>
              <a:ext uri="{FF2B5EF4-FFF2-40B4-BE49-F238E27FC236}">
                <a16:creationId xmlns:a16="http://schemas.microsoft.com/office/drawing/2014/main" id="{D2819146-8ED6-B9A0-624B-52905EF5655F}"/>
              </a:ext>
            </a:extLst>
          </p:cNvPr>
          <p:cNvSpPr txBox="1">
            <a:spLocks/>
          </p:cNvSpPr>
          <p:nvPr/>
        </p:nvSpPr>
        <p:spPr>
          <a:xfrm>
            <a:off x="201168" y="723377"/>
            <a:ext cx="4269232"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17" name="Text Placeholder 2">
            <a:extLst>
              <a:ext uri="{FF2B5EF4-FFF2-40B4-BE49-F238E27FC236}">
                <a16:creationId xmlns:a16="http://schemas.microsoft.com/office/drawing/2014/main" id="{D3840B66-3974-D153-1087-8F1A9B3F4F8D}"/>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Application Requirements</a:t>
            </a:r>
          </a:p>
        </p:txBody>
      </p:sp>
      <p:sp>
        <p:nvSpPr>
          <p:cNvPr id="18" name="Content Placeholder 2">
            <a:extLst>
              <a:ext uri="{FF2B5EF4-FFF2-40B4-BE49-F238E27FC236}">
                <a16:creationId xmlns:a16="http://schemas.microsoft.com/office/drawing/2014/main" id="{D4340923-66DE-F5DB-B4B3-21A5E8AF2025}"/>
              </a:ext>
            </a:extLst>
          </p:cNvPr>
          <p:cNvSpPr txBox="1">
            <a:spLocks/>
          </p:cNvSpPr>
          <p:nvPr/>
        </p:nvSpPr>
        <p:spPr>
          <a:xfrm>
            <a:off x="203200" y="1501579"/>
            <a:ext cx="8663432" cy="4070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460375" lvl="1" indent="-285750">
              <a:buFont typeface="Arial" panose="020B0604020202020204" pitchFamily="34" charset="0"/>
              <a:buChar char="•"/>
              <a:tabLst>
                <a:tab pos="3205163" algn="l"/>
                <a:tab pos="3998913" algn="ctr"/>
                <a:tab pos="5375275" algn="ctr"/>
                <a:tab pos="5948363" algn="l"/>
                <a:tab pos="6742113" algn="ctr"/>
              </a:tabLst>
            </a:pPr>
            <a:r>
              <a:rPr lang="en-US" sz="2000" dirty="0"/>
              <a:t>Heater Bath Media</a:t>
            </a:r>
            <a:endParaRPr lang="en-US" dirty="0">
              <a:solidFill>
                <a:srgbClr val="0000FF"/>
              </a:solidFill>
            </a:endParaRPr>
          </a:p>
        </p:txBody>
      </p:sp>
    </p:spTree>
    <p:extLst>
      <p:ext uri="{BB962C8B-B14F-4D97-AF65-F5344CB8AC3E}">
        <p14:creationId xmlns:p14="http://schemas.microsoft.com/office/powerpoint/2010/main" val="380719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500"/>
                                  </p:stCondLst>
                                  <p:childTnLst>
                                    <p:animEffect transition="out" filter="fade">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Effect transition="in" filter="fade">
                                      <p:cBhvr>
                                        <p:cTn id="13" dur="500"/>
                                        <p:tgtEl>
                                          <p:spTgt spid="2">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2">
                                            <p:txEl>
                                              <p:pRg st="1" end="1"/>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2">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childTnLst>
                                </p:cTn>
                              </p:par>
                              <p:par>
                                <p:cTn id="24" presetID="1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DB52A712-799A-C7B9-2403-18DCB20AB3D1}"/>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8159834C-E604-4170-1CF1-E8B2C7ED600A}"/>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5" name="Line 4">
            <a:extLst>
              <a:ext uri="{FF2B5EF4-FFF2-40B4-BE49-F238E27FC236}">
                <a16:creationId xmlns:a16="http://schemas.microsoft.com/office/drawing/2014/main" id="{58833E1E-3B31-8B00-A29D-94E6E9AD5062}"/>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pic>
        <p:nvPicPr>
          <p:cNvPr id="11" name="Picture 10">
            <a:extLst>
              <a:ext uri="{FF2B5EF4-FFF2-40B4-BE49-F238E27FC236}">
                <a16:creationId xmlns:a16="http://schemas.microsoft.com/office/drawing/2014/main" id="{7AFCECB3-D04C-DA00-390F-F04D03406329}"/>
              </a:ext>
            </a:extLst>
          </p:cNvPr>
          <p:cNvPicPr>
            <a:picLocks noChangeAspect="1"/>
          </p:cNvPicPr>
          <p:nvPr/>
        </p:nvPicPr>
        <p:blipFill rotWithShape="1">
          <a:blip r:embed="rId4"/>
          <a:srcRect l="34898" t="17453" b="15083"/>
          <a:stretch/>
        </p:blipFill>
        <p:spPr>
          <a:xfrm>
            <a:off x="4914900" y="3764917"/>
            <a:ext cx="3017277" cy="2365001"/>
          </a:xfrm>
          <a:prstGeom prst="rect">
            <a:avLst/>
          </a:prstGeom>
        </p:spPr>
      </p:pic>
      <p:pic>
        <p:nvPicPr>
          <p:cNvPr id="12" name="Content Placeholder 7">
            <a:extLst>
              <a:ext uri="{FF2B5EF4-FFF2-40B4-BE49-F238E27FC236}">
                <a16:creationId xmlns:a16="http://schemas.microsoft.com/office/drawing/2014/main" id="{9D5AAE07-A4C8-2543-D889-C747394FEC56}"/>
              </a:ext>
            </a:extLst>
          </p:cNvPr>
          <p:cNvPicPr>
            <a:picLocks noChangeAspect="1"/>
          </p:cNvPicPr>
          <p:nvPr/>
        </p:nvPicPr>
        <p:blipFill rotWithShape="1">
          <a:blip r:embed="rId5"/>
          <a:srcRect l="13333" t="28007" r="22051"/>
          <a:stretch/>
        </p:blipFill>
        <p:spPr>
          <a:xfrm>
            <a:off x="197379" y="2631871"/>
            <a:ext cx="4044420" cy="3379684"/>
          </a:xfrm>
          <a:prstGeom prst="rect">
            <a:avLst/>
          </a:prstGeom>
        </p:spPr>
      </p:pic>
      <p:sp>
        <p:nvSpPr>
          <p:cNvPr id="13" name="Content Placeholder 2">
            <a:extLst>
              <a:ext uri="{FF2B5EF4-FFF2-40B4-BE49-F238E27FC236}">
                <a16:creationId xmlns:a16="http://schemas.microsoft.com/office/drawing/2014/main" id="{A2E3D850-1F71-25C4-A5A3-9C4A46808377}"/>
              </a:ext>
            </a:extLst>
          </p:cNvPr>
          <p:cNvSpPr txBox="1">
            <a:spLocks/>
          </p:cNvSpPr>
          <p:nvPr/>
        </p:nvSpPr>
        <p:spPr>
          <a:xfrm>
            <a:off x="201167" y="725838"/>
            <a:ext cx="4038600" cy="5317067"/>
          </a:xfrm>
          <a:prstGeom prst="rect">
            <a:avLst/>
          </a:prstGeom>
        </p:spPr>
        <p:txBody>
          <a:bodyPr vert="horz" lIns="91440" tIns="45720" rIns="91440" bIns="45720" rtlCol="0">
            <a:normAutofit/>
          </a:bodyPr>
          <a:lstStyle>
            <a:lvl1pPr marL="0" indent="0" algn="l" defTabSz="457200" rtl="0" eaLnBrk="1" latinLnBrk="0" hangingPunct="1">
              <a:spcBef>
                <a:spcPts val="1500"/>
              </a:spcBef>
              <a:buClr>
                <a:srgbClr val="D9232E"/>
              </a:buClr>
              <a:buFont typeface="Wingdings" charset="2"/>
              <a:buNone/>
              <a:defRPr sz="1800" kern="1200">
                <a:solidFill>
                  <a:schemeClr val="tx1"/>
                </a:solidFill>
                <a:latin typeface="Arial"/>
                <a:ea typeface="+mn-ea"/>
                <a:cs typeface="Arial"/>
              </a:defRPr>
            </a:lvl1pPr>
            <a:lvl2pPr marL="174625" indent="-174625" algn="l" defTabSz="457200" rtl="0" eaLnBrk="1" latinLnBrk="0" hangingPunct="1">
              <a:spcBef>
                <a:spcPct val="20000"/>
              </a:spcBef>
              <a:buClr>
                <a:srgbClr val="D9232E"/>
              </a:buClr>
              <a:buFont typeface="Wingdings" charset="2"/>
              <a:buChar char="§"/>
              <a:defRPr sz="1800" kern="1200">
                <a:solidFill>
                  <a:schemeClr val="tx1"/>
                </a:solidFill>
                <a:latin typeface="Arial"/>
                <a:ea typeface="+mn-ea"/>
                <a:cs typeface="Arial"/>
              </a:defRPr>
            </a:lvl2pPr>
            <a:lvl3pPr marL="515938" indent="-174625"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912813" indent="-230188"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1317625" indent="-230188"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285750" indent="-285750">
              <a:lnSpc>
                <a:spcPct val="90000"/>
              </a:lnSpc>
              <a:spcBef>
                <a:spcPts val="1000"/>
              </a:spcBef>
              <a:buClr>
                <a:srgbClr val="0082CB"/>
              </a:buClr>
              <a:buFont typeface="Arial" panose="020B0604020202020204" pitchFamily="34" charset="0"/>
              <a:buChar char="•"/>
            </a:pPr>
            <a:r>
              <a:rPr lang="en-US" sz="2000" dirty="0">
                <a:solidFill>
                  <a:srgbClr val="0082CB"/>
                </a:solidFill>
                <a:latin typeface="+mn-lt"/>
              </a:rPr>
              <a:t>Combustion System Design</a:t>
            </a:r>
          </a:p>
          <a:p>
            <a:endParaRPr lang="en-US" sz="2000" dirty="0">
              <a:solidFill>
                <a:srgbClr val="0082CB"/>
              </a:solidFill>
            </a:endParaRPr>
          </a:p>
          <a:p>
            <a:pPr marL="285750" indent="-285750">
              <a:buFont typeface="Arial" panose="020B0604020202020204" pitchFamily="34" charset="0"/>
              <a:buChar char="•"/>
            </a:pPr>
            <a:endParaRPr lang="en-US" sz="2000" dirty="0">
              <a:solidFill>
                <a:srgbClr val="0082CB"/>
              </a:solidFill>
            </a:endParaRPr>
          </a:p>
          <a:p>
            <a:pPr marL="285750" indent="-285750">
              <a:buFont typeface="Arial" panose="020B0604020202020204" pitchFamily="34" charset="0"/>
              <a:buChar char="•"/>
            </a:pPr>
            <a:endParaRPr lang="en-US" sz="2000" dirty="0">
              <a:solidFill>
                <a:srgbClr val="0082CB"/>
              </a:solidFill>
            </a:endParaRPr>
          </a:p>
          <a:p>
            <a:pPr marL="285750" indent="-285750">
              <a:buFont typeface="Arial" panose="020B0604020202020204" pitchFamily="34" charset="0"/>
              <a:buChar char="•"/>
            </a:pPr>
            <a:endParaRPr lang="en-US" sz="2000" dirty="0">
              <a:solidFill>
                <a:srgbClr val="0082CB"/>
              </a:solidFill>
            </a:endParaRPr>
          </a:p>
          <a:p>
            <a:pPr marL="285750" indent="-285750">
              <a:buFont typeface="Arial" panose="020B0604020202020204" pitchFamily="34" charset="0"/>
              <a:buChar char="•"/>
            </a:pPr>
            <a:endParaRPr lang="en-US" sz="2000" dirty="0">
              <a:solidFill>
                <a:srgbClr val="0082CB"/>
              </a:solidFill>
            </a:endParaRPr>
          </a:p>
          <a:p>
            <a:pPr marL="285750" indent="-285750">
              <a:buFont typeface="Arial" panose="020B0604020202020204" pitchFamily="34" charset="0"/>
              <a:buChar char="•"/>
            </a:pPr>
            <a:endParaRPr lang="en-US" sz="2000" dirty="0">
              <a:solidFill>
                <a:srgbClr val="0082CB"/>
              </a:solidFill>
            </a:endParaRPr>
          </a:p>
          <a:p>
            <a:pPr lvl="2" indent="0">
              <a:buNone/>
              <a:tabLst>
                <a:tab pos="1939925" algn="ctr"/>
              </a:tabLst>
            </a:pPr>
            <a:endParaRPr lang="en-US" sz="1400" dirty="0"/>
          </a:p>
          <a:p>
            <a:pPr marL="171450" lvl="2" indent="0">
              <a:buNone/>
              <a:tabLst>
                <a:tab pos="1939925" algn="ctr"/>
              </a:tabLst>
            </a:pPr>
            <a:endParaRPr lang="en-US" sz="1400" dirty="0"/>
          </a:p>
          <a:p>
            <a:pPr marL="171450" lvl="2" indent="0">
              <a:buNone/>
              <a:tabLst>
                <a:tab pos="1939925" algn="ctr"/>
              </a:tabLst>
            </a:pPr>
            <a:endParaRPr lang="en-US" sz="1400" dirty="0"/>
          </a:p>
          <a:p>
            <a:pPr marL="171450" lvl="2" indent="0">
              <a:buNone/>
              <a:tabLst>
                <a:tab pos="1939925" algn="ctr"/>
              </a:tabLst>
            </a:pPr>
            <a:endParaRPr lang="en-US" sz="1400" dirty="0"/>
          </a:p>
          <a:p>
            <a:pPr marL="171450" lvl="2" indent="0">
              <a:buNone/>
              <a:tabLst>
                <a:tab pos="1939925" algn="ctr"/>
              </a:tabLst>
            </a:pPr>
            <a:endParaRPr lang="en-US" sz="1400" dirty="0"/>
          </a:p>
          <a:p>
            <a:pPr marL="171450" lvl="2" indent="0">
              <a:buNone/>
              <a:tabLst>
                <a:tab pos="1939925" algn="ctr"/>
              </a:tabLst>
            </a:pPr>
            <a:r>
              <a:rPr lang="en-US" sz="1400" dirty="0"/>
              <a:t>	</a:t>
            </a:r>
            <a:endParaRPr lang="en-US" dirty="0"/>
          </a:p>
        </p:txBody>
      </p:sp>
      <p:sp>
        <p:nvSpPr>
          <p:cNvPr id="14" name="Content Placeholder 3">
            <a:extLst>
              <a:ext uri="{FF2B5EF4-FFF2-40B4-BE49-F238E27FC236}">
                <a16:creationId xmlns:a16="http://schemas.microsoft.com/office/drawing/2014/main" id="{762B473C-0EAB-CB9F-12DF-51C86D7B0482}"/>
              </a:ext>
            </a:extLst>
          </p:cNvPr>
          <p:cNvSpPr txBox="1">
            <a:spLocks/>
          </p:cNvSpPr>
          <p:nvPr/>
        </p:nvSpPr>
        <p:spPr>
          <a:xfrm>
            <a:off x="4239766" y="675894"/>
            <a:ext cx="4564867" cy="5317067"/>
          </a:xfrm>
          <a:prstGeom prst="rect">
            <a:avLst/>
          </a:prstGeom>
        </p:spPr>
        <p:txBody>
          <a:bodyPr vert="horz" lIns="91440" tIns="45720" rIns="91440" bIns="45720" rtlCol="0">
            <a:normAutofit/>
          </a:bodyPr>
          <a:lstStyle>
            <a:lvl1pPr marL="0" indent="0" algn="l" defTabSz="457200" rtl="0" eaLnBrk="1" latinLnBrk="0" hangingPunct="1">
              <a:spcBef>
                <a:spcPts val="1500"/>
              </a:spcBef>
              <a:buClr>
                <a:srgbClr val="D9232E"/>
              </a:buClr>
              <a:buFont typeface="Wingdings" charset="2"/>
              <a:buNone/>
              <a:defRPr lang="en-US" sz="1800" kern="1200">
                <a:solidFill>
                  <a:schemeClr val="tx1"/>
                </a:solidFill>
                <a:latin typeface="Arial"/>
                <a:ea typeface="+mn-ea"/>
                <a:cs typeface="Arial"/>
              </a:defRPr>
            </a:lvl1pPr>
            <a:lvl2pPr marL="174625" indent="-174625" algn="l" defTabSz="457200" rtl="0" eaLnBrk="1" latinLnBrk="0" hangingPunct="1">
              <a:spcBef>
                <a:spcPct val="20000"/>
              </a:spcBef>
              <a:buClr>
                <a:srgbClr val="D9232E"/>
              </a:buClr>
              <a:buFont typeface="Wingdings" charset="2"/>
              <a:buChar char="§"/>
              <a:defRPr lang="en-US" sz="1800" kern="1200">
                <a:solidFill>
                  <a:schemeClr val="tx1"/>
                </a:solidFill>
                <a:latin typeface="Arial"/>
                <a:ea typeface="+mn-ea"/>
                <a:cs typeface="Arial"/>
              </a:defRPr>
            </a:lvl2pPr>
            <a:lvl3pPr marL="515938" indent="-174625" algn="l" defTabSz="457200" rtl="0" eaLnBrk="1" latinLnBrk="0" hangingPunct="1">
              <a:spcBef>
                <a:spcPct val="20000"/>
              </a:spcBef>
              <a:buFont typeface="Arial"/>
              <a:buChar char="•"/>
              <a:defRPr lang="en-US" sz="1800" kern="1200">
                <a:solidFill>
                  <a:schemeClr val="tx1"/>
                </a:solidFill>
                <a:latin typeface="Arial"/>
                <a:ea typeface="+mn-ea"/>
                <a:cs typeface="Arial"/>
              </a:defRPr>
            </a:lvl3pPr>
            <a:lvl4pPr marL="912813" indent="-230188" algn="l" defTabSz="457200" rtl="0" eaLnBrk="1" latinLnBrk="0" hangingPunct="1">
              <a:spcBef>
                <a:spcPct val="20000"/>
              </a:spcBef>
              <a:buFont typeface="Arial"/>
              <a:buChar char="–"/>
              <a:defRPr lang="en-US" sz="1800" kern="1200">
                <a:solidFill>
                  <a:schemeClr val="tx1"/>
                </a:solidFill>
                <a:latin typeface="Arial"/>
                <a:ea typeface="+mn-ea"/>
                <a:cs typeface="Arial"/>
              </a:defRPr>
            </a:lvl4pPr>
            <a:lvl5pPr marL="1317625" indent="-230188" algn="l" defTabSz="457200" rtl="0" eaLnBrk="1" latinLnBrk="0" hangingPunct="1">
              <a:spcBef>
                <a:spcPct val="20000"/>
              </a:spcBef>
              <a:buFont typeface="Arial"/>
              <a:buChar char="»"/>
              <a:defRPr lang="en-US"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a:lnSpc>
                <a:spcPct val="90000"/>
              </a:lnSpc>
              <a:buClr>
                <a:srgbClr val="D92330"/>
              </a:buClr>
            </a:pPr>
            <a:r>
              <a:rPr lang="en-US" dirty="0">
                <a:latin typeface="+mn-lt"/>
              </a:rPr>
              <a:t>FIRE TUBE DESIGN:</a:t>
            </a:r>
          </a:p>
          <a:p>
            <a:pPr marL="285750" indent="-285750">
              <a:lnSpc>
                <a:spcPct val="90000"/>
              </a:lnSpc>
              <a:spcBef>
                <a:spcPts val="600"/>
              </a:spcBef>
              <a:buFont typeface="Arial" panose="020B0604020202020204" pitchFamily="34" charset="0"/>
              <a:buChar char="•"/>
            </a:pPr>
            <a:r>
              <a:rPr lang="en-US" sz="1600" dirty="0">
                <a:latin typeface="+mn-lt"/>
              </a:rPr>
              <a:t>ISSUES WITH HIGH FLUX RATES:</a:t>
            </a:r>
          </a:p>
          <a:p>
            <a:pPr marL="801688" lvl="2" indent="-285750">
              <a:lnSpc>
                <a:spcPct val="90000"/>
              </a:lnSpc>
              <a:spcBef>
                <a:spcPts val="600"/>
              </a:spcBef>
              <a:buFont typeface="Arial" panose="020B0604020202020204" pitchFamily="34" charset="0"/>
              <a:buChar char="•"/>
            </a:pPr>
            <a:r>
              <a:rPr lang="en-US" sz="1600" dirty="0">
                <a:latin typeface="+mn-lt"/>
              </a:rPr>
              <a:t>Increased Maintenance Cost</a:t>
            </a:r>
          </a:p>
          <a:p>
            <a:pPr marL="1198563" lvl="3" indent="-285750">
              <a:spcBef>
                <a:spcPts val="600"/>
              </a:spcBef>
              <a:buFont typeface="Arial" panose="020B0604020202020204" pitchFamily="34" charset="0"/>
              <a:buChar char="•"/>
            </a:pPr>
            <a:r>
              <a:rPr lang="en-US" sz="1600" dirty="0">
                <a:latin typeface="+mn-lt"/>
              </a:rPr>
              <a:t>Glycol Breakdown:</a:t>
            </a:r>
          </a:p>
          <a:p>
            <a:pPr marL="1603375" lvl="4" indent="-285750">
              <a:lnSpc>
                <a:spcPct val="90000"/>
              </a:lnSpc>
              <a:spcBef>
                <a:spcPts val="24"/>
              </a:spcBef>
              <a:buFont typeface="Arial" panose="020B0604020202020204" pitchFamily="34" charset="0"/>
              <a:buChar char="•"/>
            </a:pPr>
            <a:r>
              <a:rPr lang="en-US" sz="1600" dirty="0">
                <a:latin typeface="+mn-lt"/>
              </a:rPr>
              <a:t>Scorching / Coking</a:t>
            </a:r>
          </a:p>
          <a:p>
            <a:pPr marL="1603375" lvl="4" indent="-285750">
              <a:lnSpc>
                <a:spcPct val="90000"/>
              </a:lnSpc>
              <a:spcBef>
                <a:spcPts val="24"/>
              </a:spcBef>
              <a:buFont typeface="Arial" panose="020B0604020202020204" pitchFamily="34" charset="0"/>
              <a:buChar char="•"/>
            </a:pPr>
            <a:r>
              <a:rPr lang="en-US" sz="1600" dirty="0">
                <a:latin typeface="+mn-lt"/>
              </a:rPr>
              <a:t>Rapid loss of inhibitors</a:t>
            </a:r>
          </a:p>
          <a:p>
            <a:pPr marL="1603375" lvl="4" indent="-285750">
              <a:lnSpc>
                <a:spcPct val="90000"/>
              </a:lnSpc>
              <a:spcBef>
                <a:spcPts val="24"/>
              </a:spcBef>
              <a:buFont typeface="Arial" panose="020B0604020202020204" pitchFamily="34" charset="0"/>
              <a:buChar char="•"/>
            </a:pPr>
            <a:r>
              <a:rPr lang="en-US" sz="1600" dirty="0">
                <a:latin typeface="+mn-lt"/>
              </a:rPr>
              <a:t>Acidic bath media</a:t>
            </a:r>
          </a:p>
          <a:p>
            <a:pPr marL="1198563" lvl="3" indent="-285750">
              <a:lnSpc>
                <a:spcPct val="90000"/>
              </a:lnSpc>
              <a:spcBef>
                <a:spcPts val="600"/>
              </a:spcBef>
              <a:buFont typeface="Arial" panose="020B0604020202020204" pitchFamily="34" charset="0"/>
              <a:buChar char="•"/>
            </a:pPr>
            <a:r>
              <a:rPr lang="en-US" sz="1600" dirty="0">
                <a:latin typeface="+mn-lt"/>
              </a:rPr>
              <a:t>Fire tube hot spots / Failure</a:t>
            </a:r>
          </a:p>
          <a:p>
            <a:pPr marL="1198563" lvl="3" indent="-285750">
              <a:lnSpc>
                <a:spcPct val="90000"/>
              </a:lnSpc>
              <a:spcBef>
                <a:spcPts val="600"/>
              </a:spcBef>
              <a:buFont typeface="Arial" panose="020B0604020202020204" pitchFamily="34" charset="0"/>
              <a:buChar char="•"/>
            </a:pPr>
            <a:r>
              <a:rPr lang="en-US" sz="1600" dirty="0">
                <a:latin typeface="+mn-lt"/>
              </a:rPr>
              <a:t>Higher bath evaporation rate</a:t>
            </a:r>
          </a:p>
          <a:p>
            <a:pPr marL="801688" lvl="2" indent="-285750">
              <a:lnSpc>
                <a:spcPct val="90000"/>
              </a:lnSpc>
              <a:spcBef>
                <a:spcPts val="600"/>
              </a:spcBef>
              <a:buFont typeface="Arial" panose="020B0604020202020204" pitchFamily="34" charset="0"/>
              <a:buChar char="•"/>
            </a:pPr>
            <a:r>
              <a:rPr lang="en-US" sz="1600" dirty="0">
                <a:latin typeface="+mn-lt"/>
              </a:rPr>
              <a:t>High Stack Temperatures</a:t>
            </a:r>
          </a:p>
          <a:p>
            <a:pPr marL="801688" lvl="2" indent="-285750">
              <a:lnSpc>
                <a:spcPct val="90000"/>
              </a:lnSpc>
              <a:spcBef>
                <a:spcPts val="600"/>
              </a:spcBef>
              <a:buFont typeface="Arial" panose="020B0604020202020204" pitchFamily="34" charset="0"/>
              <a:buChar char="•"/>
            </a:pPr>
            <a:r>
              <a:rPr lang="en-US" sz="1600" dirty="0">
                <a:latin typeface="+mn-lt"/>
              </a:rPr>
              <a:t>Reduced combustion efficiency</a:t>
            </a:r>
          </a:p>
          <a:p>
            <a:pPr marL="1198563" lvl="3" indent="-285750">
              <a:spcBef>
                <a:spcPts val="1200"/>
              </a:spcBef>
              <a:buFont typeface="Arial" panose="020B0604020202020204" pitchFamily="34" charset="0"/>
              <a:buChar char="•"/>
            </a:pPr>
            <a:endParaRPr lang="en-US" sz="1600" dirty="0">
              <a:latin typeface="+mn-lt"/>
            </a:endParaRPr>
          </a:p>
          <a:p>
            <a:pPr marL="1198563" lvl="3" indent="-285750">
              <a:spcBef>
                <a:spcPts val="1200"/>
              </a:spcBef>
              <a:buFont typeface="Arial" panose="020B0604020202020204" pitchFamily="34" charset="0"/>
              <a:buChar char="•"/>
            </a:pPr>
            <a:endParaRPr lang="en-US" dirty="0"/>
          </a:p>
        </p:txBody>
      </p:sp>
      <p:grpSp>
        <p:nvGrpSpPr>
          <p:cNvPr id="17" name="Group 16">
            <a:extLst>
              <a:ext uri="{FF2B5EF4-FFF2-40B4-BE49-F238E27FC236}">
                <a16:creationId xmlns:a16="http://schemas.microsoft.com/office/drawing/2014/main" id="{527B39A5-9F70-4295-E3C3-6739A86EB4F9}"/>
              </a:ext>
            </a:extLst>
          </p:cNvPr>
          <p:cNvGrpSpPr/>
          <p:nvPr/>
        </p:nvGrpSpPr>
        <p:grpSpPr>
          <a:xfrm>
            <a:off x="1271015" y="4583736"/>
            <a:ext cx="1897200" cy="560160"/>
            <a:chOff x="1271016" y="4956048"/>
            <a:chExt cx="1897200" cy="560160"/>
          </a:xfrm>
        </p:grpSpPr>
        <mc:AlternateContent xmlns:mc="http://schemas.openxmlformats.org/markup-compatibility/2006" xmlns:p14="http://schemas.microsoft.com/office/powerpoint/2010/main">
          <mc:Choice Requires="p14">
            <p:contentPart p14:bwMode="auto" r:id="rId6">
              <p14:nvContentPartPr>
                <p14:cNvPr id="18" name="Ink 17">
                  <a:extLst>
                    <a:ext uri="{FF2B5EF4-FFF2-40B4-BE49-F238E27FC236}">
                      <a16:creationId xmlns:a16="http://schemas.microsoft.com/office/drawing/2014/main" id="{A5816C88-9AEE-74A7-E325-7BC0528DFAC9}"/>
                    </a:ext>
                  </a:extLst>
                </p14:cNvPr>
                <p14:cNvContentPartPr/>
                <p14:nvPr/>
              </p14:nvContentPartPr>
              <p14:xfrm>
                <a:off x="1298370" y="5001521"/>
                <a:ext cx="1832040" cy="494280"/>
              </p14:xfrm>
            </p:contentPart>
          </mc:Choice>
          <mc:Fallback xmlns="">
            <p:pic>
              <p:nvPicPr>
                <p:cNvPr id="23" name="Ink 22">
                  <a:extLst>
                    <a:ext uri="{FF2B5EF4-FFF2-40B4-BE49-F238E27FC236}">
                      <a16:creationId xmlns:a16="http://schemas.microsoft.com/office/drawing/2014/main" id="{661996C0-8999-49AD-B8A4-C9B77988C30A}"/>
                    </a:ext>
                  </a:extLst>
                </p:cNvPr>
                <p:cNvPicPr/>
                <p:nvPr/>
              </p:nvPicPr>
              <p:blipFill>
                <a:blip r:embed="rId10"/>
                <a:stretch>
                  <a:fillRect/>
                </a:stretch>
              </p:blipFill>
              <p:spPr>
                <a:xfrm>
                  <a:off x="1280730" y="4965521"/>
                  <a:ext cx="1867680" cy="565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9" name="Ink 18">
                  <a:extLst>
                    <a:ext uri="{FF2B5EF4-FFF2-40B4-BE49-F238E27FC236}">
                      <a16:creationId xmlns:a16="http://schemas.microsoft.com/office/drawing/2014/main" id="{1E9C4E42-F41E-AFAE-4BD4-7AFAF1E06227}"/>
                    </a:ext>
                  </a:extLst>
                </p14:cNvPr>
                <p14:cNvContentPartPr/>
                <p14:nvPr/>
              </p14:nvContentPartPr>
              <p14:xfrm>
                <a:off x="1271016" y="4956048"/>
                <a:ext cx="1897200" cy="560160"/>
              </p14:xfrm>
            </p:contentPart>
          </mc:Choice>
          <mc:Fallback xmlns="">
            <p:pic>
              <p:nvPicPr>
                <p:cNvPr id="24" name="Ink 23">
                  <a:extLst>
                    <a:ext uri="{FF2B5EF4-FFF2-40B4-BE49-F238E27FC236}">
                      <a16:creationId xmlns:a16="http://schemas.microsoft.com/office/drawing/2014/main" id="{B593A245-3E86-497A-8FDD-03C309D7EBAE}"/>
                    </a:ext>
                  </a:extLst>
                </p:cNvPr>
                <p:cNvPicPr/>
                <p:nvPr/>
              </p:nvPicPr>
              <p:blipFill>
                <a:blip r:embed="rId12"/>
                <a:stretch>
                  <a:fillRect/>
                </a:stretch>
              </p:blipFill>
              <p:spPr>
                <a:xfrm>
                  <a:off x="1266696" y="4951728"/>
                  <a:ext cx="1905840" cy="568800"/>
                </a:xfrm>
                <a:prstGeom prst="rect">
                  <a:avLst/>
                </a:prstGeom>
              </p:spPr>
            </p:pic>
          </mc:Fallback>
        </mc:AlternateContent>
      </p:grpSp>
      <p:pic>
        <p:nvPicPr>
          <p:cNvPr id="20" name="Picture 19" descr="A close up of an object&#10;&#10;Description generated with high confidence">
            <a:extLst>
              <a:ext uri="{FF2B5EF4-FFF2-40B4-BE49-F238E27FC236}">
                <a16:creationId xmlns:a16="http://schemas.microsoft.com/office/drawing/2014/main" id="{2FCD17A1-C0F9-8B7E-CA86-D73F62AADC91}"/>
              </a:ext>
            </a:extLst>
          </p:cNvPr>
          <p:cNvPicPr>
            <a:picLocks noChangeAspect="1"/>
          </p:cNvPicPr>
          <p:nvPr/>
        </p:nvPicPr>
        <p:blipFill>
          <a:blip r:embed="rId13"/>
          <a:stretch>
            <a:fillRect/>
          </a:stretch>
        </p:blipFill>
        <p:spPr>
          <a:xfrm rot="15305385">
            <a:off x="2121407" y="3715056"/>
            <a:ext cx="261592" cy="2306399"/>
          </a:xfrm>
          <a:prstGeom prst="rect">
            <a:avLst/>
          </a:prstGeom>
        </p:spPr>
      </p:pic>
      <p:sp>
        <p:nvSpPr>
          <p:cNvPr id="21" name="TextBox 20">
            <a:extLst>
              <a:ext uri="{FF2B5EF4-FFF2-40B4-BE49-F238E27FC236}">
                <a16:creationId xmlns:a16="http://schemas.microsoft.com/office/drawing/2014/main" id="{AF8E6702-FCC0-FD03-4920-513D150DA876}"/>
              </a:ext>
            </a:extLst>
          </p:cNvPr>
          <p:cNvSpPr txBox="1"/>
          <p:nvPr/>
        </p:nvSpPr>
        <p:spPr>
          <a:xfrm>
            <a:off x="4914900" y="5839263"/>
            <a:ext cx="3017277" cy="307777"/>
          </a:xfrm>
          <a:prstGeom prst="rect">
            <a:avLst/>
          </a:prstGeom>
          <a:noFill/>
        </p:spPr>
        <p:txBody>
          <a:bodyPr wrap="square" rtlCol="0">
            <a:spAutoFit/>
          </a:bodyPr>
          <a:lstStyle/>
          <a:p>
            <a:pPr marL="0" lvl="1" indent="-285750">
              <a:tabLst>
                <a:tab pos="1939925" algn="ctr"/>
              </a:tabLst>
            </a:pPr>
            <a:r>
              <a:rPr lang="en-US" sz="1400" b="1" dirty="0">
                <a:solidFill>
                  <a:schemeClr val="bg1"/>
                </a:solidFill>
              </a:rPr>
              <a:t>  Fresh Glycol       Scorched Glycol</a:t>
            </a:r>
          </a:p>
        </p:txBody>
      </p:sp>
      <p:sp>
        <p:nvSpPr>
          <p:cNvPr id="4" name="Title 1">
            <a:extLst>
              <a:ext uri="{FF2B5EF4-FFF2-40B4-BE49-F238E27FC236}">
                <a16:creationId xmlns:a16="http://schemas.microsoft.com/office/drawing/2014/main" id="{1C5045BD-A80C-20C2-1967-0D5CA32181DA}"/>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
        <p:nvSpPr>
          <p:cNvPr id="7" name="Text Placeholder 2">
            <a:extLst>
              <a:ext uri="{FF2B5EF4-FFF2-40B4-BE49-F238E27FC236}">
                <a16:creationId xmlns:a16="http://schemas.microsoft.com/office/drawing/2014/main" id="{FE887C81-9EE5-797F-347D-5D3AB66DF190}"/>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Application Requirements</a:t>
            </a:r>
          </a:p>
        </p:txBody>
      </p:sp>
      <p:sp>
        <p:nvSpPr>
          <p:cNvPr id="8" name="Content Placeholder 2">
            <a:extLst>
              <a:ext uri="{FF2B5EF4-FFF2-40B4-BE49-F238E27FC236}">
                <a16:creationId xmlns:a16="http://schemas.microsoft.com/office/drawing/2014/main" id="{4FF03A2D-4392-6688-BD30-5BE70AAD9E3E}"/>
              </a:ext>
            </a:extLst>
          </p:cNvPr>
          <p:cNvSpPr txBox="1">
            <a:spLocks/>
          </p:cNvSpPr>
          <p:nvPr/>
        </p:nvSpPr>
        <p:spPr>
          <a:xfrm>
            <a:off x="203200" y="1501579"/>
            <a:ext cx="8663432" cy="4070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460375" lvl="1" indent="-285750">
              <a:buFont typeface="Arial" panose="020B0604020202020204" pitchFamily="34" charset="0"/>
              <a:buChar char="•"/>
              <a:tabLst>
                <a:tab pos="3205163" algn="l"/>
                <a:tab pos="3998913" algn="ctr"/>
                <a:tab pos="5375275" algn="ctr"/>
                <a:tab pos="5948363" algn="l"/>
                <a:tab pos="6742113" algn="ctr"/>
              </a:tabLst>
            </a:pPr>
            <a:r>
              <a:rPr lang="en-US" sz="2000" dirty="0"/>
              <a:t>Heater Bath Media</a:t>
            </a:r>
            <a:endParaRPr lang="en-US" dirty="0">
              <a:solidFill>
                <a:srgbClr val="0000FF"/>
              </a:solidFill>
            </a:endParaRPr>
          </a:p>
        </p:txBody>
      </p:sp>
    </p:spTree>
    <p:extLst>
      <p:ext uri="{BB962C8B-B14F-4D97-AF65-F5344CB8AC3E}">
        <p14:creationId xmlns:p14="http://schemas.microsoft.com/office/powerpoint/2010/main" val="1079425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4">
                                            <p:txEl>
                                              <p:pRg st="2" end="2"/>
                                            </p:txEl>
                                          </p:spTgt>
                                        </p:tgtEl>
                                        <p:attrNameLst>
                                          <p:attrName>style.visibility</p:attrName>
                                        </p:attrNameLst>
                                      </p:cBhvr>
                                      <p:to>
                                        <p:strVal val="visible"/>
                                      </p:to>
                                    </p:set>
                                    <p:animEffect transition="in" filter="fade">
                                      <p:cBhvr>
                                        <p:cTn id="19" dur="500"/>
                                        <p:tgtEl>
                                          <p:spTgt spid="14">
                                            <p:txEl>
                                              <p:pRg st="2" end="2"/>
                                            </p:txEl>
                                          </p:spTgt>
                                        </p:tgtEl>
                                      </p:cBhvr>
                                    </p:animEffect>
                                  </p:childTnLst>
                                </p:cTn>
                              </p:par>
                            </p:childTnLst>
                          </p:cTn>
                        </p:par>
                        <p:par>
                          <p:cTn id="20" fill="hold">
                            <p:stCondLst>
                              <p:cond delay="500"/>
                            </p:stCondLst>
                            <p:childTnLst>
                              <p:par>
                                <p:cTn id="21" presetID="10" presetClass="entr" presetSubtype="0" fill="hold" nodeType="afterEffect">
                                  <p:stCondLst>
                                    <p:cond delay="0"/>
                                  </p:stCondLst>
                                  <p:childTnLst>
                                    <p:set>
                                      <p:cBhvr>
                                        <p:cTn id="22" dur="1" fill="hold">
                                          <p:stCondLst>
                                            <p:cond delay="0"/>
                                          </p:stCondLst>
                                        </p:cTn>
                                        <p:tgtEl>
                                          <p:spTgt spid="14">
                                            <p:txEl>
                                              <p:pRg st="3" end="3"/>
                                            </p:txEl>
                                          </p:spTgt>
                                        </p:tgtEl>
                                        <p:attrNameLst>
                                          <p:attrName>style.visibility</p:attrName>
                                        </p:attrNameLst>
                                      </p:cBhvr>
                                      <p:to>
                                        <p:strVal val="visible"/>
                                      </p:to>
                                    </p:set>
                                    <p:animEffect transition="in" filter="fade">
                                      <p:cBhvr>
                                        <p:cTn id="23" dur="500"/>
                                        <p:tgtEl>
                                          <p:spTgt spid="14">
                                            <p:txEl>
                                              <p:pRg st="3" end="3"/>
                                            </p:txEl>
                                          </p:spTgt>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4">
                                            <p:txEl>
                                              <p:pRg st="4" end="4"/>
                                            </p:txEl>
                                          </p:spTgt>
                                        </p:tgtEl>
                                        <p:attrNameLst>
                                          <p:attrName>style.visibility</p:attrName>
                                        </p:attrNameLst>
                                      </p:cBhvr>
                                      <p:to>
                                        <p:strVal val="visible"/>
                                      </p:to>
                                    </p:set>
                                    <p:animEffect transition="in" filter="fade">
                                      <p:cBhvr>
                                        <p:cTn id="27" dur="500"/>
                                        <p:tgtEl>
                                          <p:spTgt spid="14">
                                            <p:txEl>
                                              <p:pRg st="4" end="4"/>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nodeType="withEffect">
                                  <p:stCondLst>
                                    <p:cond delay="0"/>
                                  </p:stCondLst>
                                  <p:childTnLst>
                                    <p:set>
                                      <p:cBhvr>
                                        <p:cTn id="32" dur="1" fill="hold">
                                          <p:stCondLst>
                                            <p:cond delay="0"/>
                                          </p:stCondLst>
                                        </p:cTn>
                                        <p:tgtEl>
                                          <p:spTgt spid="13">
                                            <p:txEl>
                                              <p:pRg st="12" end="12"/>
                                            </p:txEl>
                                          </p:spTgt>
                                        </p:tgtEl>
                                        <p:attrNameLst>
                                          <p:attrName>style.visibility</p:attrName>
                                        </p:attrNameLst>
                                      </p:cBhvr>
                                      <p:to>
                                        <p:strVal val="visible"/>
                                      </p:to>
                                    </p:set>
                                    <p:animEffect transition="in" filter="fade">
                                      <p:cBhvr>
                                        <p:cTn id="33" dur="500"/>
                                        <p:tgtEl>
                                          <p:spTgt spid="13">
                                            <p:txEl>
                                              <p:pRg st="12" end="12"/>
                                            </p:txEl>
                                          </p:spTgt>
                                        </p:tgtEl>
                                      </p:cBhvr>
                                    </p:animEffect>
                                  </p:childTnLst>
                                </p:cTn>
                              </p:par>
                            </p:childTnLst>
                          </p:cTn>
                        </p:par>
                        <p:par>
                          <p:cTn id="34" fill="hold">
                            <p:stCondLst>
                              <p:cond delay="1500"/>
                            </p:stCondLst>
                            <p:childTnLst>
                              <p:par>
                                <p:cTn id="35" presetID="10" presetClass="entr" presetSubtype="0" fill="hold" nodeType="afterEffect">
                                  <p:stCondLst>
                                    <p:cond delay="0"/>
                                  </p:stCondLst>
                                  <p:childTnLst>
                                    <p:set>
                                      <p:cBhvr>
                                        <p:cTn id="36" dur="1" fill="hold">
                                          <p:stCondLst>
                                            <p:cond delay="0"/>
                                          </p:stCondLst>
                                        </p:cTn>
                                        <p:tgtEl>
                                          <p:spTgt spid="14">
                                            <p:txEl>
                                              <p:pRg st="5" end="5"/>
                                            </p:txEl>
                                          </p:spTgt>
                                        </p:tgtEl>
                                        <p:attrNameLst>
                                          <p:attrName>style.visibility</p:attrName>
                                        </p:attrNameLst>
                                      </p:cBhvr>
                                      <p:to>
                                        <p:strVal val="visible"/>
                                      </p:to>
                                    </p:set>
                                    <p:animEffect transition="in" filter="fade">
                                      <p:cBhvr>
                                        <p:cTn id="37" dur="500"/>
                                        <p:tgtEl>
                                          <p:spTgt spid="14">
                                            <p:txEl>
                                              <p:pRg st="5" end="5"/>
                                            </p:txEl>
                                          </p:spTgt>
                                        </p:tgtEl>
                                      </p:cBhvr>
                                    </p:animEffect>
                                  </p:childTnLst>
                                </p:cTn>
                              </p:par>
                            </p:childTnLst>
                          </p:cTn>
                        </p:par>
                        <p:par>
                          <p:cTn id="38" fill="hold">
                            <p:stCondLst>
                              <p:cond delay="2000"/>
                            </p:stCondLst>
                            <p:childTnLst>
                              <p:par>
                                <p:cTn id="39" presetID="10" presetClass="entr" presetSubtype="0" fill="hold" nodeType="afterEffect">
                                  <p:stCondLst>
                                    <p:cond delay="0"/>
                                  </p:stCondLst>
                                  <p:childTnLst>
                                    <p:set>
                                      <p:cBhvr>
                                        <p:cTn id="40" dur="1" fill="hold">
                                          <p:stCondLst>
                                            <p:cond delay="0"/>
                                          </p:stCondLst>
                                        </p:cTn>
                                        <p:tgtEl>
                                          <p:spTgt spid="14">
                                            <p:txEl>
                                              <p:pRg st="6" end="6"/>
                                            </p:txEl>
                                          </p:spTgt>
                                        </p:tgtEl>
                                        <p:attrNameLst>
                                          <p:attrName>style.visibility</p:attrName>
                                        </p:attrNameLst>
                                      </p:cBhvr>
                                      <p:to>
                                        <p:strVal val="visible"/>
                                      </p:to>
                                    </p:set>
                                    <p:animEffect transition="in" filter="fade">
                                      <p:cBhvr>
                                        <p:cTn id="41" dur="500"/>
                                        <p:tgtEl>
                                          <p:spTgt spid="14">
                                            <p:txEl>
                                              <p:pRg st="6" end="6"/>
                                            </p:txEl>
                                          </p:spTgt>
                                        </p:tgtEl>
                                      </p:cBhvr>
                                    </p:animEffect>
                                  </p:childTnLst>
                                </p:cTn>
                              </p:par>
                            </p:childTnLst>
                          </p:cTn>
                        </p:par>
                        <p:par>
                          <p:cTn id="42" fill="hold">
                            <p:stCondLst>
                              <p:cond delay="2500"/>
                            </p:stCondLst>
                            <p:childTnLst>
                              <p:par>
                                <p:cTn id="43" presetID="10" presetClass="entr" presetSubtype="0" fill="hold" nodeType="afterEffect">
                                  <p:stCondLst>
                                    <p:cond delay="0"/>
                                  </p:stCondLst>
                                  <p:childTnLst>
                                    <p:set>
                                      <p:cBhvr>
                                        <p:cTn id="44" dur="1" fill="hold">
                                          <p:stCondLst>
                                            <p:cond delay="0"/>
                                          </p:stCondLst>
                                        </p:cTn>
                                        <p:tgtEl>
                                          <p:spTgt spid="14">
                                            <p:txEl>
                                              <p:pRg st="7" end="7"/>
                                            </p:txEl>
                                          </p:spTgt>
                                        </p:tgtEl>
                                        <p:attrNameLst>
                                          <p:attrName>style.visibility</p:attrName>
                                        </p:attrNameLst>
                                      </p:cBhvr>
                                      <p:to>
                                        <p:strVal val="visible"/>
                                      </p:to>
                                    </p:set>
                                    <p:animEffect transition="in" filter="fade">
                                      <p:cBhvr>
                                        <p:cTn id="45" dur="500"/>
                                        <p:tgtEl>
                                          <p:spTgt spid="14">
                                            <p:txEl>
                                              <p:pRg st="7" end="7"/>
                                            </p:txEl>
                                          </p:spTgt>
                                        </p:tgtEl>
                                      </p:cBhvr>
                                    </p:animEffect>
                                  </p:childTnLst>
                                </p:cTn>
                              </p:par>
                            </p:childTnLst>
                          </p:cTn>
                        </p:par>
                        <p:par>
                          <p:cTn id="46" fill="hold">
                            <p:stCondLst>
                              <p:cond delay="3000"/>
                            </p:stCondLst>
                            <p:childTnLst>
                              <p:par>
                                <p:cTn id="47" presetID="10" presetClass="entr" presetSubtype="0" fill="hold" nodeType="afterEffect">
                                  <p:stCondLst>
                                    <p:cond delay="0"/>
                                  </p:stCondLst>
                                  <p:childTnLst>
                                    <p:set>
                                      <p:cBhvr>
                                        <p:cTn id="48" dur="1" fill="hold">
                                          <p:stCondLst>
                                            <p:cond delay="0"/>
                                          </p:stCondLst>
                                        </p:cTn>
                                        <p:tgtEl>
                                          <p:spTgt spid="14">
                                            <p:txEl>
                                              <p:pRg st="8" end="8"/>
                                            </p:txEl>
                                          </p:spTgt>
                                        </p:tgtEl>
                                        <p:attrNameLst>
                                          <p:attrName>style.visibility</p:attrName>
                                        </p:attrNameLst>
                                      </p:cBhvr>
                                      <p:to>
                                        <p:strVal val="visible"/>
                                      </p:to>
                                    </p:set>
                                    <p:animEffect transition="in" filter="fade">
                                      <p:cBhvr>
                                        <p:cTn id="49" dur="500"/>
                                        <p:tgtEl>
                                          <p:spTgt spid="14">
                                            <p:txEl>
                                              <p:pRg st="8" end="8"/>
                                            </p:txEl>
                                          </p:spTgt>
                                        </p:tgtEl>
                                      </p:cBhvr>
                                    </p:animEffect>
                                  </p:childTnLst>
                                </p:cTn>
                              </p:par>
                            </p:childTnLst>
                          </p:cTn>
                        </p:par>
                        <p:par>
                          <p:cTn id="50" fill="hold">
                            <p:stCondLst>
                              <p:cond delay="3500"/>
                            </p:stCondLst>
                            <p:childTnLst>
                              <p:par>
                                <p:cTn id="51" presetID="10" presetClass="entr" presetSubtype="0" fill="hold" nodeType="afterEffect">
                                  <p:stCondLst>
                                    <p:cond delay="0"/>
                                  </p:stCondLst>
                                  <p:childTnLst>
                                    <p:set>
                                      <p:cBhvr>
                                        <p:cTn id="52" dur="1" fill="hold">
                                          <p:stCondLst>
                                            <p:cond delay="0"/>
                                          </p:stCondLst>
                                        </p:cTn>
                                        <p:tgtEl>
                                          <p:spTgt spid="14">
                                            <p:txEl>
                                              <p:pRg st="9" end="9"/>
                                            </p:txEl>
                                          </p:spTgt>
                                        </p:tgtEl>
                                        <p:attrNameLst>
                                          <p:attrName>style.visibility</p:attrName>
                                        </p:attrNameLst>
                                      </p:cBhvr>
                                      <p:to>
                                        <p:strVal val="visible"/>
                                      </p:to>
                                    </p:set>
                                    <p:animEffect transition="in" filter="fade">
                                      <p:cBhvr>
                                        <p:cTn id="53" dur="500"/>
                                        <p:tgtEl>
                                          <p:spTgt spid="14">
                                            <p:txEl>
                                              <p:pRg st="9" end="9"/>
                                            </p:txEl>
                                          </p:spTgt>
                                        </p:tgtEl>
                                      </p:cBhvr>
                                    </p:animEffect>
                                  </p:childTnLst>
                                </p:cTn>
                              </p:par>
                            </p:childTnLst>
                          </p:cTn>
                        </p:par>
                        <p:par>
                          <p:cTn id="54" fill="hold">
                            <p:stCondLst>
                              <p:cond delay="4000"/>
                            </p:stCondLst>
                            <p:childTnLst>
                              <p:par>
                                <p:cTn id="55" presetID="10" presetClass="entr" presetSubtype="0" fill="hold" nodeType="afterEffect">
                                  <p:stCondLst>
                                    <p:cond delay="0"/>
                                  </p:stCondLst>
                                  <p:childTnLst>
                                    <p:set>
                                      <p:cBhvr>
                                        <p:cTn id="56" dur="1" fill="hold">
                                          <p:stCondLst>
                                            <p:cond delay="0"/>
                                          </p:stCondLst>
                                        </p:cTn>
                                        <p:tgtEl>
                                          <p:spTgt spid="14">
                                            <p:txEl>
                                              <p:pRg st="10" end="10"/>
                                            </p:txEl>
                                          </p:spTgt>
                                        </p:tgtEl>
                                        <p:attrNameLst>
                                          <p:attrName>style.visibility</p:attrName>
                                        </p:attrNameLst>
                                      </p:cBhvr>
                                      <p:to>
                                        <p:strVal val="visible"/>
                                      </p:to>
                                    </p:set>
                                    <p:animEffect transition="in" filter="fade">
                                      <p:cBhvr>
                                        <p:cTn id="57" dur="500"/>
                                        <p:tgtEl>
                                          <p:spTgt spid="1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BFFECBFC-4BEA-720C-E01F-7113E1400CB2}"/>
            </a:ext>
          </a:extLst>
        </p:cNvPr>
        <p:cNvGrpSpPr/>
        <p:nvPr/>
      </p:nvGrpSpPr>
      <p:grpSpPr>
        <a:xfrm>
          <a:off x="0" y="0"/>
          <a:ext cx="0" cy="0"/>
          <a:chOff x="0" y="0"/>
          <a:chExt cx="0" cy="0"/>
        </a:xfrm>
      </p:grpSpPr>
      <p:sp>
        <p:nvSpPr>
          <p:cNvPr id="3" name="Content Placeholder 3">
            <a:extLst>
              <a:ext uri="{FF2B5EF4-FFF2-40B4-BE49-F238E27FC236}">
                <a16:creationId xmlns:a16="http://schemas.microsoft.com/office/drawing/2014/main" id="{8223B526-8F4F-8CCF-1A2A-050ED3944FA3}"/>
              </a:ext>
            </a:extLst>
          </p:cNvPr>
          <p:cNvSpPr txBox="1">
            <a:spLocks/>
          </p:cNvSpPr>
          <p:nvPr/>
        </p:nvSpPr>
        <p:spPr>
          <a:xfrm>
            <a:off x="4242816" y="685800"/>
            <a:ext cx="4038600" cy="531706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buClr>
                <a:srgbClr val="D3202A"/>
              </a:buClr>
            </a:pPr>
            <a:r>
              <a:rPr lang="en-US" sz="1800" dirty="0"/>
              <a:t>FIRE TUBE DESIGN:</a:t>
            </a:r>
          </a:p>
          <a:p>
            <a:pPr marL="285750" indent="-285750">
              <a:spcBef>
                <a:spcPts val="600"/>
              </a:spcBef>
              <a:buClr>
                <a:srgbClr val="D3202A"/>
              </a:buClr>
              <a:buFont typeface="Arial" panose="020B0604020202020204" pitchFamily="34" charset="0"/>
              <a:buChar char="•"/>
            </a:pPr>
            <a:r>
              <a:rPr lang="en-US" dirty="0"/>
              <a:t>HEAT DENSITY (avg):  BTU/hr-in</a:t>
            </a:r>
            <a:r>
              <a:rPr lang="en-US" baseline="30000" dirty="0"/>
              <a:t>2</a:t>
            </a:r>
            <a:endParaRPr lang="en-US" dirty="0"/>
          </a:p>
          <a:p>
            <a:pPr lvl="2">
              <a:spcBef>
                <a:spcPts val="600"/>
              </a:spcBef>
              <a:spcAft>
                <a:spcPts val="600"/>
              </a:spcAft>
            </a:pPr>
            <a:r>
              <a:rPr lang="en-US" sz="1600" dirty="0"/>
              <a:t>Heat released through the cross-sectional area of the fire tube</a:t>
            </a:r>
          </a:p>
          <a:p>
            <a:pPr lvl="2">
              <a:spcBef>
                <a:spcPts val="600"/>
              </a:spcBef>
              <a:spcAft>
                <a:spcPts val="600"/>
              </a:spcAft>
            </a:pPr>
            <a:r>
              <a:rPr lang="en-US" sz="1600" dirty="0"/>
              <a:t>Gross Heat input / XA </a:t>
            </a:r>
            <a:r>
              <a:rPr lang="en-US" sz="1600" baseline="-25000" dirty="0"/>
              <a:t>FT</a:t>
            </a:r>
            <a:endParaRPr lang="en-US" sz="1600" dirty="0"/>
          </a:p>
          <a:p>
            <a:pPr marL="460375" lvl="1" indent="-285750">
              <a:spcAft>
                <a:spcPts val="600"/>
              </a:spcAft>
              <a:buClr>
                <a:srgbClr val="D3202A"/>
              </a:buClr>
              <a:buFont typeface="Arial" panose="020B0604020202020204" pitchFamily="34" charset="0"/>
              <a:buChar char="•"/>
            </a:pPr>
            <a:r>
              <a:rPr lang="en-US" sz="1600" dirty="0"/>
              <a:t>Max. (12,500 Btu/hr-in</a:t>
            </a:r>
            <a:r>
              <a:rPr lang="en-US" sz="1600" baseline="30000" dirty="0"/>
              <a:t>2</a:t>
            </a:r>
            <a:r>
              <a:rPr lang="en-US" sz="1600" dirty="0"/>
              <a:t>)</a:t>
            </a:r>
          </a:p>
          <a:p>
            <a:pPr lvl="1"/>
            <a:endParaRPr lang="en-US" dirty="0"/>
          </a:p>
          <a:p>
            <a:endParaRPr lang="en-US" dirty="0"/>
          </a:p>
        </p:txBody>
      </p:sp>
      <p:pic>
        <p:nvPicPr>
          <p:cNvPr id="6" name="Content Placeholder 11">
            <a:extLst>
              <a:ext uri="{FF2B5EF4-FFF2-40B4-BE49-F238E27FC236}">
                <a16:creationId xmlns:a16="http://schemas.microsoft.com/office/drawing/2014/main" id="{B0D9DF6B-FD4A-040C-B034-4FAF67623C6C}"/>
              </a:ext>
            </a:extLst>
          </p:cNvPr>
          <p:cNvPicPr>
            <a:picLocks noChangeAspect="1"/>
          </p:cNvPicPr>
          <p:nvPr/>
        </p:nvPicPr>
        <p:blipFill rotWithShape="1">
          <a:blip r:embed="rId4"/>
          <a:srcRect l="29185" t="40549" r="29386" b="14185"/>
          <a:stretch/>
        </p:blipFill>
        <p:spPr>
          <a:xfrm>
            <a:off x="4771518" y="3055620"/>
            <a:ext cx="3345679" cy="2741649"/>
          </a:xfrm>
          <a:prstGeom prst="rect">
            <a:avLst/>
          </a:prstGeom>
        </p:spPr>
      </p:pic>
      <p:pic>
        <p:nvPicPr>
          <p:cNvPr id="7" name="Picture 6">
            <a:extLst>
              <a:ext uri="{FF2B5EF4-FFF2-40B4-BE49-F238E27FC236}">
                <a16:creationId xmlns:a16="http://schemas.microsoft.com/office/drawing/2014/main" id="{36EC291C-33CC-9E46-E9B8-A64F60ABC1C3}"/>
              </a:ext>
            </a:extLst>
          </p:cNvPr>
          <p:cNvPicPr>
            <a:picLocks noChangeAspect="1"/>
          </p:cNvPicPr>
          <p:nvPr/>
        </p:nvPicPr>
        <p:blipFill>
          <a:blip r:embed="rId5"/>
          <a:stretch>
            <a:fillRect/>
          </a:stretch>
        </p:blipFill>
        <p:spPr>
          <a:xfrm>
            <a:off x="6444357" y="4392394"/>
            <a:ext cx="862453" cy="940707"/>
          </a:xfrm>
          <a:prstGeom prst="rect">
            <a:avLst/>
          </a:prstGeom>
        </p:spPr>
      </p:pic>
      <p:sp>
        <p:nvSpPr>
          <p:cNvPr id="23" name="Line 4">
            <a:extLst>
              <a:ext uri="{FF2B5EF4-FFF2-40B4-BE49-F238E27FC236}">
                <a16:creationId xmlns:a16="http://schemas.microsoft.com/office/drawing/2014/main" id="{F7BD9B4F-1383-D2BA-9B18-3AD7BBC534E2}"/>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pic>
        <p:nvPicPr>
          <p:cNvPr id="24" name="Content Placeholder 7">
            <a:extLst>
              <a:ext uri="{FF2B5EF4-FFF2-40B4-BE49-F238E27FC236}">
                <a16:creationId xmlns:a16="http://schemas.microsoft.com/office/drawing/2014/main" id="{4AB8B822-EF98-936B-F01C-D62FCA6A1826}"/>
              </a:ext>
            </a:extLst>
          </p:cNvPr>
          <p:cNvPicPr>
            <a:picLocks noChangeAspect="1"/>
          </p:cNvPicPr>
          <p:nvPr/>
        </p:nvPicPr>
        <p:blipFill rotWithShape="1">
          <a:blip r:embed="rId6"/>
          <a:srcRect l="13333" t="28007" r="22051"/>
          <a:stretch/>
        </p:blipFill>
        <p:spPr>
          <a:xfrm>
            <a:off x="197379" y="2631871"/>
            <a:ext cx="4044420" cy="3379684"/>
          </a:xfrm>
          <a:prstGeom prst="rect">
            <a:avLst/>
          </a:prstGeom>
        </p:spPr>
      </p:pic>
      <p:grpSp>
        <p:nvGrpSpPr>
          <p:cNvPr id="25" name="Group 24">
            <a:extLst>
              <a:ext uri="{FF2B5EF4-FFF2-40B4-BE49-F238E27FC236}">
                <a16:creationId xmlns:a16="http://schemas.microsoft.com/office/drawing/2014/main" id="{E44797E9-CD76-F242-3CCB-D3655E39D000}"/>
              </a:ext>
            </a:extLst>
          </p:cNvPr>
          <p:cNvGrpSpPr/>
          <p:nvPr/>
        </p:nvGrpSpPr>
        <p:grpSpPr>
          <a:xfrm>
            <a:off x="1271015" y="4583736"/>
            <a:ext cx="1897200" cy="560160"/>
            <a:chOff x="1271016" y="4956048"/>
            <a:chExt cx="1897200" cy="560160"/>
          </a:xfrm>
        </p:grpSpPr>
        <mc:AlternateContent xmlns:mc="http://schemas.openxmlformats.org/markup-compatibility/2006" xmlns:p14="http://schemas.microsoft.com/office/powerpoint/2010/main">
          <mc:Choice Requires="p14">
            <p:contentPart p14:bwMode="auto" r:id="rId7">
              <p14:nvContentPartPr>
                <p14:cNvPr id="26" name="Ink 25">
                  <a:extLst>
                    <a:ext uri="{FF2B5EF4-FFF2-40B4-BE49-F238E27FC236}">
                      <a16:creationId xmlns:a16="http://schemas.microsoft.com/office/drawing/2014/main" id="{A919BCCE-4BE0-930E-352D-95199BEFF546}"/>
                    </a:ext>
                  </a:extLst>
                </p14:cNvPr>
                <p14:cNvContentPartPr/>
                <p14:nvPr/>
              </p14:nvContentPartPr>
              <p14:xfrm>
                <a:off x="1298370" y="5001521"/>
                <a:ext cx="1832040" cy="494280"/>
              </p14:xfrm>
            </p:contentPart>
          </mc:Choice>
          <mc:Fallback xmlns="">
            <p:pic>
              <p:nvPicPr>
                <p:cNvPr id="23" name="Ink 22">
                  <a:extLst>
                    <a:ext uri="{FF2B5EF4-FFF2-40B4-BE49-F238E27FC236}">
                      <a16:creationId xmlns:a16="http://schemas.microsoft.com/office/drawing/2014/main" id="{661996C0-8999-49AD-B8A4-C9B77988C30A}"/>
                    </a:ext>
                  </a:extLst>
                </p:cNvPr>
                <p:cNvPicPr/>
                <p:nvPr/>
              </p:nvPicPr>
              <p:blipFill>
                <a:blip r:embed="rId10"/>
                <a:stretch>
                  <a:fillRect/>
                </a:stretch>
              </p:blipFill>
              <p:spPr>
                <a:xfrm>
                  <a:off x="1280730" y="4965521"/>
                  <a:ext cx="1867680" cy="565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7" name="Ink 26">
                  <a:extLst>
                    <a:ext uri="{FF2B5EF4-FFF2-40B4-BE49-F238E27FC236}">
                      <a16:creationId xmlns:a16="http://schemas.microsoft.com/office/drawing/2014/main" id="{09D2B63D-7F7D-750D-A0A1-AF25A27C64C0}"/>
                    </a:ext>
                  </a:extLst>
                </p14:cNvPr>
                <p14:cNvContentPartPr/>
                <p14:nvPr/>
              </p14:nvContentPartPr>
              <p14:xfrm>
                <a:off x="1271016" y="4956048"/>
                <a:ext cx="1897200" cy="560160"/>
              </p14:xfrm>
            </p:contentPart>
          </mc:Choice>
          <mc:Fallback xmlns="">
            <p:pic>
              <p:nvPicPr>
                <p:cNvPr id="24" name="Ink 23">
                  <a:extLst>
                    <a:ext uri="{FF2B5EF4-FFF2-40B4-BE49-F238E27FC236}">
                      <a16:creationId xmlns:a16="http://schemas.microsoft.com/office/drawing/2014/main" id="{B593A245-3E86-497A-8FDD-03C309D7EBAE}"/>
                    </a:ext>
                  </a:extLst>
                </p:cNvPr>
                <p:cNvPicPr/>
                <p:nvPr/>
              </p:nvPicPr>
              <p:blipFill>
                <a:blip r:embed="rId12"/>
                <a:stretch>
                  <a:fillRect/>
                </a:stretch>
              </p:blipFill>
              <p:spPr>
                <a:xfrm>
                  <a:off x="1266696" y="4951728"/>
                  <a:ext cx="1905840" cy="568800"/>
                </a:xfrm>
                <a:prstGeom prst="rect">
                  <a:avLst/>
                </a:prstGeom>
              </p:spPr>
            </p:pic>
          </mc:Fallback>
        </mc:AlternateContent>
      </p:grpSp>
      <p:pic>
        <p:nvPicPr>
          <p:cNvPr id="28" name="Picture 27" descr="A close up of an object&#10;&#10;Description generated with high confidence">
            <a:extLst>
              <a:ext uri="{FF2B5EF4-FFF2-40B4-BE49-F238E27FC236}">
                <a16:creationId xmlns:a16="http://schemas.microsoft.com/office/drawing/2014/main" id="{4BA9917D-82CF-8A66-9F9E-87A76BFEEAD2}"/>
              </a:ext>
            </a:extLst>
          </p:cNvPr>
          <p:cNvPicPr>
            <a:picLocks noChangeAspect="1"/>
          </p:cNvPicPr>
          <p:nvPr/>
        </p:nvPicPr>
        <p:blipFill>
          <a:blip r:embed="rId13"/>
          <a:stretch>
            <a:fillRect/>
          </a:stretch>
        </p:blipFill>
        <p:spPr>
          <a:xfrm rot="15305385">
            <a:off x="2121407" y="3715056"/>
            <a:ext cx="261592" cy="2306399"/>
          </a:xfrm>
          <a:prstGeom prst="rect">
            <a:avLst/>
          </a:prstGeom>
        </p:spPr>
      </p:pic>
      <p:sp>
        <p:nvSpPr>
          <p:cNvPr id="8" name="Title 1">
            <a:extLst>
              <a:ext uri="{FF2B5EF4-FFF2-40B4-BE49-F238E27FC236}">
                <a16:creationId xmlns:a16="http://schemas.microsoft.com/office/drawing/2014/main" id="{79EBA9E7-0FC0-EE2E-41D7-A5F3C1C5E852}"/>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
        <p:nvSpPr>
          <p:cNvPr id="9" name="Content Placeholder 2">
            <a:extLst>
              <a:ext uri="{FF2B5EF4-FFF2-40B4-BE49-F238E27FC236}">
                <a16:creationId xmlns:a16="http://schemas.microsoft.com/office/drawing/2014/main" id="{62A964BE-6301-2E51-9F46-8C2605915380}"/>
              </a:ext>
            </a:extLst>
          </p:cNvPr>
          <p:cNvSpPr txBox="1">
            <a:spLocks/>
          </p:cNvSpPr>
          <p:nvPr/>
        </p:nvSpPr>
        <p:spPr>
          <a:xfrm>
            <a:off x="203200" y="1501579"/>
            <a:ext cx="8663432" cy="4070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460375" lvl="1" indent="-285750">
              <a:buFont typeface="Arial" panose="020B0604020202020204" pitchFamily="34" charset="0"/>
              <a:buChar char="•"/>
              <a:tabLst>
                <a:tab pos="3205163" algn="l"/>
                <a:tab pos="3998913" algn="ctr"/>
                <a:tab pos="5375275" algn="ctr"/>
                <a:tab pos="5948363" algn="l"/>
                <a:tab pos="6742113" algn="ctr"/>
              </a:tabLst>
            </a:pPr>
            <a:r>
              <a:rPr lang="en-US" sz="2000" dirty="0"/>
              <a:t>Heater Bath Media</a:t>
            </a:r>
            <a:endParaRPr lang="en-US" dirty="0">
              <a:solidFill>
                <a:srgbClr val="0000FF"/>
              </a:solidFill>
            </a:endParaRPr>
          </a:p>
        </p:txBody>
      </p:sp>
      <p:sp>
        <p:nvSpPr>
          <p:cNvPr id="10" name="Text Placeholder 2">
            <a:extLst>
              <a:ext uri="{FF2B5EF4-FFF2-40B4-BE49-F238E27FC236}">
                <a16:creationId xmlns:a16="http://schemas.microsoft.com/office/drawing/2014/main" id="{385562C2-6549-FFEE-EBC7-E66A4254617B}"/>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Application Requirements</a:t>
            </a:r>
          </a:p>
        </p:txBody>
      </p:sp>
      <p:sp>
        <p:nvSpPr>
          <p:cNvPr id="11" name="Content Placeholder 2">
            <a:extLst>
              <a:ext uri="{FF2B5EF4-FFF2-40B4-BE49-F238E27FC236}">
                <a16:creationId xmlns:a16="http://schemas.microsoft.com/office/drawing/2014/main" id="{5A856BE6-4529-0B7A-592F-70C7C2284009}"/>
              </a:ext>
            </a:extLst>
          </p:cNvPr>
          <p:cNvSpPr txBox="1">
            <a:spLocks/>
          </p:cNvSpPr>
          <p:nvPr/>
        </p:nvSpPr>
        <p:spPr>
          <a:xfrm>
            <a:off x="201168" y="723377"/>
            <a:ext cx="4269232"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Tree>
    <p:extLst>
      <p:ext uri="{BB962C8B-B14F-4D97-AF65-F5344CB8AC3E}">
        <p14:creationId xmlns:p14="http://schemas.microsoft.com/office/powerpoint/2010/main" val="3975570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par>
                          <p:cTn id="11" fill="hold">
                            <p:stCondLst>
                              <p:cond delay="0"/>
                            </p:stCondLst>
                            <p:childTnLst>
                              <p:par>
                                <p:cTn id="12" presetID="10" presetClass="entr" presetSubtype="0" fill="hold" nodeType="after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500"/>
                            </p:stCondLst>
                            <p:childTnLst>
                              <p:par>
                                <p:cTn id="25" presetID="10"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fade">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E62EB284-58EE-3889-F629-CAE9649C1FAB}"/>
            </a:ext>
          </a:extLst>
        </p:cNvPr>
        <p:cNvGrpSpPr/>
        <p:nvPr/>
      </p:nvGrpSpPr>
      <p:grpSpPr>
        <a:xfrm>
          <a:off x="0" y="0"/>
          <a:ext cx="0" cy="0"/>
          <a:chOff x="0" y="0"/>
          <a:chExt cx="0" cy="0"/>
        </a:xfrm>
      </p:grpSpPr>
      <p:sp>
        <p:nvSpPr>
          <p:cNvPr id="5" name="Line 4">
            <a:extLst>
              <a:ext uri="{FF2B5EF4-FFF2-40B4-BE49-F238E27FC236}">
                <a16:creationId xmlns:a16="http://schemas.microsoft.com/office/drawing/2014/main" id="{5D0C1399-3FCB-37E5-A507-2FEE195893FE}"/>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12" name="Content Placeholder 3">
            <a:extLst>
              <a:ext uri="{FF2B5EF4-FFF2-40B4-BE49-F238E27FC236}">
                <a16:creationId xmlns:a16="http://schemas.microsoft.com/office/drawing/2014/main" id="{E59D856C-C19C-6562-CC45-568888C67DF8}"/>
              </a:ext>
            </a:extLst>
          </p:cNvPr>
          <p:cNvSpPr txBox="1">
            <a:spLocks/>
          </p:cNvSpPr>
          <p:nvPr/>
        </p:nvSpPr>
        <p:spPr>
          <a:xfrm>
            <a:off x="4242815" y="686872"/>
            <a:ext cx="4255141" cy="531706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buClr>
                <a:srgbClr val="D3202A"/>
              </a:buClr>
            </a:pPr>
            <a:r>
              <a:rPr lang="en-US" sz="1800" dirty="0"/>
              <a:t>FIRE TUBE DESIGN:</a:t>
            </a:r>
          </a:p>
          <a:p>
            <a:pPr marL="285750" indent="-285750">
              <a:spcBef>
                <a:spcPts val="600"/>
              </a:spcBef>
              <a:buClr>
                <a:srgbClr val="D3202A"/>
              </a:buClr>
              <a:buFont typeface="Arial" panose="020B0604020202020204" pitchFamily="34" charset="0"/>
              <a:buChar char="•"/>
            </a:pPr>
            <a:r>
              <a:rPr lang="en-US" dirty="0"/>
              <a:t>ISSUES WITH HIGH HEAT DENSITY:</a:t>
            </a:r>
          </a:p>
          <a:p>
            <a:pPr marL="801688" lvl="2" indent="-285750">
              <a:spcBef>
                <a:spcPts val="600"/>
              </a:spcBef>
              <a:buFont typeface="Arial" panose="020B0604020202020204" pitchFamily="34" charset="0"/>
              <a:buChar char="•"/>
            </a:pPr>
            <a:r>
              <a:rPr lang="en-US" sz="1600" dirty="0"/>
              <a:t>Incomplete combustion</a:t>
            </a:r>
          </a:p>
          <a:p>
            <a:pPr marL="1198563" lvl="3" indent="-285750">
              <a:spcBef>
                <a:spcPts val="600"/>
              </a:spcBef>
              <a:buFont typeface="Arial" panose="020B0604020202020204" pitchFamily="34" charset="0"/>
              <a:buChar char="•"/>
            </a:pPr>
            <a:r>
              <a:rPr lang="en-US" sz="1600" dirty="0"/>
              <a:t>High stack emissions</a:t>
            </a:r>
          </a:p>
          <a:p>
            <a:pPr marL="801688" lvl="2" indent="-285750">
              <a:spcBef>
                <a:spcPts val="600"/>
              </a:spcBef>
              <a:buFont typeface="Arial" panose="020B0604020202020204" pitchFamily="34" charset="0"/>
              <a:buChar char="•"/>
            </a:pPr>
            <a:r>
              <a:rPr lang="en-US" sz="1600" dirty="0"/>
              <a:t>Reduced combustion efficiency</a:t>
            </a:r>
          </a:p>
          <a:p>
            <a:pPr marL="801688" lvl="2" indent="-285750">
              <a:spcBef>
                <a:spcPts val="600"/>
              </a:spcBef>
              <a:buFont typeface="Arial" panose="020B0604020202020204" pitchFamily="34" charset="0"/>
              <a:buChar char="•"/>
            </a:pPr>
            <a:r>
              <a:rPr lang="en-US" sz="1600" dirty="0"/>
              <a:t>High Stack Temperatures</a:t>
            </a:r>
          </a:p>
          <a:p>
            <a:pPr marL="801688" lvl="2" indent="-285750">
              <a:spcBef>
                <a:spcPts val="600"/>
              </a:spcBef>
              <a:buFont typeface="Arial" panose="020B0604020202020204" pitchFamily="34" charset="0"/>
              <a:buChar char="•"/>
            </a:pPr>
            <a:r>
              <a:rPr lang="en-US" sz="1600" dirty="0"/>
              <a:t>Increased Maintenance Cost</a:t>
            </a:r>
          </a:p>
          <a:p>
            <a:pPr marL="460375" lvl="1" indent="-285750">
              <a:buFont typeface="Arial" panose="020B0604020202020204" pitchFamily="34" charset="0"/>
              <a:buChar char="•"/>
            </a:pPr>
            <a:endParaRPr lang="en-US" dirty="0"/>
          </a:p>
          <a:p>
            <a:endParaRPr lang="en-US" dirty="0"/>
          </a:p>
        </p:txBody>
      </p:sp>
      <p:pic>
        <p:nvPicPr>
          <p:cNvPr id="14" name="Content Placeholder 11">
            <a:extLst>
              <a:ext uri="{FF2B5EF4-FFF2-40B4-BE49-F238E27FC236}">
                <a16:creationId xmlns:a16="http://schemas.microsoft.com/office/drawing/2014/main" id="{8C18903B-14F6-9674-B7EA-F6CE9A5C68A1}"/>
              </a:ext>
            </a:extLst>
          </p:cNvPr>
          <p:cNvPicPr>
            <a:picLocks noChangeAspect="1"/>
          </p:cNvPicPr>
          <p:nvPr/>
        </p:nvPicPr>
        <p:blipFill rotWithShape="1">
          <a:blip r:embed="rId4"/>
          <a:srcRect l="29185" t="40549" r="29386" b="14185"/>
          <a:stretch/>
        </p:blipFill>
        <p:spPr>
          <a:xfrm>
            <a:off x="4771518" y="3049072"/>
            <a:ext cx="3345679" cy="2741649"/>
          </a:xfrm>
          <a:prstGeom prst="rect">
            <a:avLst/>
          </a:prstGeom>
        </p:spPr>
      </p:pic>
      <p:pic>
        <p:nvPicPr>
          <p:cNvPr id="16" name="Picture 15">
            <a:extLst>
              <a:ext uri="{FF2B5EF4-FFF2-40B4-BE49-F238E27FC236}">
                <a16:creationId xmlns:a16="http://schemas.microsoft.com/office/drawing/2014/main" id="{090BF428-DA52-70CF-44FD-0419C6392345}"/>
              </a:ext>
            </a:extLst>
          </p:cNvPr>
          <p:cNvPicPr>
            <a:picLocks noChangeAspect="1"/>
          </p:cNvPicPr>
          <p:nvPr/>
        </p:nvPicPr>
        <p:blipFill>
          <a:blip r:embed="rId5"/>
          <a:stretch>
            <a:fillRect/>
          </a:stretch>
        </p:blipFill>
        <p:spPr>
          <a:xfrm>
            <a:off x="6444357" y="4385846"/>
            <a:ext cx="862453" cy="940707"/>
          </a:xfrm>
          <a:prstGeom prst="rect">
            <a:avLst/>
          </a:prstGeom>
        </p:spPr>
      </p:pic>
      <p:pic>
        <p:nvPicPr>
          <p:cNvPr id="21" name="Content Placeholder 7">
            <a:extLst>
              <a:ext uri="{FF2B5EF4-FFF2-40B4-BE49-F238E27FC236}">
                <a16:creationId xmlns:a16="http://schemas.microsoft.com/office/drawing/2014/main" id="{2AB8FD1D-3AC6-323D-5247-1B0FE55AAF40}"/>
              </a:ext>
            </a:extLst>
          </p:cNvPr>
          <p:cNvPicPr>
            <a:picLocks noChangeAspect="1"/>
          </p:cNvPicPr>
          <p:nvPr/>
        </p:nvPicPr>
        <p:blipFill rotWithShape="1">
          <a:blip r:embed="rId6"/>
          <a:srcRect l="13333" t="28007" r="22051"/>
          <a:stretch/>
        </p:blipFill>
        <p:spPr>
          <a:xfrm>
            <a:off x="197379" y="2631871"/>
            <a:ext cx="4044420" cy="3379684"/>
          </a:xfrm>
          <a:prstGeom prst="rect">
            <a:avLst/>
          </a:prstGeom>
        </p:spPr>
      </p:pic>
      <p:grpSp>
        <p:nvGrpSpPr>
          <p:cNvPr id="23" name="Group 22">
            <a:extLst>
              <a:ext uri="{FF2B5EF4-FFF2-40B4-BE49-F238E27FC236}">
                <a16:creationId xmlns:a16="http://schemas.microsoft.com/office/drawing/2014/main" id="{669AF293-67B8-2D49-658B-73937C12985B}"/>
              </a:ext>
            </a:extLst>
          </p:cNvPr>
          <p:cNvGrpSpPr/>
          <p:nvPr/>
        </p:nvGrpSpPr>
        <p:grpSpPr>
          <a:xfrm>
            <a:off x="1271015" y="4583736"/>
            <a:ext cx="1897200" cy="560160"/>
            <a:chOff x="1271016" y="4956048"/>
            <a:chExt cx="1897200" cy="560160"/>
          </a:xfrm>
        </p:grpSpPr>
        <mc:AlternateContent xmlns:mc="http://schemas.openxmlformats.org/markup-compatibility/2006" xmlns:p14="http://schemas.microsoft.com/office/powerpoint/2010/main">
          <mc:Choice Requires="p14">
            <p:contentPart p14:bwMode="auto" r:id="rId7">
              <p14:nvContentPartPr>
                <p14:cNvPr id="24" name="Ink 23">
                  <a:extLst>
                    <a:ext uri="{FF2B5EF4-FFF2-40B4-BE49-F238E27FC236}">
                      <a16:creationId xmlns:a16="http://schemas.microsoft.com/office/drawing/2014/main" id="{D4482340-E502-9E7E-21E8-240458683AB9}"/>
                    </a:ext>
                  </a:extLst>
                </p14:cNvPr>
                <p14:cNvContentPartPr/>
                <p14:nvPr/>
              </p14:nvContentPartPr>
              <p14:xfrm>
                <a:off x="1298370" y="5001521"/>
                <a:ext cx="1832040" cy="494280"/>
              </p14:xfrm>
            </p:contentPart>
          </mc:Choice>
          <mc:Fallback xmlns="">
            <p:pic>
              <p:nvPicPr>
                <p:cNvPr id="23" name="Ink 22">
                  <a:extLst>
                    <a:ext uri="{FF2B5EF4-FFF2-40B4-BE49-F238E27FC236}">
                      <a16:creationId xmlns:a16="http://schemas.microsoft.com/office/drawing/2014/main" id="{661996C0-8999-49AD-B8A4-C9B77988C30A}"/>
                    </a:ext>
                  </a:extLst>
                </p:cNvPr>
                <p:cNvPicPr/>
                <p:nvPr/>
              </p:nvPicPr>
              <p:blipFill>
                <a:blip r:embed="rId10"/>
                <a:stretch>
                  <a:fillRect/>
                </a:stretch>
              </p:blipFill>
              <p:spPr>
                <a:xfrm>
                  <a:off x="1280730" y="4965521"/>
                  <a:ext cx="1867680" cy="5659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25" name="Ink 24">
                  <a:extLst>
                    <a:ext uri="{FF2B5EF4-FFF2-40B4-BE49-F238E27FC236}">
                      <a16:creationId xmlns:a16="http://schemas.microsoft.com/office/drawing/2014/main" id="{11930BD2-3FC7-DA8B-692A-6FDE2CB3BADD}"/>
                    </a:ext>
                  </a:extLst>
                </p14:cNvPr>
                <p14:cNvContentPartPr/>
                <p14:nvPr/>
              </p14:nvContentPartPr>
              <p14:xfrm>
                <a:off x="1271016" y="4956048"/>
                <a:ext cx="1897200" cy="560160"/>
              </p14:xfrm>
            </p:contentPart>
          </mc:Choice>
          <mc:Fallback xmlns="">
            <p:pic>
              <p:nvPicPr>
                <p:cNvPr id="24" name="Ink 23">
                  <a:extLst>
                    <a:ext uri="{FF2B5EF4-FFF2-40B4-BE49-F238E27FC236}">
                      <a16:creationId xmlns:a16="http://schemas.microsoft.com/office/drawing/2014/main" id="{B593A245-3E86-497A-8FDD-03C309D7EBAE}"/>
                    </a:ext>
                  </a:extLst>
                </p:cNvPr>
                <p:cNvPicPr/>
                <p:nvPr/>
              </p:nvPicPr>
              <p:blipFill>
                <a:blip r:embed="rId12"/>
                <a:stretch>
                  <a:fillRect/>
                </a:stretch>
              </p:blipFill>
              <p:spPr>
                <a:xfrm>
                  <a:off x="1266696" y="4951728"/>
                  <a:ext cx="1905840" cy="568800"/>
                </a:xfrm>
                <a:prstGeom prst="rect">
                  <a:avLst/>
                </a:prstGeom>
              </p:spPr>
            </p:pic>
          </mc:Fallback>
        </mc:AlternateContent>
      </p:grpSp>
      <p:pic>
        <p:nvPicPr>
          <p:cNvPr id="26" name="Picture 25" descr="A close up of an object&#10;&#10;Description generated with high confidence">
            <a:extLst>
              <a:ext uri="{FF2B5EF4-FFF2-40B4-BE49-F238E27FC236}">
                <a16:creationId xmlns:a16="http://schemas.microsoft.com/office/drawing/2014/main" id="{646EF0D9-AE79-24B7-8B84-E1D67CDC7E2B}"/>
              </a:ext>
            </a:extLst>
          </p:cNvPr>
          <p:cNvPicPr>
            <a:picLocks noChangeAspect="1"/>
          </p:cNvPicPr>
          <p:nvPr/>
        </p:nvPicPr>
        <p:blipFill>
          <a:blip r:embed="rId13"/>
          <a:stretch>
            <a:fillRect/>
          </a:stretch>
        </p:blipFill>
        <p:spPr>
          <a:xfrm rot="15305385">
            <a:off x="2121407" y="3715056"/>
            <a:ext cx="261592" cy="2306399"/>
          </a:xfrm>
          <a:prstGeom prst="rect">
            <a:avLst/>
          </a:prstGeom>
        </p:spPr>
      </p:pic>
      <p:sp>
        <p:nvSpPr>
          <p:cNvPr id="4" name="Title 1">
            <a:extLst>
              <a:ext uri="{FF2B5EF4-FFF2-40B4-BE49-F238E27FC236}">
                <a16:creationId xmlns:a16="http://schemas.microsoft.com/office/drawing/2014/main" id="{CB955AF3-1567-3617-C78B-113C6AA030F3}"/>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
        <p:nvSpPr>
          <p:cNvPr id="6" name="Content Placeholder 2">
            <a:extLst>
              <a:ext uri="{FF2B5EF4-FFF2-40B4-BE49-F238E27FC236}">
                <a16:creationId xmlns:a16="http://schemas.microsoft.com/office/drawing/2014/main" id="{D5F01A6B-807C-A0C2-868D-1138A70C7057}"/>
              </a:ext>
            </a:extLst>
          </p:cNvPr>
          <p:cNvSpPr txBox="1">
            <a:spLocks/>
          </p:cNvSpPr>
          <p:nvPr/>
        </p:nvSpPr>
        <p:spPr>
          <a:xfrm>
            <a:off x="203200" y="1501579"/>
            <a:ext cx="8663432" cy="407062"/>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460375" lvl="1" indent="-285750">
              <a:buFont typeface="Arial" panose="020B0604020202020204" pitchFamily="34" charset="0"/>
              <a:buChar char="•"/>
              <a:tabLst>
                <a:tab pos="3205163" algn="l"/>
                <a:tab pos="3998913" algn="ctr"/>
                <a:tab pos="5375275" algn="ctr"/>
                <a:tab pos="5948363" algn="l"/>
                <a:tab pos="6742113" algn="ctr"/>
              </a:tabLst>
            </a:pPr>
            <a:r>
              <a:rPr lang="en-US" sz="2000" dirty="0"/>
              <a:t>Heater Bath Media</a:t>
            </a:r>
            <a:endParaRPr lang="en-US" dirty="0">
              <a:solidFill>
                <a:srgbClr val="0000FF"/>
              </a:solidFill>
            </a:endParaRPr>
          </a:p>
        </p:txBody>
      </p:sp>
      <p:sp>
        <p:nvSpPr>
          <p:cNvPr id="7" name="Text Placeholder 2">
            <a:extLst>
              <a:ext uri="{FF2B5EF4-FFF2-40B4-BE49-F238E27FC236}">
                <a16:creationId xmlns:a16="http://schemas.microsoft.com/office/drawing/2014/main" id="{DACDDC18-D7E2-729F-8E33-57A0C69C0966}"/>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Application Requirements</a:t>
            </a:r>
          </a:p>
        </p:txBody>
      </p:sp>
      <p:sp>
        <p:nvSpPr>
          <p:cNvPr id="8" name="Content Placeholder 2">
            <a:extLst>
              <a:ext uri="{FF2B5EF4-FFF2-40B4-BE49-F238E27FC236}">
                <a16:creationId xmlns:a16="http://schemas.microsoft.com/office/drawing/2014/main" id="{057B358E-CF59-BF5A-4023-E9A5DBB2D8EC}"/>
              </a:ext>
            </a:extLst>
          </p:cNvPr>
          <p:cNvSpPr txBox="1">
            <a:spLocks/>
          </p:cNvSpPr>
          <p:nvPr/>
        </p:nvSpPr>
        <p:spPr>
          <a:xfrm>
            <a:off x="201168" y="723377"/>
            <a:ext cx="4269232"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Tree>
    <p:extLst>
      <p:ext uri="{BB962C8B-B14F-4D97-AF65-F5344CB8AC3E}">
        <p14:creationId xmlns:p14="http://schemas.microsoft.com/office/powerpoint/2010/main" val="2112852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16"/>
                                        </p:tgtEl>
                                        <p:attrNameLst>
                                          <p:attrName>style.visibility</p:attrName>
                                        </p:attrNameLst>
                                      </p:cBhvr>
                                      <p:to>
                                        <p:strVal val="visible"/>
                                      </p:to>
                                    </p:set>
                                    <p:animEffect transition="in" filter="fade">
                                      <p:cBhvr>
                                        <p:cTn id="9" dur="500"/>
                                        <p:tgtEl>
                                          <p:spTgt spid="16"/>
                                        </p:tgtEl>
                                      </p:cBhvr>
                                    </p:animEffect>
                                  </p:childTnLst>
                                </p:cTn>
                              </p:par>
                              <p:par>
                                <p:cTn id="10" presetID="1" presetClass="entr" presetSubtype="0" fill="hold" nodeType="withEffect">
                                  <p:stCondLst>
                                    <p:cond delay="0"/>
                                  </p:stCondLst>
                                  <p:childTnLst>
                                    <p:set>
                                      <p:cBhvr>
                                        <p:cTn id="11" dur="1" fill="hold">
                                          <p:stCondLst>
                                            <p:cond delay="0"/>
                                          </p:stCondLst>
                                        </p:cTn>
                                        <p:tgtEl>
                                          <p:spTgt spid="21"/>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26"/>
                                        </p:tgtEl>
                                        <p:attrNameLst>
                                          <p:attrName>style.visibility</p:attrName>
                                        </p:attrNameLst>
                                      </p:cBhvr>
                                      <p:to>
                                        <p:strVal val="visible"/>
                                      </p:to>
                                    </p:se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12">
                                            <p:txEl>
                                              <p:pRg st="2" end="2"/>
                                            </p:txEl>
                                          </p:spTgt>
                                        </p:tgtEl>
                                        <p:attrNameLst>
                                          <p:attrName>style.visibility</p:attrName>
                                        </p:attrNameLst>
                                      </p:cBhvr>
                                      <p:to>
                                        <p:strVal val="visible"/>
                                      </p:to>
                                    </p:set>
                                    <p:animEffect transition="in" filter="fade">
                                      <p:cBhvr>
                                        <p:cTn id="19" dur="500"/>
                                        <p:tgtEl>
                                          <p:spTgt spid="12">
                                            <p:txEl>
                                              <p:pRg st="2" end="2"/>
                                            </p:txEl>
                                          </p:spTgt>
                                        </p:tgtEl>
                                      </p:cBhvr>
                                    </p:animEffect>
                                  </p:childTnLst>
                                </p:cTn>
                              </p:par>
                            </p:childTnLst>
                          </p:cTn>
                        </p:par>
                        <p:par>
                          <p:cTn id="20" fill="hold">
                            <p:stCondLst>
                              <p:cond delay="1000"/>
                            </p:stCondLst>
                            <p:childTnLst>
                              <p:par>
                                <p:cTn id="21" presetID="10" presetClass="entr" presetSubtype="0" fill="hold" nodeType="afterEffect">
                                  <p:stCondLst>
                                    <p:cond delay="0"/>
                                  </p:stCondLst>
                                  <p:childTnLst>
                                    <p:set>
                                      <p:cBhvr>
                                        <p:cTn id="22" dur="1" fill="hold">
                                          <p:stCondLst>
                                            <p:cond delay="0"/>
                                          </p:stCondLst>
                                        </p:cTn>
                                        <p:tgtEl>
                                          <p:spTgt spid="12">
                                            <p:txEl>
                                              <p:pRg st="3" end="3"/>
                                            </p:txEl>
                                          </p:spTgt>
                                        </p:tgtEl>
                                        <p:attrNameLst>
                                          <p:attrName>style.visibility</p:attrName>
                                        </p:attrNameLst>
                                      </p:cBhvr>
                                      <p:to>
                                        <p:strVal val="visible"/>
                                      </p:to>
                                    </p:set>
                                    <p:animEffect transition="in" filter="fade">
                                      <p:cBhvr>
                                        <p:cTn id="23" dur="500"/>
                                        <p:tgtEl>
                                          <p:spTgt spid="12">
                                            <p:txEl>
                                              <p:pRg st="3" end="3"/>
                                            </p:txEl>
                                          </p:spTgt>
                                        </p:tgtEl>
                                      </p:cBhvr>
                                    </p:animEffect>
                                  </p:childTnLst>
                                </p:cTn>
                              </p:par>
                            </p:childTnLst>
                          </p:cTn>
                        </p:par>
                        <p:par>
                          <p:cTn id="24" fill="hold">
                            <p:stCondLst>
                              <p:cond delay="1500"/>
                            </p:stCondLst>
                            <p:childTnLst>
                              <p:par>
                                <p:cTn id="25" presetID="10" presetClass="entr" presetSubtype="0" fill="hold" nodeType="afterEffect">
                                  <p:stCondLst>
                                    <p:cond delay="0"/>
                                  </p:stCondLst>
                                  <p:childTnLst>
                                    <p:set>
                                      <p:cBhvr>
                                        <p:cTn id="26" dur="1" fill="hold">
                                          <p:stCondLst>
                                            <p:cond delay="0"/>
                                          </p:stCondLst>
                                        </p:cTn>
                                        <p:tgtEl>
                                          <p:spTgt spid="12">
                                            <p:txEl>
                                              <p:pRg st="4" end="4"/>
                                            </p:txEl>
                                          </p:spTgt>
                                        </p:tgtEl>
                                        <p:attrNameLst>
                                          <p:attrName>style.visibility</p:attrName>
                                        </p:attrNameLst>
                                      </p:cBhvr>
                                      <p:to>
                                        <p:strVal val="visible"/>
                                      </p:to>
                                    </p:set>
                                    <p:animEffect transition="in" filter="fade">
                                      <p:cBhvr>
                                        <p:cTn id="27" dur="500"/>
                                        <p:tgtEl>
                                          <p:spTgt spid="12">
                                            <p:txEl>
                                              <p:pRg st="4" end="4"/>
                                            </p:txEl>
                                          </p:spTgt>
                                        </p:tgtEl>
                                      </p:cBhvr>
                                    </p:animEffect>
                                  </p:childTnLst>
                                </p:cTn>
                              </p:par>
                            </p:childTnLst>
                          </p:cTn>
                        </p:par>
                        <p:par>
                          <p:cTn id="28" fill="hold">
                            <p:stCondLst>
                              <p:cond delay="2000"/>
                            </p:stCondLst>
                            <p:childTnLst>
                              <p:par>
                                <p:cTn id="29" presetID="10" presetClass="entr" presetSubtype="0" fill="hold" nodeType="afterEffect">
                                  <p:stCondLst>
                                    <p:cond delay="0"/>
                                  </p:stCondLst>
                                  <p:childTnLst>
                                    <p:set>
                                      <p:cBhvr>
                                        <p:cTn id="30" dur="1" fill="hold">
                                          <p:stCondLst>
                                            <p:cond delay="0"/>
                                          </p:stCondLst>
                                        </p:cTn>
                                        <p:tgtEl>
                                          <p:spTgt spid="12">
                                            <p:txEl>
                                              <p:pRg st="5" end="5"/>
                                            </p:txEl>
                                          </p:spTgt>
                                        </p:tgtEl>
                                        <p:attrNameLst>
                                          <p:attrName>style.visibility</p:attrName>
                                        </p:attrNameLst>
                                      </p:cBhvr>
                                      <p:to>
                                        <p:strVal val="visible"/>
                                      </p:to>
                                    </p:set>
                                    <p:animEffect transition="in" filter="fade">
                                      <p:cBhvr>
                                        <p:cTn id="31" dur="500"/>
                                        <p:tgtEl>
                                          <p:spTgt spid="12">
                                            <p:txEl>
                                              <p:pRg st="5" end="5"/>
                                            </p:txEl>
                                          </p:spTgt>
                                        </p:tgtEl>
                                      </p:cBhvr>
                                    </p:animEffect>
                                  </p:childTnLst>
                                </p:cTn>
                              </p:par>
                            </p:childTnLst>
                          </p:cTn>
                        </p:par>
                        <p:par>
                          <p:cTn id="32" fill="hold">
                            <p:stCondLst>
                              <p:cond delay="2500"/>
                            </p:stCondLst>
                            <p:childTnLst>
                              <p:par>
                                <p:cTn id="33" presetID="10" presetClass="entr" presetSubtype="0" fill="hold" nodeType="afterEffect">
                                  <p:stCondLst>
                                    <p:cond delay="0"/>
                                  </p:stCondLst>
                                  <p:childTnLst>
                                    <p:set>
                                      <p:cBhvr>
                                        <p:cTn id="34" dur="1" fill="hold">
                                          <p:stCondLst>
                                            <p:cond delay="0"/>
                                          </p:stCondLst>
                                        </p:cTn>
                                        <p:tgtEl>
                                          <p:spTgt spid="12">
                                            <p:txEl>
                                              <p:pRg st="6" end="6"/>
                                            </p:txEl>
                                          </p:spTgt>
                                        </p:tgtEl>
                                        <p:attrNameLst>
                                          <p:attrName>style.visibility</p:attrName>
                                        </p:attrNameLst>
                                      </p:cBhvr>
                                      <p:to>
                                        <p:strVal val="visible"/>
                                      </p:to>
                                    </p:set>
                                    <p:animEffect transition="in" filter="fade">
                                      <p:cBhvr>
                                        <p:cTn id="35" dur="500"/>
                                        <p:tgtEl>
                                          <p:spTgt spid="1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9045116D-CB87-2A5E-F10B-82DFD9B6D77F}"/>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85F3E627-CAAB-59AB-6C18-762F4ED184A1}"/>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Lorem ipsum dolor sit amet, consectetur adipiscing elit, sed do eiusmod tempor incididunt ut labore et dolore magna aliqua. Arcu dictum varius duis at consectetur lorem donec. Volutpat gravida arcu ac tortor. Nunc non blandit massa enim nec dui. Habitant">
            <a:extLst>
              <a:ext uri="{FF2B5EF4-FFF2-40B4-BE49-F238E27FC236}">
                <a16:creationId xmlns:a16="http://schemas.microsoft.com/office/drawing/2014/main" id="{F83711F0-BBD5-9813-F45C-1F70677D3463}"/>
              </a:ext>
            </a:extLst>
          </p:cNvPr>
          <p:cNvSpPr txBox="1"/>
          <p:nvPr/>
        </p:nvSpPr>
        <p:spPr>
          <a:xfrm>
            <a:off x="872836" y="1844989"/>
            <a:ext cx="7173884" cy="347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l" defTabSz="457200">
              <a:lnSpc>
                <a:spcPct val="120000"/>
              </a:lnSpc>
              <a:defRPr sz="2200" b="0">
                <a:solidFill>
                  <a:srgbClr val="7F8189"/>
                </a:solidFill>
                <a:latin typeface="Arial"/>
                <a:ea typeface="Arial"/>
                <a:cs typeface="Arial"/>
                <a:sym typeface="Arial"/>
              </a:defRPr>
            </a:pPr>
            <a:endParaRPr lang="en-US" sz="2400" dirty="0">
              <a:solidFill>
                <a:schemeClr val="tx1">
                  <a:lumMod val="95000"/>
                  <a:lumOff val="5000"/>
                </a:schemeClr>
              </a:solidFill>
            </a:endParaRPr>
          </a:p>
        </p:txBody>
      </p:sp>
      <p:sp>
        <p:nvSpPr>
          <p:cNvPr id="4" name="Lorem ipsum dolor sit amet, consectetur adipiscing elit, sed do eiusmod tempor incididunt ut labore et dolore magna aliqua. Arcu dictum varius duis at consectetur lorem donec. Volutpat gravida arcu ac tortor. Nunc non blandit massa enim nec dui. Habitant">
            <a:extLst>
              <a:ext uri="{FF2B5EF4-FFF2-40B4-BE49-F238E27FC236}">
                <a16:creationId xmlns:a16="http://schemas.microsoft.com/office/drawing/2014/main" id="{85EA59C3-6A17-950A-2B32-CAE977088E02}"/>
              </a:ext>
            </a:extLst>
          </p:cNvPr>
          <p:cNvSpPr txBox="1"/>
          <p:nvPr/>
        </p:nvSpPr>
        <p:spPr>
          <a:xfrm>
            <a:off x="3882036" y="1844989"/>
            <a:ext cx="4164684" cy="13914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50800" tIns="50800" rIns="50800" bIns="50800">
            <a:spAutoFit/>
          </a:bodyPr>
          <a:lstStyle/>
          <a:p>
            <a:pPr algn="l" defTabSz="457200">
              <a:lnSpc>
                <a:spcPct val="120000"/>
              </a:lnSpc>
              <a:defRPr sz="2200" b="0">
                <a:solidFill>
                  <a:srgbClr val="7F8189"/>
                </a:solidFill>
                <a:latin typeface="Arial"/>
                <a:ea typeface="Arial"/>
                <a:cs typeface="Arial"/>
                <a:sym typeface="Arial"/>
              </a:defRPr>
            </a:pPr>
            <a:r>
              <a:rPr lang="en-US" sz="2400" dirty="0">
                <a:solidFill>
                  <a:schemeClr val="tx1">
                    <a:lumMod val="95000"/>
                    <a:lumOff val="5000"/>
                  </a:schemeClr>
                </a:solidFill>
              </a:rPr>
              <a:t>OUTLINE</a:t>
            </a:r>
          </a:p>
          <a:p>
            <a:pPr marL="285750" indent="-285750" defTabSz="457200">
              <a:lnSpc>
                <a:spcPct val="120000"/>
              </a:lnSpc>
              <a:buFont typeface="Arial" panose="020B0604020202020204" pitchFamily="34" charset="0"/>
              <a:buChar char="•"/>
              <a:defRPr sz="2200" b="0">
                <a:solidFill>
                  <a:srgbClr val="7F8189"/>
                </a:solidFill>
                <a:latin typeface="Arial"/>
                <a:ea typeface="Arial"/>
                <a:cs typeface="Arial"/>
                <a:sym typeface="Arial"/>
              </a:defRPr>
            </a:pPr>
            <a:r>
              <a:rPr lang="en-US" sz="2400" dirty="0">
                <a:solidFill>
                  <a:schemeClr val="tx1">
                    <a:lumMod val="95000"/>
                    <a:lumOff val="5000"/>
                  </a:schemeClr>
                </a:solidFill>
              </a:rPr>
              <a:t>Combustion</a:t>
            </a:r>
          </a:p>
          <a:p>
            <a:pPr marL="285750" indent="-285750" algn="l" defTabSz="457200">
              <a:lnSpc>
                <a:spcPct val="120000"/>
              </a:lnSpc>
              <a:buFont typeface="Arial" panose="020B0604020202020204" pitchFamily="34" charset="0"/>
              <a:buChar char="•"/>
              <a:defRPr sz="2200" b="0">
                <a:solidFill>
                  <a:srgbClr val="7F8189"/>
                </a:solidFill>
                <a:latin typeface="Arial"/>
                <a:ea typeface="Arial"/>
                <a:cs typeface="Arial"/>
                <a:sym typeface="Arial"/>
              </a:defRPr>
            </a:pPr>
            <a:r>
              <a:rPr lang="en-US" sz="2400" dirty="0">
                <a:solidFill>
                  <a:schemeClr val="tx1">
                    <a:lumMod val="95000"/>
                    <a:lumOff val="5000"/>
                  </a:schemeClr>
                </a:solidFill>
              </a:rPr>
              <a:t>Combustion System Design</a:t>
            </a:r>
          </a:p>
        </p:txBody>
      </p:sp>
      <p:sp>
        <p:nvSpPr>
          <p:cNvPr id="5" name="Rectangle 4">
            <a:extLst>
              <a:ext uri="{FF2B5EF4-FFF2-40B4-BE49-F238E27FC236}">
                <a16:creationId xmlns:a16="http://schemas.microsoft.com/office/drawing/2014/main" id="{88012B09-BDB8-57F4-5C1F-E8D65160F1DF}"/>
              </a:ext>
            </a:extLst>
          </p:cNvPr>
          <p:cNvSpPr/>
          <p:nvPr/>
        </p:nvSpPr>
        <p:spPr>
          <a:xfrm>
            <a:off x="0" y="1986534"/>
            <a:ext cx="3543300" cy="2061972"/>
          </a:xfrm>
          <a:prstGeom prst="rect">
            <a:avLst/>
          </a:prstGeom>
          <a:solidFill>
            <a:srgbClr val="D726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57A923A7-50F3-E8D6-6EC5-803064EEDCF6}"/>
              </a:ext>
            </a:extLst>
          </p:cNvPr>
          <p:cNvPicPr>
            <a:picLocks noChangeAspect="1"/>
          </p:cNvPicPr>
          <p:nvPr/>
        </p:nvPicPr>
        <p:blipFill>
          <a:blip r:embed="rId4"/>
          <a:srcRect b="52567"/>
          <a:stretch>
            <a:fillRect/>
          </a:stretch>
        </p:blipFill>
        <p:spPr>
          <a:xfrm>
            <a:off x="7404104" y="283780"/>
            <a:ext cx="1461489" cy="626093"/>
          </a:xfrm>
          <a:prstGeom prst="rect">
            <a:avLst/>
          </a:prstGeom>
        </p:spPr>
      </p:pic>
      <p:sp>
        <p:nvSpPr>
          <p:cNvPr id="8" name="Title 1">
            <a:extLst>
              <a:ext uri="{FF2B5EF4-FFF2-40B4-BE49-F238E27FC236}">
                <a16:creationId xmlns:a16="http://schemas.microsoft.com/office/drawing/2014/main" id="{421FF865-A98A-CF70-3DDC-9E6F50DCD39C}"/>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109219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Effect transition="in" filter="fade">
                                      <p:cBhvr>
                                        <p:cTn id="11" dur="500"/>
                                        <p:tgtEl>
                                          <p:spTgt spid="4">
                                            <p:txEl>
                                              <p:pRg st="1" end="1"/>
                                            </p:txEl>
                                          </p:spTgt>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Effect transition="in" filter="fade">
                                      <p:cBhvr>
                                        <p:cTn id="15"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4" name="Content Placeholder 3">
            <a:extLst>
              <a:ext uri="{FF2B5EF4-FFF2-40B4-BE49-F238E27FC236}">
                <a16:creationId xmlns:a16="http://schemas.microsoft.com/office/drawing/2014/main" id="{BFE6CE7B-63B9-DB88-923A-D9B74344C3B0}"/>
              </a:ext>
            </a:extLst>
          </p:cNvPr>
          <p:cNvSpPr txBox="1">
            <a:spLocks/>
          </p:cNvSpPr>
          <p:nvPr/>
        </p:nvSpPr>
        <p:spPr>
          <a:xfrm>
            <a:off x="457199" y="1496424"/>
            <a:ext cx="8229601" cy="37851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500"/>
              </a:spcBef>
            </a:pPr>
            <a:r>
              <a:rPr lang="en-US" sz="2000" dirty="0"/>
              <a:t>Combustion Systems design is a balance of thermal and fluid losses versus the ability to draw air into the combustion system.</a:t>
            </a:r>
          </a:p>
          <a:p>
            <a:pPr>
              <a:lnSpc>
                <a:spcPct val="110000"/>
              </a:lnSpc>
              <a:spcBef>
                <a:spcPts val="500"/>
              </a:spcBef>
            </a:pPr>
            <a:r>
              <a:rPr lang="en-US" sz="2000" dirty="0"/>
              <a:t>Losses to be considered:</a:t>
            </a:r>
          </a:p>
          <a:p>
            <a:pPr lvl="1"/>
            <a:r>
              <a:rPr lang="en-US" sz="1800" dirty="0"/>
              <a:t>Flame Arrestor Design</a:t>
            </a:r>
          </a:p>
          <a:p>
            <a:pPr lvl="1"/>
            <a:r>
              <a:rPr lang="en-US" sz="1800" dirty="0"/>
              <a:t>Combustion chamber shape</a:t>
            </a:r>
          </a:p>
          <a:p>
            <a:pPr lvl="1"/>
            <a:r>
              <a:rPr lang="en-US" sz="1800" dirty="0"/>
              <a:t>Obstruction, </a:t>
            </a:r>
          </a:p>
          <a:p>
            <a:pPr lvl="2"/>
            <a:r>
              <a:rPr lang="en-US" sz="1800" dirty="0"/>
              <a:t>burner, pilot, etc.</a:t>
            </a:r>
          </a:p>
          <a:p>
            <a:pPr lvl="1"/>
            <a:r>
              <a:rPr lang="en-US" sz="1800" dirty="0"/>
              <a:t>Chamber transition</a:t>
            </a:r>
          </a:p>
          <a:p>
            <a:pPr lvl="1"/>
            <a:r>
              <a:rPr lang="en-US" sz="1800" dirty="0"/>
              <a:t>Air Control devices </a:t>
            </a:r>
          </a:p>
          <a:p>
            <a:pPr lvl="1"/>
            <a:r>
              <a:rPr lang="en-US" sz="1800" dirty="0"/>
              <a:t>Stack</a:t>
            </a:r>
          </a:p>
          <a:p>
            <a:pPr lvl="1"/>
            <a:r>
              <a:rPr lang="en-US" sz="1800" dirty="0"/>
              <a:t>Stack Cap</a:t>
            </a:r>
          </a:p>
          <a:p>
            <a:endParaRPr lang="en-US" dirty="0"/>
          </a:p>
          <a:p>
            <a:pPr marL="914400" lvl="2" indent="0">
              <a:buFont typeface="Arial" panose="020B0604020202020204" pitchFamily="34" charset="0"/>
              <a:buNone/>
            </a:pPr>
            <a:endParaRPr lang="en-US" dirty="0"/>
          </a:p>
        </p:txBody>
      </p:sp>
      <p:pic>
        <p:nvPicPr>
          <p:cNvPr id="5" name="Picture 4" descr="Graphical user interface, diagram&#10;&#10;Description automatically generated">
            <a:extLst>
              <a:ext uri="{FF2B5EF4-FFF2-40B4-BE49-F238E27FC236}">
                <a16:creationId xmlns:a16="http://schemas.microsoft.com/office/drawing/2014/main" id="{955BFBF9-A494-9183-9981-4C9B9BFBCFA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8338" y="3258800"/>
            <a:ext cx="5266210" cy="2743943"/>
          </a:xfrm>
          <a:prstGeom prst="rect">
            <a:avLst/>
          </a:prstGeom>
          <a:noFill/>
          <a:ln>
            <a:noFill/>
          </a:ln>
        </p:spPr>
      </p:pic>
      <p:sp>
        <p:nvSpPr>
          <p:cNvPr id="6" name="Rectangle 5">
            <a:extLst>
              <a:ext uri="{FF2B5EF4-FFF2-40B4-BE49-F238E27FC236}">
                <a16:creationId xmlns:a16="http://schemas.microsoft.com/office/drawing/2014/main" id="{E7603217-ACB8-4AD5-18F1-CA48C1CB60B8}"/>
              </a:ext>
            </a:extLst>
          </p:cNvPr>
          <p:cNvSpPr>
            <a:spLocks/>
          </p:cNvSpPr>
          <p:nvPr/>
        </p:nvSpPr>
        <p:spPr>
          <a:xfrm>
            <a:off x="4422175" y="5356482"/>
            <a:ext cx="2935888" cy="10058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0E41E923-1787-5275-93A5-9C7C9E1EC088}"/>
              </a:ext>
            </a:extLst>
          </p:cNvPr>
          <p:cNvSpPr>
            <a:spLocks/>
          </p:cNvSpPr>
          <p:nvPr/>
        </p:nvSpPr>
        <p:spPr>
          <a:xfrm>
            <a:off x="4785315" y="5053965"/>
            <a:ext cx="2553697" cy="10058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rrow: Left 7">
            <a:extLst>
              <a:ext uri="{FF2B5EF4-FFF2-40B4-BE49-F238E27FC236}">
                <a16:creationId xmlns:a16="http://schemas.microsoft.com/office/drawing/2014/main" id="{CCFEF1F9-3509-EBF1-CAEB-45565B79639E}"/>
              </a:ext>
            </a:extLst>
          </p:cNvPr>
          <p:cNvSpPr>
            <a:spLocks/>
          </p:cNvSpPr>
          <p:nvPr/>
        </p:nvSpPr>
        <p:spPr>
          <a:xfrm rot="5400000">
            <a:off x="4528853" y="4753893"/>
            <a:ext cx="202446"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Arrow: Left 8">
            <a:extLst>
              <a:ext uri="{FF2B5EF4-FFF2-40B4-BE49-F238E27FC236}">
                <a16:creationId xmlns:a16="http://schemas.microsoft.com/office/drawing/2014/main" id="{4A859B8A-1F50-6650-A5AF-5DE7078EF43F}"/>
              </a:ext>
            </a:extLst>
          </p:cNvPr>
          <p:cNvSpPr>
            <a:spLocks/>
          </p:cNvSpPr>
          <p:nvPr/>
        </p:nvSpPr>
        <p:spPr>
          <a:xfrm rot="5400000">
            <a:off x="4528853" y="4257943"/>
            <a:ext cx="202446"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Connector: Curved 9">
            <a:extLst>
              <a:ext uri="{FF2B5EF4-FFF2-40B4-BE49-F238E27FC236}">
                <a16:creationId xmlns:a16="http://schemas.microsoft.com/office/drawing/2014/main" id="{018DB61D-9AC4-BA8D-4BA4-87C45905B103}"/>
              </a:ext>
            </a:extLst>
          </p:cNvPr>
          <p:cNvCxnSpPr>
            <a:cxnSpLocks noChangeAspect="1"/>
          </p:cNvCxnSpPr>
          <p:nvPr/>
        </p:nvCxnSpPr>
        <p:spPr>
          <a:xfrm rot="10800000">
            <a:off x="4137147" y="3273553"/>
            <a:ext cx="350448" cy="299321"/>
          </a:xfrm>
          <a:prstGeom prst="curvedConnector3">
            <a:avLst>
              <a:gd name="adj1" fmla="val 41167"/>
            </a:avLst>
          </a:prstGeom>
          <a:ln w="44450">
            <a:solidFill>
              <a:srgbClr val="FF481D"/>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11" name="Connector: Curved 10">
            <a:extLst>
              <a:ext uri="{FF2B5EF4-FFF2-40B4-BE49-F238E27FC236}">
                <a16:creationId xmlns:a16="http://schemas.microsoft.com/office/drawing/2014/main" id="{A1A516EA-C813-36C8-75FE-6B029016F777}"/>
              </a:ext>
            </a:extLst>
          </p:cNvPr>
          <p:cNvCxnSpPr>
            <a:cxnSpLocks noChangeAspect="1"/>
          </p:cNvCxnSpPr>
          <p:nvPr/>
        </p:nvCxnSpPr>
        <p:spPr>
          <a:xfrm flipV="1">
            <a:off x="4735888" y="3273553"/>
            <a:ext cx="356614" cy="293000"/>
          </a:xfrm>
          <a:prstGeom prst="curvedConnector3">
            <a:avLst>
              <a:gd name="adj1" fmla="val 43323"/>
            </a:avLst>
          </a:prstGeom>
          <a:ln w="44450">
            <a:solidFill>
              <a:srgbClr val="FF481D"/>
            </a:solidFill>
            <a:tailEnd type="triangle" w="sm" len="med"/>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42E5D3F0-7D2E-A1D6-C500-583B0B8EA9F5}"/>
              </a:ext>
            </a:extLst>
          </p:cNvPr>
          <p:cNvSpPr>
            <a:spLocks/>
          </p:cNvSpPr>
          <p:nvPr/>
        </p:nvSpPr>
        <p:spPr>
          <a:xfrm>
            <a:off x="3761957" y="4914265"/>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059CD692-4F82-0377-827D-BBCEBC18F0D0}"/>
              </a:ext>
            </a:extLst>
          </p:cNvPr>
          <p:cNvSpPr>
            <a:spLocks/>
          </p:cNvSpPr>
          <p:nvPr/>
        </p:nvSpPr>
        <p:spPr>
          <a:xfrm>
            <a:off x="3777190" y="5625291"/>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D434E4ED-1C35-6FB2-28B0-17A7FC647237}"/>
              </a:ext>
            </a:extLst>
          </p:cNvPr>
          <p:cNvSpPr txBox="1">
            <a:spLocks/>
          </p:cNvSpPr>
          <p:nvPr/>
        </p:nvSpPr>
        <p:spPr>
          <a:xfrm>
            <a:off x="3852558" y="5286367"/>
            <a:ext cx="533399" cy="276999"/>
          </a:xfrm>
          <a:prstGeom prst="rect">
            <a:avLst/>
          </a:prstGeom>
          <a:solidFill>
            <a:schemeClr val="bg1"/>
          </a:solidFill>
        </p:spPr>
        <p:txBody>
          <a:bodyPr wrap="square" rtlCol="0">
            <a:spAutoFit/>
          </a:bodyPr>
          <a:lstStyle/>
          <a:p>
            <a:pPr algn="ctr"/>
            <a:r>
              <a:rPr lang="en-US" sz="600" dirty="0"/>
              <a:t>FLAME</a:t>
            </a:r>
          </a:p>
          <a:p>
            <a:pPr algn="ctr"/>
            <a:r>
              <a:rPr lang="en-US" sz="600" dirty="0"/>
              <a:t>ARRESTOR</a:t>
            </a:r>
          </a:p>
        </p:txBody>
      </p:sp>
      <p:cxnSp>
        <p:nvCxnSpPr>
          <p:cNvPr id="17" name="Connector: Curved 16">
            <a:extLst>
              <a:ext uri="{FF2B5EF4-FFF2-40B4-BE49-F238E27FC236}">
                <a16:creationId xmlns:a16="http://schemas.microsoft.com/office/drawing/2014/main" id="{7D942CC9-1F9D-6C77-79D8-33A73DCD38F3}"/>
              </a:ext>
            </a:extLst>
          </p:cNvPr>
          <p:cNvCxnSpPr>
            <a:cxnSpLocks noChangeAspect="1"/>
          </p:cNvCxnSpPr>
          <p:nvPr/>
        </p:nvCxnSpPr>
        <p:spPr>
          <a:xfrm>
            <a:off x="3695282" y="5051295"/>
            <a:ext cx="337835" cy="288547"/>
          </a:xfrm>
          <a:prstGeom prst="curvedConnector3">
            <a:avLst>
              <a:gd name="adj1" fmla="val 54699"/>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18" name="Connector: Curved 17">
            <a:extLst>
              <a:ext uri="{FF2B5EF4-FFF2-40B4-BE49-F238E27FC236}">
                <a16:creationId xmlns:a16="http://schemas.microsoft.com/office/drawing/2014/main" id="{985123BA-9C25-2F62-8F4D-2411B08CE9ED}"/>
              </a:ext>
            </a:extLst>
          </p:cNvPr>
          <p:cNvCxnSpPr>
            <a:cxnSpLocks noChangeAspect="1"/>
          </p:cNvCxnSpPr>
          <p:nvPr/>
        </p:nvCxnSpPr>
        <p:spPr>
          <a:xfrm flipV="1">
            <a:off x="3695282" y="5517330"/>
            <a:ext cx="337835" cy="277571"/>
          </a:xfrm>
          <a:prstGeom prst="curvedConnector3">
            <a:avLst>
              <a:gd name="adj1" fmla="val 50000"/>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81B06347-029A-887D-EC50-D3C3C955CED1}"/>
              </a:ext>
            </a:extLst>
          </p:cNvPr>
          <p:cNvSpPr>
            <a:spLocks/>
          </p:cNvSpPr>
          <p:nvPr/>
        </p:nvSpPr>
        <p:spPr>
          <a:xfrm>
            <a:off x="7281351" y="3273553"/>
            <a:ext cx="1643197"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8A72AC0C-3E79-3F7A-1458-01791A1A0877}"/>
              </a:ext>
            </a:extLst>
          </p:cNvPr>
          <p:cNvSpPr>
            <a:spLocks/>
          </p:cNvSpPr>
          <p:nvPr/>
        </p:nvSpPr>
        <p:spPr>
          <a:xfrm>
            <a:off x="5625902" y="4508287"/>
            <a:ext cx="1995585" cy="100583"/>
          </a:xfrm>
          <a:prstGeom prst="rect">
            <a:avLst/>
          </a:prstGeom>
          <a:solidFill>
            <a:srgbClr val="2089BE"/>
          </a:solidFill>
          <a:ln>
            <a:solidFill>
              <a:srgbClr val="208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F2436E63-DB6E-2256-5F4F-8367CD9026AA}"/>
              </a:ext>
            </a:extLst>
          </p:cNvPr>
          <p:cNvSpPr>
            <a:spLocks/>
          </p:cNvSpPr>
          <p:nvPr/>
        </p:nvSpPr>
        <p:spPr>
          <a:xfrm>
            <a:off x="5685434" y="4810803"/>
            <a:ext cx="1995585" cy="103461"/>
          </a:xfrm>
          <a:prstGeom prst="rect">
            <a:avLst/>
          </a:prstGeom>
          <a:solidFill>
            <a:srgbClr val="2089BE"/>
          </a:solidFill>
          <a:ln>
            <a:solidFill>
              <a:srgbClr val="208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Arrow: Left 21">
            <a:extLst>
              <a:ext uri="{FF2B5EF4-FFF2-40B4-BE49-F238E27FC236}">
                <a16:creationId xmlns:a16="http://schemas.microsoft.com/office/drawing/2014/main" id="{7AAB4DF6-6F10-866B-770D-EEA9F052EADD}"/>
              </a:ext>
            </a:extLst>
          </p:cNvPr>
          <p:cNvSpPr>
            <a:spLocks/>
          </p:cNvSpPr>
          <p:nvPr/>
        </p:nvSpPr>
        <p:spPr>
          <a:xfrm rot="10800000">
            <a:off x="6335709" y="5365632"/>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Arrow: Left 22">
            <a:extLst>
              <a:ext uri="{FF2B5EF4-FFF2-40B4-BE49-F238E27FC236}">
                <a16:creationId xmlns:a16="http://schemas.microsoft.com/office/drawing/2014/main" id="{59265106-1C49-E4D6-5F80-19AAE01B4595}"/>
              </a:ext>
            </a:extLst>
          </p:cNvPr>
          <p:cNvSpPr>
            <a:spLocks/>
          </p:cNvSpPr>
          <p:nvPr/>
        </p:nvSpPr>
        <p:spPr>
          <a:xfrm>
            <a:off x="6338471"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Arrow: Left 23">
            <a:extLst>
              <a:ext uri="{FF2B5EF4-FFF2-40B4-BE49-F238E27FC236}">
                <a16:creationId xmlns:a16="http://schemas.microsoft.com/office/drawing/2014/main" id="{B72DDEFB-C198-E9B6-DDBC-B9FC14EAB629}"/>
              </a:ext>
            </a:extLst>
          </p:cNvPr>
          <p:cNvSpPr>
            <a:spLocks/>
          </p:cNvSpPr>
          <p:nvPr/>
        </p:nvSpPr>
        <p:spPr>
          <a:xfrm>
            <a:off x="5694958"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Arrow: Left 24">
            <a:extLst>
              <a:ext uri="{FF2B5EF4-FFF2-40B4-BE49-F238E27FC236}">
                <a16:creationId xmlns:a16="http://schemas.microsoft.com/office/drawing/2014/main" id="{B2445D28-1B7E-8848-D476-9752F2A1987D}"/>
              </a:ext>
            </a:extLst>
          </p:cNvPr>
          <p:cNvSpPr>
            <a:spLocks/>
          </p:cNvSpPr>
          <p:nvPr/>
        </p:nvSpPr>
        <p:spPr>
          <a:xfrm rot="10800000">
            <a:off x="6919286" y="5365633"/>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Arrow: Left 25">
            <a:extLst>
              <a:ext uri="{FF2B5EF4-FFF2-40B4-BE49-F238E27FC236}">
                <a16:creationId xmlns:a16="http://schemas.microsoft.com/office/drawing/2014/main" id="{51D59CB3-0A96-0DA9-96A1-31F4161C94FB}"/>
              </a:ext>
            </a:extLst>
          </p:cNvPr>
          <p:cNvSpPr>
            <a:spLocks/>
          </p:cNvSpPr>
          <p:nvPr/>
        </p:nvSpPr>
        <p:spPr>
          <a:xfrm rot="10800000">
            <a:off x="5103985" y="5365634"/>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Left 26">
            <a:extLst>
              <a:ext uri="{FF2B5EF4-FFF2-40B4-BE49-F238E27FC236}">
                <a16:creationId xmlns:a16="http://schemas.microsoft.com/office/drawing/2014/main" id="{AE1B19D2-1DEE-1192-6095-70A3AEFADF4E}"/>
              </a:ext>
            </a:extLst>
          </p:cNvPr>
          <p:cNvSpPr>
            <a:spLocks/>
          </p:cNvSpPr>
          <p:nvPr/>
        </p:nvSpPr>
        <p:spPr>
          <a:xfrm>
            <a:off x="5103984" y="5060812"/>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Arrow: Left 27">
            <a:extLst>
              <a:ext uri="{FF2B5EF4-FFF2-40B4-BE49-F238E27FC236}">
                <a16:creationId xmlns:a16="http://schemas.microsoft.com/office/drawing/2014/main" id="{11127379-474E-1E5B-21D6-AF189A38AE3B}"/>
              </a:ext>
            </a:extLst>
          </p:cNvPr>
          <p:cNvSpPr>
            <a:spLocks/>
          </p:cNvSpPr>
          <p:nvPr/>
        </p:nvSpPr>
        <p:spPr>
          <a:xfrm>
            <a:off x="6919285"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Arrow: Left 28">
            <a:extLst>
              <a:ext uri="{FF2B5EF4-FFF2-40B4-BE49-F238E27FC236}">
                <a16:creationId xmlns:a16="http://schemas.microsoft.com/office/drawing/2014/main" id="{BCFC7487-D25C-60ED-B9A5-C151E152FE7E}"/>
              </a:ext>
            </a:extLst>
          </p:cNvPr>
          <p:cNvSpPr>
            <a:spLocks/>
          </p:cNvSpPr>
          <p:nvPr/>
        </p:nvSpPr>
        <p:spPr>
          <a:xfrm rot="10800000">
            <a:off x="5719846" y="5365633"/>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itle 1">
            <a:extLst>
              <a:ext uri="{FF2B5EF4-FFF2-40B4-BE49-F238E27FC236}">
                <a16:creationId xmlns:a16="http://schemas.microsoft.com/office/drawing/2014/main" id="{014FFC6B-B8E5-3DD9-0DD3-E3156781599A}"/>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
        <p:nvSpPr>
          <p:cNvPr id="33" name="Text Placeholder 2">
            <a:extLst>
              <a:ext uri="{FF2B5EF4-FFF2-40B4-BE49-F238E27FC236}">
                <a16:creationId xmlns:a16="http://schemas.microsoft.com/office/drawing/2014/main" id="{3CE9B4A3-7FE3-65D0-C980-82348A1248EF}"/>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Application Requirements</a:t>
            </a:r>
          </a:p>
        </p:txBody>
      </p:sp>
      <p:sp>
        <p:nvSpPr>
          <p:cNvPr id="34" name="Content Placeholder 2">
            <a:extLst>
              <a:ext uri="{FF2B5EF4-FFF2-40B4-BE49-F238E27FC236}">
                <a16:creationId xmlns:a16="http://schemas.microsoft.com/office/drawing/2014/main" id="{BA908C5D-4447-99D1-D62D-6A6BA9BBB06C}"/>
              </a:ext>
            </a:extLst>
          </p:cNvPr>
          <p:cNvSpPr txBox="1">
            <a:spLocks/>
          </p:cNvSpPr>
          <p:nvPr/>
        </p:nvSpPr>
        <p:spPr>
          <a:xfrm>
            <a:off x="201168" y="723377"/>
            <a:ext cx="4269232"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Tree>
    <p:extLst>
      <p:ext uri="{BB962C8B-B14F-4D97-AF65-F5344CB8AC3E}">
        <p14:creationId xmlns:p14="http://schemas.microsoft.com/office/powerpoint/2010/main" val="3186883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22" presetClass="exit" presetSubtype="2" repeatCount="indefinite" fill="hold" grpId="0" nodeType="withEffect">
                                  <p:stCondLst>
                                    <p:cond delay="0"/>
                                  </p:stCondLst>
                                  <p:childTnLst>
                                    <p:animEffect transition="out" filter="wipe(right)">
                                      <p:cBhvr>
                                        <p:cTn id="9" dur="2000"/>
                                        <p:tgtEl>
                                          <p:spTgt spid="21"/>
                                        </p:tgtEl>
                                      </p:cBhvr>
                                    </p:animEffect>
                                    <p:set>
                                      <p:cBhvr>
                                        <p:cTn id="10" dur="1" fill="hold">
                                          <p:stCondLst>
                                            <p:cond delay="1999"/>
                                          </p:stCondLst>
                                        </p:cTn>
                                        <p:tgtEl>
                                          <p:spTgt spid="21"/>
                                        </p:tgtEl>
                                        <p:attrNameLst>
                                          <p:attrName>style.visibility</p:attrName>
                                        </p:attrNameLst>
                                      </p:cBhvr>
                                      <p:to>
                                        <p:strVal val="hidden"/>
                                      </p:to>
                                    </p:set>
                                  </p:childTnLst>
                                </p:cTn>
                              </p:par>
                              <p:par>
                                <p:cTn id="11" presetID="22" presetClass="exit" presetSubtype="8" repeatCount="indefinite" fill="hold" grpId="0" nodeType="withEffect">
                                  <p:stCondLst>
                                    <p:cond delay="1000"/>
                                  </p:stCondLst>
                                  <p:childTnLst>
                                    <p:animEffect transition="out" filter="wipe(left)">
                                      <p:cBhvr>
                                        <p:cTn id="12" dur="2000"/>
                                        <p:tgtEl>
                                          <p:spTgt spid="20"/>
                                        </p:tgtEl>
                                      </p:cBhvr>
                                    </p:animEffect>
                                    <p:set>
                                      <p:cBhvr>
                                        <p:cTn id="13" dur="1" fill="hold">
                                          <p:stCondLst>
                                            <p:cond delay="1999"/>
                                          </p:stCondLst>
                                        </p:cTn>
                                        <p:tgtEl>
                                          <p:spTgt spid="20"/>
                                        </p:tgtEl>
                                        <p:attrNameLst>
                                          <p:attrName>style.visibility</p:attrName>
                                        </p:attrNameLst>
                                      </p:cBhvr>
                                      <p:to>
                                        <p:strVal val="hidden"/>
                                      </p:to>
                                    </p:set>
                                  </p:childTnLst>
                                </p:cTn>
                              </p:par>
                              <p:par>
                                <p:cTn id="14" presetID="10" presetClass="entr" presetSubtype="0" repeatCount="indefinite"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3000"/>
                                        <p:tgtEl>
                                          <p:spTgt spid="17"/>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3000"/>
                                        <p:tgtEl>
                                          <p:spTgt spid="18"/>
                                        </p:tgtEl>
                                      </p:cBhvr>
                                    </p:animEffect>
                                  </p:childTnLst>
                                </p:cTn>
                              </p:par>
                              <p:par>
                                <p:cTn id="20" presetID="10" presetClass="entr" presetSubtype="0" repeatCount="indefinite" fill="remove" grpId="0" nodeType="withEffect">
                                  <p:stCondLst>
                                    <p:cond delay="500"/>
                                  </p:stCondLst>
                                  <p:childTnLst>
                                    <p:set>
                                      <p:cBhvr>
                                        <p:cTn id="21" dur="1" fill="hold">
                                          <p:stCondLst>
                                            <p:cond delay="0"/>
                                          </p:stCondLst>
                                        </p:cTn>
                                        <p:tgtEl>
                                          <p:spTgt spid="26"/>
                                        </p:tgtEl>
                                        <p:attrNameLst>
                                          <p:attrName>style.visibility</p:attrName>
                                        </p:attrNameLst>
                                      </p:cBhvr>
                                      <p:to>
                                        <p:strVal val="visible"/>
                                      </p:to>
                                    </p:set>
                                    <p:animEffect transition="in" filter="fade">
                                      <p:cBhvr>
                                        <p:cTn id="22" dur="3000"/>
                                        <p:tgtEl>
                                          <p:spTgt spid="26"/>
                                        </p:tgtEl>
                                      </p:cBhvr>
                                    </p:animEffect>
                                  </p:childTnLst>
                                </p:cTn>
                              </p:par>
                              <p:par>
                                <p:cTn id="23" presetID="10" presetClass="entr" presetSubtype="0" repeatCount="indefinite" fill="remove" grpId="0" nodeType="withEffect">
                                  <p:stCondLst>
                                    <p:cond delay="1000"/>
                                  </p:stCondLst>
                                  <p:childTnLst>
                                    <p:set>
                                      <p:cBhvr>
                                        <p:cTn id="24" dur="1" fill="hold">
                                          <p:stCondLst>
                                            <p:cond delay="0"/>
                                          </p:stCondLst>
                                        </p:cTn>
                                        <p:tgtEl>
                                          <p:spTgt spid="29"/>
                                        </p:tgtEl>
                                        <p:attrNameLst>
                                          <p:attrName>style.visibility</p:attrName>
                                        </p:attrNameLst>
                                      </p:cBhvr>
                                      <p:to>
                                        <p:strVal val="visible"/>
                                      </p:to>
                                    </p:set>
                                    <p:animEffect transition="in" filter="fade">
                                      <p:cBhvr>
                                        <p:cTn id="25" dur="3000"/>
                                        <p:tgtEl>
                                          <p:spTgt spid="29"/>
                                        </p:tgtEl>
                                      </p:cBhvr>
                                    </p:animEffect>
                                  </p:childTnLst>
                                </p:cTn>
                              </p:par>
                              <p:par>
                                <p:cTn id="26" presetID="10" presetClass="entr" presetSubtype="0" repeatCount="indefinite" fill="remove" grpId="0" nodeType="withEffect">
                                  <p:stCondLst>
                                    <p:cond delay="150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3000"/>
                                        <p:tgtEl>
                                          <p:spTgt spid="22"/>
                                        </p:tgtEl>
                                      </p:cBhvr>
                                    </p:animEffect>
                                  </p:childTnLst>
                                </p:cTn>
                              </p:par>
                              <p:par>
                                <p:cTn id="29" presetID="10" presetClass="entr" presetSubtype="0" repeatCount="indefinite" fill="remove" grpId="0" nodeType="withEffect">
                                  <p:stCondLst>
                                    <p:cond delay="200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3000"/>
                                        <p:tgtEl>
                                          <p:spTgt spid="25"/>
                                        </p:tgtEl>
                                      </p:cBhvr>
                                    </p:animEffect>
                                  </p:childTnLst>
                                </p:cTn>
                              </p:par>
                              <p:par>
                                <p:cTn id="32" presetID="10" presetClass="entr" presetSubtype="0" repeatCount="indefinite" fill="remove" grpId="0" nodeType="withEffect">
                                  <p:stCondLst>
                                    <p:cond delay="2500"/>
                                  </p:stCondLst>
                                  <p:childTnLst>
                                    <p:set>
                                      <p:cBhvr>
                                        <p:cTn id="33" dur="1" fill="hold">
                                          <p:stCondLst>
                                            <p:cond delay="0"/>
                                          </p:stCondLst>
                                        </p:cTn>
                                        <p:tgtEl>
                                          <p:spTgt spid="28"/>
                                        </p:tgtEl>
                                        <p:attrNameLst>
                                          <p:attrName>style.visibility</p:attrName>
                                        </p:attrNameLst>
                                      </p:cBhvr>
                                      <p:to>
                                        <p:strVal val="visible"/>
                                      </p:to>
                                    </p:set>
                                    <p:animEffect transition="in" filter="fade">
                                      <p:cBhvr>
                                        <p:cTn id="34" dur="3000"/>
                                        <p:tgtEl>
                                          <p:spTgt spid="28"/>
                                        </p:tgtEl>
                                      </p:cBhvr>
                                    </p:animEffect>
                                  </p:childTnLst>
                                </p:cTn>
                              </p:par>
                              <p:par>
                                <p:cTn id="35" presetID="10" presetClass="entr" presetSubtype="0" repeatCount="indefinite" fill="remove" grpId="0" nodeType="withEffect">
                                  <p:stCondLst>
                                    <p:cond delay="300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3000"/>
                                        <p:tgtEl>
                                          <p:spTgt spid="23"/>
                                        </p:tgtEl>
                                      </p:cBhvr>
                                    </p:animEffect>
                                  </p:childTnLst>
                                </p:cTn>
                              </p:par>
                              <p:par>
                                <p:cTn id="38" presetID="10" presetClass="entr" presetSubtype="0" repeatCount="indefinite" fill="remove" grpId="0" nodeType="withEffect">
                                  <p:stCondLst>
                                    <p:cond delay="3500"/>
                                  </p:stCondLst>
                                  <p:childTnLst>
                                    <p:set>
                                      <p:cBhvr>
                                        <p:cTn id="39" dur="1" fill="hold">
                                          <p:stCondLst>
                                            <p:cond delay="0"/>
                                          </p:stCondLst>
                                        </p:cTn>
                                        <p:tgtEl>
                                          <p:spTgt spid="24"/>
                                        </p:tgtEl>
                                        <p:attrNameLst>
                                          <p:attrName>style.visibility</p:attrName>
                                        </p:attrNameLst>
                                      </p:cBhvr>
                                      <p:to>
                                        <p:strVal val="visible"/>
                                      </p:to>
                                    </p:set>
                                    <p:animEffect transition="in" filter="fade">
                                      <p:cBhvr>
                                        <p:cTn id="40" dur="3000"/>
                                        <p:tgtEl>
                                          <p:spTgt spid="24"/>
                                        </p:tgtEl>
                                      </p:cBhvr>
                                    </p:animEffect>
                                  </p:childTnLst>
                                </p:cTn>
                              </p:par>
                              <p:par>
                                <p:cTn id="41" presetID="10" presetClass="entr" presetSubtype="0" repeatCount="indefinite" fill="remove" grpId="0" nodeType="withEffect">
                                  <p:stCondLst>
                                    <p:cond delay="4000"/>
                                  </p:stCondLst>
                                  <p:childTnLst>
                                    <p:set>
                                      <p:cBhvr>
                                        <p:cTn id="42" dur="1" fill="hold">
                                          <p:stCondLst>
                                            <p:cond delay="0"/>
                                          </p:stCondLst>
                                        </p:cTn>
                                        <p:tgtEl>
                                          <p:spTgt spid="27"/>
                                        </p:tgtEl>
                                        <p:attrNameLst>
                                          <p:attrName>style.visibility</p:attrName>
                                        </p:attrNameLst>
                                      </p:cBhvr>
                                      <p:to>
                                        <p:strVal val="visible"/>
                                      </p:to>
                                    </p:set>
                                    <p:animEffect transition="in" filter="fade">
                                      <p:cBhvr>
                                        <p:cTn id="43" dur="3000"/>
                                        <p:tgtEl>
                                          <p:spTgt spid="27"/>
                                        </p:tgtEl>
                                      </p:cBhvr>
                                    </p:animEffect>
                                  </p:childTnLst>
                                </p:cTn>
                              </p:par>
                              <p:par>
                                <p:cTn id="44" presetID="10" presetClass="entr" presetSubtype="0" repeatCount="indefinite" fill="remove" grpId="0" nodeType="withEffect">
                                  <p:stCondLst>
                                    <p:cond delay="4500"/>
                                  </p:stCondLst>
                                  <p:childTnLst>
                                    <p:set>
                                      <p:cBhvr>
                                        <p:cTn id="45" dur="1" fill="hold">
                                          <p:stCondLst>
                                            <p:cond delay="0"/>
                                          </p:stCondLst>
                                        </p:cTn>
                                        <p:tgtEl>
                                          <p:spTgt spid="8"/>
                                        </p:tgtEl>
                                        <p:attrNameLst>
                                          <p:attrName>style.visibility</p:attrName>
                                        </p:attrNameLst>
                                      </p:cBhvr>
                                      <p:to>
                                        <p:strVal val="visible"/>
                                      </p:to>
                                    </p:set>
                                    <p:animEffect transition="in" filter="fade">
                                      <p:cBhvr>
                                        <p:cTn id="46" dur="3000"/>
                                        <p:tgtEl>
                                          <p:spTgt spid="8"/>
                                        </p:tgtEl>
                                      </p:cBhvr>
                                    </p:animEffect>
                                  </p:childTnLst>
                                </p:cTn>
                              </p:par>
                              <p:par>
                                <p:cTn id="47" presetID="10" presetClass="entr" presetSubtype="0" repeatCount="indefinite" fill="remove" grpId="0" nodeType="withEffect">
                                  <p:stCondLst>
                                    <p:cond delay="500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3000"/>
                                        <p:tgtEl>
                                          <p:spTgt spid="9"/>
                                        </p:tgtEl>
                                      </p:cBhvr>
                                    </p:animEffect>
                                  </p:childTnLst>
                                </p:cTn>
                              </p:par>
                              <p:par>
                                <p:cTn id="50" presetID="10" presetClass="entr" presetSubtype="0" repeatCount="indefinite" fill="hold" nodeType="withEffect">
                                  <p:stCondLst>
                                    <p:cond delay="550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3000"/>
                                        <p:tgtEl>
                                          <p:spTgt spid="10"/>
                                        </p:tgtEl>
                                      </p:cBhvr>
                                    </p:animEffect>
                                  </p:childTnLst>
                                </p:cTn>
                              </p:par>
                              <p:par>
                                <p:cTn id="53" presetID="10" presetClass="entr" presetSubtype="0" repeatCount="indefinite" fill="hold" nodeType="withEffect">
                                  <p:stCondLst>
                                    <p:cond delay="550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3000"/>
                                        <p:tgtEl>
                                          <p:spTgt spid="11"/>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
                                            <p:txEl>
                                              <p:pRg st="1" end="1"/>
                                            </p:txEl>
                                          </p:spTgt>
                                        </p:tgtEl>
                                        <p:attrNameLst>
                                          <p:attrName>style.visibility</p:attrName>
                                        </p:attrNameLst>
                                      </p:cBhvr>
                                      <p:to>
                                        <p:strVal val="visible"/>
                                      </p:to>
                                    </p:set>
                                    <p:animEffect transition="in" filter="fade">
                                      <p:cBhvr>
                                        <p:cTn id="60" dur="500"/>
                                        <p:tgtEl>
                                          <p:spTgt spid="4">
                                            <p:txEl>
                                              <p:pRg st="1" end="1"/>
                                            </p:txEl>
                                          </p:spTgt>
                                        </p:tgtEl>
                                      </p:cBhvr>
                                    </p:animEffect>
                                  </p:childTnLst>
                                </p:cTn>
                              </p:par>
                              <p:par>
                                <p:cTn id="61" presetID="10" presetClass="entr" presetSubtype="0" fill="hold" nodeType="withEffect">
                                  <p:stCondLst>
                                    <p:cond delay="500"/>
                                  </p:stCondLst>
                                  <p:childTnLst>
                                    <p:set>
                                      <p:cBhvr>
                                        <p:cTn id="62" dur="1" fill="hold">
                                          <p:stCondLst>
                                            <p:cond delay="0"/>
                                          </p:stCondLst>
                                        </p:cTn>
                                        <p:tgtEl>
                                          <p:spTgt spid="4">
                                            <p:txEl>
                                              <p:pRg st="2" end="2"/>
                                            </p:txEl>
                                          </p:spTgt>
                                        </p:tgtEl>
                                        <p:attrNameLst>
                                          <p:attrName>style.visibility</p:attrName>
                                        </p:attrNameLst>
                                      </p:cBhvr>
                                      <p:to>
                                        <p:strVal val="visible"/>
                                      </p:to>
                                    </p:set>
                                    <p:animEffect transition="in" filter="fade">
                                      <p:cBhvr>
                                        <p:cTn id="63" dur="500"/>
                                        <p:tgtEl>
                                          <p:spTgt spid="4">
                                            <p:txEl>
                                              <p:pRg st="2" end="2"/>
                                            </p:txEl>
                                          </p:spTgt>
                                        </p:tgtEl>
                                      </p:cBhvr>
                                    </p:animEffect>
                                  </p:childTnLst>
                                </p:cTn>
                              </p:par>
                            </p:childTnLst>
                          </p:cTn>
                        </p:par>
                        <p:par>
                          <p:cTn id="64" fill="hold">
                            <p:stCondLst>
                              <p:cond delay="1000"/>
                            </p:stCondLst>
                            <p:childTnLst>
                              <p:par>
                                <p:cTn id="65" presetID="10" presetClass="entr" presetSubtype="0" fill="hold" nodeType="afterEffect">
                                  <p:stCondLst>
                                    <p:cond delay="0"/>
                                  </p:stCondLst>
                                  <p:childTnLst>
                                    <p:set>
                                      <p:cBhvr>
                                        <p:cTn id="66" dur="1" fill="hold">
                                          <p:stCondLst>
                                            <p:cond delay="0"/>
                                          </p:stCondLst>
                                        </p:cTn>
                                        <p:tgtEl>
                                          <p:spTgt spid="4">
                                            <p:txEl>
                                              <p:pRg st="3" end="3"/>
                                            </p:txEl>
                                          </p:spTgt>
                                        </p:tgtEl>
                                        <p:attrNameLst>
                                          <p:attrName>style.visibility</p:attrName>
                                        </p:attrNameLst>
                                      </p:cBhvr>
                                      <p:to>
                                        <p:strVal val="visible"/>
                                      </p:to>
                                    </p:set>
                                    <p:animEffect transition="in" filter="fade">
                                      <p:cBhvr>
                                        <p:cTn id="67" dur="500"/>
                                        <p:tgtEl>
                                          <p:spTgt spid="4">
                                            <p:txEl>
                                              <p:pRg st="3" end="3"/>
                                            </p:txEl>
                                          </p:spTgt>
                                        </p:tgtEl>
                                      </p:cBhvr>
                                    </p:animEffect>
                                  </p:childTnLst>
                                </p:cTn>
                              </p:par>
                            </p:childTnLst>
                          </p:cTn>
                        </p:par>
                        <p:par>
                          <p:cTn id="68" fill="hold">
                            <p:stCondLst>
                              <p:cond delay="1500"/>
                            </p:stCondLst>
                            <p:childTnLst>
                              <p:par>
                                <p:cTn id="69" presetID="10" presetClass="entr" presetSubtype="0" fill="hold" nodeType="afterEffect">
                                  <p:stCondLst>
                                    <p:cond delay="0"/>
                                  </p:stCondLst>
                                  <p:childTnLst>
                                    <p:set>
                                      <p:cBhvr>
                                        <p:cTn id="70" dur="1" fill="hold">
                                          <p:stCondLst>
                                            <p:cond delay="0"/>
                                          </p:stCondLst>
                                        </p:cTn>
                                        <p:tgtEl>
                                          <p:spTgt spid="4">
                                            <p:txEl>
                                              <p:pRg st="4" end="4"/>
                                            </p:txEl>
                                          </p:spTgt>
                                        </p:tgtEl>
                                        <p:attrNameLst>
                                          <p:attrName>style.visibility</p:attrName>
                                        </p:attrNameLst>
                                      </p:cBhvr>
                                      <p:to>
                                        <p:strVal val="visible"/>
                                      </p:to>
                                    </p:set>
                                    <p:animEffect transition="in" filter="fade">
                                      <p:cBhvr>
                                        <p:cTn id="71" dur="500"/>
                                        <p:tgtEl>
                                          <p:spTgt spid="4">
                                            <p:txEl>
                                              <p:pRg st="4" end="4"/>
                                            </p:txEl>
                                          </p:spTgt>
                                        </p:tgtEl>
                                      </p:cBhvr>
                                    </p:animEffect>
                                  </p:childTnLst>
                                </p:cTn>
                              </p:par>
                            </p:childTnLst>
                          </p:cTn>
                        </p:par>
                        <p:par>
                          <p:cTn id="72" fill="hold">
                            <p:stCondLst>
                              <p:cond delay="2000"/>
                            </p:stCondLst>
                            <p:childTnLst>
                              <p:par>
                                <p:cTn id="73" presetID="10" presetClass="entr" presetSubtype="0" fill="hold" nodeType="afterEffect">
                                  <p:stCondLst>
                                    <p:cond delay="0"/>
                                  </p:stCondLst>
                                  <p:childTnLst>
                                    <p:set>
                                      <p:cBhvr>
                                        <p:cTn id="74" dur="1" fill="hold">
                                          <p:stCondLst>
                                            <p:cond delay="0"/>
                                          </p:stCondLst>
                                        </p:cTn>
                                        <p:tgtEl>
                                          <p:spTgt spid="4">
                                            <p:txEl>
                                              <p:pRg st="5" end="5"/>
                                            </p:txEl>
                                          </p:spTgt>
                                        </p:tgtEl>
                                        <p:attrNameLst>
                                          <p:attrName>style.visibility</p:attrName>
                                        </p:attrNameLst>
                                      </p:cBhvr>
                                      <p:to>
                                        <p:strVal val="visible"/>
                                      </p:to>
                                    </p:set>
                                    <p:animEffect transition="in" filter="fade">
                                      <p:cBhvr>
                                        <p:cTn id="75" dur="500"/>
                                        <p:tgtEl>
                                          <p:spTgt spid="4">
                                            <p:txEl>
                                              <p:pRg st="5" end="5"/>
                                            </p:txEl>
                                          </p:spTgt>
                                        </p:tgtEl>
                                      </p:cBhvr>
                                    </p:animEffect>
                                  </p:childTnLst>
                                </p:cTn>
                              </p:par>
                            </p:childTnLst>
                          </p:cTn>
                        </p:par>
                        <p:par>
                          <p:cTn id="76" fill="hold">
                            <p:stCondLst>
                              <p:cond delay="2500"/>
                            </p:stCondLst>
                            <p:childTnLst>
                              <p:par>
                                <p:cTn id="77" presetID="10" presetClass="entr" presetSubtype="0" fill="hold" nodeType="afterEffect">
                                  <p:stCondLst>
                                    <p:cond delay="0"/>
                                  </p:stCondLst>
                                  <p:childTnLst>
                                    <p:set>
                                      <p:cBhvr>
                                        <p:cTn id="78" dur="1" fill="hold">
                                          <p:stCondLst>
                                            <p:cond delay="0"/>
                                          </p:stCondLst>
                                        </p:cTn>
                                        <p:tgtEl>
                                          <p:spTgt spid="4">
                                            <p:txEl>
                                              <p:pRg st="6" end="6"/>
                                            </p:txEl>
                                          </p:spTgt>
                                        </p:tgtEl>
                                        <p:attrNameLst>
                                          <p:attrName>style.visibility</p:attrName>
                                        </p:attrNameLst>
                                      </p:cBhvr>
                                      <p:to>
                                        <p:strVal val="visible"/>
                                      </p:to>
                                    </p:set>
                                    <p:animEffect transition="in" filter="fade">
                                      <p:cBhvr>
                                        <p:cTn id="79" dur="500"/>
                                        <p:tgtEl>
                                          <p:spTgt spid="4">
                                            <p:txEl>
                                              <p:pRg st="6" end="6"/>
                                            </p:txEl>
                                          </p:spTgt>
                                        </p:tgtEl>
                                      </p:cBhvr>
                                    </p:animEffect>
                                  </p:childTnLst>
                                </p:cTn>
                              </p:par>
                            </p:childTnLst>
                          </p:cTn>
                        </p:par>
                        <p:par>
                          <p:cTn id="80" fill="hold">
                            <p:stCondLst>
                              <p:cond delay="3000"/>
                            </p:stCondLst>
                            <p:childTnLst>
                              <p:par>
                                <p:cTn id="81" presetID="10" presetClass="entr" presetSubtype="0" fill="hold" nodeType="afterEffect">
                                  <p:stCondLst>
                                    <p:cond delay="0"/>
                                  </p:stCondLst>
                                  <p:childTnLst>
                                    <p:set>
                                      <p:cBhvr>
                                        <p:cTn id="82" dur="1" fill="hold">
                                          <p:stCondLst>
                                            <p:cond delay="0"/>
                                          </p:stCondLst>
                                        </p:cTn>
                                        <p:tgtEl>
                                          <p:spTgt spid="4">
                                            <p:txEl>
                                              <p:pRg st="7" end="7"/>
                                            </p:txEl>
                                          </p:spTgt>
                                        </p:tgtEl>
                                        <p:attrNameLst>
                                          <p:attrName>style.visibility</p:attrName>
                                        </p:attrNameLst>
                                      </p:cBhvr>
                                      <p:to>
                                        <p:strVal val="visible"/>
                                      </p:to>
                                    </p:set>
                                    <p:animEffect transition="in" filter="fade">
                                      <p:cBhvr>
                                        <p:cTn id="83" dur="500"/>
                                        <p:tgtEl>
                                          <p:spTgt spid="4">
                                            <p:txEl>
                                              <p:pRg st="7" end="7"/>
                                            </p:txEl>
                                          </p:spTgt>
                                        </p:tgtEl>
                                      </p:cBhvr>
                                    </p:animEffect>
                                  </p:childTnLst>
                                </p:cTn>
                              </p:par>
                            </p:childTnLst>
                          </p:cTn>
                        </p:par>
                        <p:par>
                          <p:cTn id="84" fill="hold">
                            <p:stCondLst>
                              <p:cond delay="3500"/>
                            </p:stCondLst>
                            <p:childTnLst>
                              <p:par>
                                <p:cTn id="85" presetID="10" presetClass="entr" presetSubtype="0" fill="hold" nodeType="afterEffect">
                                  <p:stCondLst>
                                    <p:cond delay="0"/>
                                  </p:stCondLst>
                                  <p:childTnLst>
                                    <p:set>
                                      <p:cBhvr>
                                        <p:cTn id="86" dur="1" fill="hold">
                                          <p:stCondLst>
                                            <p:cond delay="0"/>
                                          </p:stCondLst>
                                        </p:cTn>
                                        <p:tgtEl>
                                          <p:spTgt spid="4">
                                            <p:txEl>
                                              <p:pRg st="8" end="8"/>
                                            </p:txEl>
                                          </p:spTgt>
                                        </p:tgtEl>
                                        <p:attrNameLst>
                                          <p:attrName>style.visibility</p:attrName>
                                        </p:attrNameLst>
                                      </p:cBhvr>
                                      <p:to>
                                        <p:strVal val="visible"/>
                                      </p:to>
                                    </p:set>
                                    <p:animEffect transition="in" filter="fade">
                                      <p:cBhvr>
                                        <p:cTn id="87" dur="500"/>
                                        <p:tgtEl>
                                          <p:spTgt spid="4">
                                            <p:txEl>
                                              <p:pRg st="8" end="8"/>
                                            </p:txEl>
                                          </p:spTgt>
                                        </p:tgtEl>
                                      </p:cBhvr>
                                    </p:animEffect>
                                  </p:childTnLst>
                                </p:cTn>
                              </p:par>
                            </p:childTnLst>
                          </p:cTn>
                        </p:par>
                        <p:par>
                          <p:cTn id="88" fill="hold">
                            <p:stCondLst>
                              <p:cond delay="4000"/>
                            </p:stCondLst>
                            <p:childTnLst>
                              <p:par>
                                <p:cTn id="89" presetID="10" presetClass="entr" presetSubtype="0" fill="hold" nodeType="afterEffect">
                                  <p:stCondLst>
                                    <p:cond delay="0"/>
                                  </p:stCondLst>
                                  <p:childTnLst>
                                    <p:set>
                                      <p:cBhvr>
                                        <p:cTn id="90" dur="1" fill="hold">
                                          <p:stCondLst>
                                            <p:cond delay="0"/>
                                          </p:stCondLst>
                                        </p:cTn>
                                        <p:tgtEl>
                                          <p:spTgt spid="4">
                                            <p:txEl>
                                              <p:pRg st="9" end="9"/>
                                            </p:txEl>
                                          </p:spTgt>
                                        </p:tgtEl>
                                        <p:attrNameLst>
                                          <p:attrName>style.visibility</p:attrName>
                                        </p:attrNameLst>
                                      </p:cBhvr>
                                      <p:to>
                                        <p:strVal val="visible"/>
                                      </p:to>
                                    </p:set>
                                    <p:animEffect transition="in" filter="fade">
                                      <p:cBhvr>
                                        <p:cTn id="91"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341F59A3-D7AC-6FB2-848C-D07049A9D7AB}"/>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grpSp>
        <p:nvGrpSpPr>
          <p:cNvPr id="4" name="Group 3">
            <a:extLst>
              <a:ext uri="{FF2B5EF4-FFF2-40B4-BE49-F238E27FC236}">
                <a16:creationId xmlns:a16="http://schemas.microsoft.com/office/drawing/2014/main" id="{DF9F1983-B4B6-5BC0-0E4F-B3991DBBFEB8}"/>
              </a:ext>
            </a:extLst>
          </p:cNvPr>
          <p:cNvGrpSpPr/>
          <p:nvPr/>
        </p:nvGrpSpPr>
        <p:grpSpPr>
          <a:xfrm>
            <a:off x="3657886" y="3257869"/>
            <a:ext cx="5266210" cy="2743943"/>
            <a:chOff x="3620942" y="2694976"/>
            <a:chExt cx="5266210" cy="2743943"/>
          </a:xfrm>
        </p:grpSpPr>
        <p:pic>
          <p:nvPicPr>
            <p:cNvPr id="5" name="Picture 4" descr="Graphical user interface, diagram&#10;&#10;Description automatically generated">
              <a:extLst>
                <a:ext uri="{FF2B5EF4-FFF2-40B4-BE49-F238E27FC236}">
                  <a16:creationId xmlns:a16="http://schemas.microsoft.com/office/drawing/2014/main" id="{0B3CDA15-4854-4408-2B2A-D578B2D54FC8}"/>
                </a:ext>
              </a:extLst>
            </p:cNvPr>
            <p:cNvPicPr/>
            <p:nvPr/>
          </p:nvPicPr>
          <p:blipFill>
            <a:blip r:embed="rId4">
              <a:alphaModFix amt="25000"/>
              <a:extLst>
                <a:ext uri="{28A0092B-C50C-407E-A947-70E740481C1C}">
                  <a14:useLocalDpi xmlns:a14="http://schemas.microsoft.com/office/drawing/2010/main" val="0"/>
                </a:ext>
              </a:extLst>
            </a:blip>
            <a:srcRect/>
            <a:stretch>
              <a:fillRect/>
            </a:stretch>
          </p:blipFill>
          <p:spPr bwMode="auto">
            <a:xfrm>
              <a:off x="3620942" y="2694976"/>
              <a:ext cx="5266210" cy="2743943"/>
            </a:xfrm>
            <a:prstGeom prst="rect">
              <a:avLst/>
            </a:prstGeom>
            <a:noFill/>
            <a:ln>
              <a:noFill/>
            </a:ln>
          </p:spPr>
        </p:pic>
        <p:cxnSp>
          <p:nvCxnSpPr>
            <p:cNvPr id="6" name="Connector: Curved 5">
              <a:extLst>
                <a:ext uri="{FF2B5EF4-FFF2-40B4-BE49-F238E27FC236}">
                  <a16:creationId xmlns:a16="http://schemas.microsoft.com/office/drawing/2014/main" id="{51804B4A-D5E4-B86A-62F5-A86C8E63CCA7}"/>
                </a:ext>
              </a:extLst>
            </p:cNvPr>
            <p:cNvCxnSpPr/>
            <p:nvPr/>
          </p:nvCxnSpPr>
          <p:spPr>
            <a:xfrm rot="10800000">
              <a:off x="4099751" y="2709729"/>
              <a:ext cx="350448" cy="299321"/>
            </a:xfrm>
            <a:prstGeom prst="curvedConnector3">
              <a:avLst>
                <a:gd name="adj1" fmla="val 41167"/>
              </a:avLst>
            </a:prstGeom>
            <a:solidFill>
              <a:scrgbClr r="0" g="0" b="0">
                <a:alpha val="25000"/>
              </a:scrgbClr>
            </a:solidFill>
            <a:ln w="44450">
              <a:solidFill>
                <a:srgbClr val="C00000">
                  <a:alpha val="25000"/>
                </a:srgbClr>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7" name="Connector: Curved 6">
              <a:extLst>
                <a:ext uri="{FF2B5EF4-FFF2-40B4-BE49-F238E27FC236}">
                  <a16:creationId xmlns:a16="http://schemas.microsoft.com/office/drawing/2014/main" id="{A6C8017C-ACC7-E2E1-898E-378EB67E6BD0}"/>
                </a:ext>
              </a:extLst>
            </p:cNvPr>
            <p:cNvCxnSpPr/>
            <p:nvPr/>
          </p:nvCxnSpPr>
          <p:spPr>
            <a:xfrm flipV="1">
              <a:off x="4698492" y="2709729"/>
              <a:ext cx="356614" cy="293000"/>
            </a:xfrm>
            <a:prstGeom prst="curvedConnector3">
              <a:avLst>
                <a:gd name="adj1" fmla="val 43323"/>
              </a:avLst>
            </a:prstGeom>
            <a:solidFill>
              <a:scrgbClr r="0" g="0" b="0">
                <a:alpha val="25000"/>
              </a:scrgbClr>
            </a:solidFill>
            <a:ln w="44450">
              <a:solidFill>
                <a:srgbClr val="C00000">
                  <a:alpha val="25000"/>
                </a:srgbClr>
              </a:solidFill>
              <a:tailEnd type="triangle" w="sm" len="med"/>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02585D3-85EB-23E4-0AEC-97C1B7AD6E63}"/>
                </a:ext>
              </a:extLst>
            </p:cNvPr>
            <p:cNvSpPr/>
            <p:nvPr/>
          </p:nvSpPr>
          <p:spPr>
            <a:xfrm>
              <a:off x="3724561" y="4350441"/>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C6642CF2-1632-BD3C-0B87-67961D249C8B}"/>
                </a:ext>
              </a:extLst>
            </p:cNvPr>
            <p:cNvSpPr/>
            <p:nvPr/>
          </p:nvSpPr>
          <p:spPr>
            <a:xfrm>
              <a:off x="3739794" y="5061467"/>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03A53BC9-099B-B965-DDC7-7B71424C799D}"/>
                </a:ext>
              </a:extLst>
            </p:cNvPr>
            <p:cNvSpPr txBox="1"/>
            <p:nvPr/>
          </p:nvSpPr>
          <p:spPr>
            <a:xfrm>
              <a:off x="3815162" y="4722543"/>
              <a:ext cx="533399" cy="276999"/>
            </a:xfrm>
            <a:prstGeom prst="rect">
              <a:avLst/>
            </a:prstGeom>
            <a:solidFill>
              <a:schemeClr val="bg1"/>
            </a:solidFill>
          </p:spPr>
          <p:txBody>
            <a:bodyPr wrap="square" rtlCol="0">
              <a:spAutoFit/>
            </a:bodyPr>
            <a:lstStyle/>
            <a:p>
              <a:pPr algn="ctr"/>
              <a:r>
                <a:rPr lang="en-US" sz="600" dirty="0">
                  <a:solidFill>
                    <a:schemeClr val="tx1">
                      <a:alpha val="25000"/>
                    </a:schemeClr>
                  </a:solidFill>
                </a:rPr>
                <a:t>FLAME</a:t>
              </a:r>
            </a:p>
            <a:p>
              <a:pPr algn="ctr"/>
              <a:r>
                <a:rPr lang="en-US" sz="600" dirty="0">
                  <a:solidFill>
                    <a:schemeClr val="tx1">
                      <a:alpha val="25000"/>
                    </a:schemeClr>
                  </a:solidFill>
                </a:rPr>
                <a:t>ARRESTOR</a:t>
              </a:r>
            </a:p>
          </p:txBody>
        </p:sp>
        <p:cxnSp>
          <p:nvCxnSpPr>
            <p:cNvPr id="11" name="Connector: Curved 10">
              <a:extLst>
                <a:ext uri="{FF2B5EF4-FFF2-40B4-BE49-F238E27FC236}">
                  <a16:creationId xmlns:a16="http://schemas.microsoft.com/office/drawing/2014/main" id="{A6637454-A8B4-6923-0724-0962EE424898}"/>
                </a:ext>
              </a:extLst>
            </p:cNvPr>
            <p:cNvCxnSpPr/>
            <p:nvPr/>
          </p:nvCxnSpPr>
          <p:spPr>
            <a:xfrm>
              <a:off x="3657886" y="4487471"/>
              <a:ext cx="337835" cy="288547"/>
            </a:xfrm>
            <a:prstGeom prst="curvedConnector3">
              <a:avLst>
                <a:gd name="adj1" fmla="val 54699"/>
              </a:avLst>
            </a:prstGeom>
            <a:solidFill>
              <a:scrgbClr r="0" g="0" b="0">
                <a:alpha val="25000"/>
              </a:scrgbClr>
            </a:solidFill>
            <a:ln w="44450">
              <a:solidFill>
                <a:srgbClr val="C00000">
                  <a:alpha val="25000"/>
                </a:srgbClr>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12" name="Connector: Curved 11">
              <a:extLst>
                <a:ext uri="{FF2B5EF4-FFF2-40B4-BE49-F238E27FC236}">
                  <a16:creationId xmlns:a16="http://schemas.microsoft.com/office/drawing/2014/main" id="{8691855E-EE44-D025-3652-F3AAEBEA3929}"/>
                </a:ext>
              </a:extLst>
            </p:cNvPr>
            <p:cNvCxnSpPr/>
            <p:nvPr/>
          </p:nvCxnSpPr>
          <p:spPr>
            <a:xfrm flipV="1">
              <a:off x="3657886" y="4953506"/>
              <a:ext cx="337835" cy="277571"/>
            </a:xfrm>
            <a:prstGeom prst="curvedConnector3">
              <a:avLst>
                <a:gd name="adj1" fmla="val 50000"/>
              </a:avLst>
            </a:prstGeom>
            <a:solidFill>
              <a:scrgbClr r="0" g="0" b="0">
                <a:alpha val="25000"/>
              </a:scrgbClr>
            </a:solidFill>
            <a:ln w="44450">
              <a:solidFill>
                <a:srgbClr val="C00000">
                  <a:alpha val="25000"/>
                </a:srgbClr>
              </a:solidFill>
              <a:tailEnd type="triangle" w="sm" len="med"/>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00BBB926-1319-5A55-3FEE-0B9125AA9173}"/>
                </a:ext>
              </a:extLst>
            </p:cNvPr>
            <p:cNvSpPr/>
            <p:nvPr/>
          </p:nvSpPr>
          <p:spPr>
            <a:xfrm>
              <a:off x="7243955" y="2709729"/>
              <a:ext cx="1643197"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4" name="Content Placeholder 3">
            <a:extLst>
              <a:ext uri="{FF2B5EF4-FFF2-40B4-BE49-F238E27FC236}">
                <a16:creationId xmlns:a16="http://schemas.microsoft.com/office/drawing/2014/main" id="{89E60FB1-D5BD-B9EB-6958-43C5909F6870}"/>
              </a:ext>
            </a:extLst>
          </p:cNvPr>
          <p:cNvSpPr txBox="1">
            <a:spLocks/>
          </p:cNvSpPr>
          <p:nvPr/>
        </p:nvSpPr>
        <p:spPr>
          <a:xfrm>
            <a:off x="457199" y="1496424"/>
            <a:ext cx="8229601" cy="378510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500"/>
              </a:spcBef>
            </a:pPr>
            <a:r>
              <a:rPr lang="en-US" sz="2000" dirty="0"/>
              <a:t>Stack Draft Design – </a:t>
            </a:r>
          </a:p>
          <a:p>
            <a:pPr lvl="1"/>
            <a:r>
              <a:rPr lang="en-US" sz="1800" i="1" dirty="0"/>
              <a:t>Stack Draft is a relationship between the average Flue Gas density in the Stack and ambient air density, and the difference in elevation between stack discharge and the combustion system air supply</a:t>
            </a:r>
          </a:p>
          <a:p>
            <a:pPr marL="0" indent="0">
              <a:buNone/>
            </a:pPr>
            <a:endParaRPr lang="en-US" dirty="0"/>
          </a:p>
          <a:p>
            <a:pPr marL="914400" lvl="2" indent="0">
              <a:buFont typeface="Arial" panose="020B0604020202020204" pitchFamily="34" charset="0"/>
              <a:buNone/>
            </a:pPr>
            <a:endParaRPr lang="en-US" dirty="0"/>
          </a:p>
        </p:txBody>
      </p:sp>
      <p:sp>
        <p:nvSpPr>
          <p:cNvPr id="17" name="Content Placeholder 3">
            <a:extLst>
              <a:ext uri="{FF2B5EF4-FFF2-40B4-BE49-F238E27FC236}">
                <a16:creationId xmlns:a16="http://schemas.microsoft.com/office/drawing/2014/main" id="{4E75C0C4-77F0-CA55-359A-39C0442E9BEC}"/>
              </a:ext>
            </a:extLst>
          </p:cNvPr>
          <p:cNvSpPr txBox="1">
            <a:spLocks/>
          </p:cNvSpPr>
          <p:nvPr/>
        </p:nvSpPr>
        <p:spPr>
          <a:xfrm>
            <a:off x="457200" y="2923200"/>
            <a:ext cx="3319538" cy="2568781"/>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500"/>
              </a:spcBef>
            </a:pPr>
            <a:r>
              <a:rPr lang="en-US" sz="2000" dirty="0"/>
              <a:t>Stack Draft must efficiently overcome the losses in the combustion system to effectively sustain complete combustion through varying ambient conditions</a:t>
            </a:r>
          </a:p>
          <a:p>
            <a:pPr marL="0" indent="0">
              <a:buNone/>
            </a:pPr>
            <a:endParaRPr lang="en-US" dirty="0"/>
          </a:p>
          <a:p>
            <a:pPr marL="914400" lvl="2" indent="0">
              <a:buFont typeface="Arial" panose="020B0604020202020204" pitchFamily="34" charset="0"/>
              <a:buNone/>
            </a:pPr>
            <a:endParaRPr lang="en-US" dirty="0"/>
          </a:p>
        </p:txBody>
      </p:sp>
      <p:sp>
        <p:nvSpPr>
          <p:cNvPr id="20" name="Title 1">
            <a:extLst>
              <a:ext uri="{FF2B5EF4-FFF2-40B4-BE49-F238E27FC236}">
                <a16:creationId xmlns:a16="http://schemas.microsoft.com/office/drawing/2014/main" id="{0E398D06-3553-892D-B751-FB2349628746}"/>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
        <p:nvSpPr>
          <p:cNvPr id="21" name="Text Placeholder 2">
            <a:extLst>
              <a:ext uri="{FF2B5EF4-FFF2-40B4-BE49-F238E27FC236}">
                <a16:creationId xmlns:a16="http://schemas.microsoft.com/office/drawing/2014/main" id="{B690C6D2-7FE7-D524-37FE-E30A16A61808}"/>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Application Requirements</a:t>
            </a:r>
          </a:p>
        </p:txBody>
      </p:sp>
    </p:spTree>
    <p:extLst>
      <p:ext uri="{BB962C8B-B14F-4D97-AF65-F5344CB8AC3E}">
        <p14:creationId xmlns:p14="http://schemas.microsoft.com/office/powerpoint/2010/main" val="1637033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500"/>
                                        <p:tgtEl>
                                          <p:spTgt spid="1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4">
                                            <p:txEl>
                                              <p:pRg st="1" end="1"/>
                                            </p:txEl>
                                          </p:spTgt>
                                        </p:tgtEl>
                                        <p:attrNameLst>
                                          <p:attrName>style.visibility</p:attrName>
                                        </p:attrNameLst>
                                      </p:cBhvr>
                                      <p:to>
                                        <p:strVal val="visible"/>
                                      </p:to>
                                    </p:set>
                                    <p:animEffect transition="in" filter="fade">
                                      <p:cBhvr>
                                        <p:cTn id="10" dur="500"/>
                                        <p:tgtEl>
                                          <p:spTgt spid="1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7">
                                            <p:txEl>
                                              <p:pRg st="0" end="0"/>
                                            </p:txEl>
                                          </p:spTgt>
                                        </p:tgtEl>
                                        <p:attrNameLst>
                                          <p:attrName>style.visibility</p:attrName>
                                        </p:attrNameLst>
                                      </p:cBhvr>
                                      <p:to>
                                        <p:strVal val="visible"/>
                                      </p:to>
                                    </p:set>
                                    <p:animEffect transition="in" filter="fade">
                                      <p:cBhvr>
                                        <p:cTn id="15"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0D7EDE7D-5416-D189-3A78-240E6CF57D5E}"/>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4" name="Content Placeholder 3">
            <a:extLst>
              <a:ext uri="{FF2B5EF4-FFF2-40B4-BE49-F238E27FC236}">
                <a16:creationId xmlns:a16="http://schemas.microsoft.com/office/drawing/2014/main" id="{199582F7-EF38-CA2E-E113-12CAC1120BFF}"/>
              </a:ext>
            </a:extLst>
          </p:cNvPr>
          <p:cNvSpPr txBox="1">
            <a:spLocks/>
          </p:cNvSpPr>
          <p:nvPr/>
        </p:nvSpPr>
        <p:spPr>
          <a:xfrm>
            <a:off x="457199" y="1496423"/>
            <a:ext cx="8229601" cy="4392721"/>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pPr>
            <a:r>
              <a:rPr lang="en-US" sz="2400" dirty="0"/>
              <a:t>Important information to know when configuring a combustion system</a:t>
            </a:r>
          </a:p>
          <a:p>
            <a:pPr lvl="1"/>
            <a:r>
              <a:rPr lang="en-US" dirty="0"/>
              <a:t>Fuel being burned</a:t>
            </a:r>
          </a:p>
          <a:p>
            <a:pPr lvl="2"/>
            <a:r>
              <a:rPr lang="en-US" sz="2100" dirty="0"/>
              <a:t>Gross Btu/hr. (Btu/cf)</a:t>
            </a:r>
          </a:p>
          <a:p>
            <a:pPr lvl="2"/>
            <a:r>
              <a:rPr lang="en-US" sz="2100" dirty="0"/>
              <a:t>Specific Gravity (lbs./cf)</a:t>
            </a:r>
          </a:p>
          <a:p>
            <a:pPr lvl="1"/>
            <a:r>
              <a:rPr lang="en-US" dirty="0"/>
              <a:t>Burner Firing Rate</a:t>
            </a:r>
          </a:p>
          <a:p>
            <a:pPr lvl="1"/>
            <a:r>
              <a:rPr lang="en-US" dirty="0"/>
              <a:t>Elevation of heater installation (feet above sea level)</a:t>
            </a:r>
          </a:p>
          <a:p>
            <a:pPr lvl="1"/>
            <a:r>
              <a:rPr lang="en-US" dirty="0"/>
              <a:t>Ambient Air Temperature and humidity</a:t>
            </a:r>
          </a:p>
          <a:p>
            <a:pPr lvl="1"/>
            <a:r>
              <a:rPr lang="en-US" dirty="0"/>
              <a:t>Combustion </a:t>
            </a:r>
            <a:r>
              <a:rPr lang="en-US" sz="2200" dirty="0"/>
              <a:t>chamber design</a:t>
            </a:r>
          </a:p>
          <a:p>
            <a:pPr lvl="2"/>
            <a:r>
              <a:rPr lang="en-US" sz="2100" dirty="0"/>
              <a:t>Flux rate</a:t>
            </a:r>
          </a:p>
          <a:p>
            <a:pPr lvl="2"/>
            <a:r>
              <a:rPr lang="en-US" sz="2100" dirty="0"/>
              <a:t>Combustion Density</a:t>
            </a:r>
          </a:p>
          <a:p>
            <a:pPr lvl="2"/>
            <a:r>
              <a:rPr lang="en-US" sz="2100" dirty="0"/>
              <a:t>Flow losses</a:t>
            </a:r>
          </a:p>
          <a:p>
            <a:pPr lvl="2"/>
            <a:r>
              <a:rPr lang="en-US" sz="2100" dirty="0"/>
              <a:t>Flame Arrestor design and options</a:t>
            </a:r>
          </a:p>
          <a:p>
            <a:pPr lvl="1">
              <a:spcAft>
                <a:spcPts val="600"/>
              </a:spcAft>
            </a:pPr>
            <a:r>
              <a:rPr lang="en-US" dirty="0"/>
              <a:t>Combustion</a:t>
            </a:r>
            <a:r>
              <a:rPr lang="en-US" sz="2200" dirty="0"/>
              <a:t> Emission Requirements (occasionally defined by Client)</a:t>
            </a:r>
          </a:p>
          <a:p>
            <a:pPr marL="0" indent="0">
              <a:spcAft>
                <a:spcPts val="600"/>
              </a:spcAft>
              <a:buNone/>
            </a:pPr>
            <a:r>
              <a:rPr lang="en-US" sz="2400" i="1" dirty="0"/>
              <a:t>Which of the above impacts Stack Draft Performance?</a:t>
            </a:r>
          </a:p>
          <a:p>
            <a:pPr marL="0" indent="0">
              <a:buNone/>
            </a:pPr>
            <a:r>
              <a:rPr lang="en-US" sz="2500" i="1" dirty="0"/>
              <a:t>Which of the above will cause Stack Draft to vary the most?</a:t>
            </a:r>
            <a:endParaRPr lang="en-US" sz="2500" dirty="0"/>
          </a:p>
          <a:p>
            <a:pPr marL="914400" lvl="2" indent="0">
              <a:buFont typeface="Arial" panose="020B0604020202020204" pitchFamily="34" charset="0"/>
              <a:buNone/>
            </a:pPr>
            <a:endParaRPr lang="en-US" dirty="0"/>
          </a:p>
        </p:txBody>
      </p:sp>
      <p:cxnSp>
        <p:nvCxnSpPr>
          <p:cNvPr id="5" name="Straight Arrow Connector 4">
            <a:extLst>
              <a:ext uri="{FF2B5EF4-FFF2-40B4-BE49-F238E27FC236}">
                <a16:creationId xmlns:a16="http://schemas.microsoft.com/office/drawing/2014/main" id="{8CF244E9-59F4-7E4D-B806-C35099C97DCF}"/>
              </a:ext>
            </a:extLst>
          </p:cNvPr>
          <p:cNvCxnSpPr>
            <a:cxnSpLocks/>
          </p:cNvCxnSpPr>
          <p:nvPr/>
        </p:nvCxnSpPr>
        <p:spPr>
          <a:xfrm flipH="1">
            <a:off x="5114925" y="3225779"/>
            <a:ext cx="3189649" cy="0"/>
          </a:xfrm>
          <a:prstGeom prst="straightConnector1">
            <a:avLst/>
          </a:prstGeom>
          <a:ln w="25400">
            <a:solidFill>
              <a:srgbClr val="92D05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7919EA31-A807-F8A1-BDE9-112867CF9C94}"/>
              </a:ext>
            </a:extLst>
          </p:cNvPr>
          <p:cNvCxnSpPr>
            <a:cxnSpLocks/>
          </p:cNvCxnSpPr>
          <p:nvPr/>
        </p:nvCxnSpPr>
        <p:spPr>
          <a:xfrm>
            <a:off x="5867400" y="5106626"/>
            <a:ext cx="2443524" cy="0"/>
          </a:xfrm>
          <a:prstGeom prst="line">
            <a:avLst/>
          </a:prstGeom>
          <a:ln w="25400">
            <a:solidFill>
              <a:srgbClr val="92D05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BE5540C0-C8D7-DB5B-B40B-364EFEA6383D}"/>
              </a:ext>
            </a:extLst>
          </p:cNvPr>
          <p:cNvCxnSpPr>
            <a:cxnSpLocks/>
          </p:cNvCxnSpPr>
          <p:nvPr/>
        </p:nvCxnSpPr>
        <p:spPr>
          <a:xfrm>
            <a:off x="8300813" y="2693693"/>
            <a:ext cx="0" cy="2412933"/>
          </a:xfrm>
          <a:prstGeom prst="line">
            <a:avLst/>
          </a:prstGeom>
          <a:ln w="25400">
            <a:solidFill>
              <a:srgbClr val="92D05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9E7E1DB7-3D67-4B97-659C-4120EEAC4C31}"/>
              </a:ext>
            </a:extLst>
          </p:cNvPr>
          <p:cNvSpPr/>
          <p:nvPr/>
        </p:nvSpPr>
        <p:spPr>
          <a:xfrm>
            <a:off x="824175" y="3049925"/>
            <a:ext cx="2958613" cy="318095"/>
          </a:xfrm>
          <a:prstGeom prst="rect">
            <a:avLst/>
          </a:prstGeom>
          <a:noFill/>
          <a:ln w="25400">
            <a:solidFill>
              <a:srgbClr val="FF0000"/>
            </a:solid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9" name="Straight Arrow Connector 8">
            <a:extLst>
              <a:ext uri="{FF2B5EF4-FFF2-40B4-BE49-F238E27FC236}">
                <a16:creationId xmlns:a16="http://schemas.microsoft.com/office/drawing/2014/main" id="{61A83E0E-9541-8D1D-6077-05204980F9E5}"/>
              </a:ext>
            </a:extLst>
          </p:cNvPr>
          <p:cNvCxnSpPr>
            <a:cxnSpLocks/>
          </p:cNvCxnSpPr>
          <p:nvPr/>
        </p:nvCxnSpPr>
        <p:spPr>
          <a:xfrm flipH="1">
            <a:off x="3900488" y="3502894"/>
            <a:ext cx="4400325" cy="0"/>
          </a:xfrm>
          <a:prstGeom prst="straightConnector1">
            <a:avLst/>
          </a:prstGeom>
          <a:ln w="25400">
            <a:solidFill>
              <a:srgbClr val="92D05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0" name="Straight Arrow Connector 9">
            <a:extLst>
              <a:ext uri="{FF2B5EF4-FFF2-40B4-BE49-F238E27FC236}">
                <a16:creationId xmlns:a16="http://schemas.microsoft.com/office/drawing/2014/main" id="{BA1421B7-AE0E-54D0-5DF0-D6CE09733BDD}"/>
              </a:ext>
            </a:extLst>
          </p:cNvPr>
          <p:cNvCxnSpPr>
            <a:cxnSpLocks/>
          </p:cNvCxnSpPr>
          <p:nvPr/>
        </p:nvCxnSpPr>
        <p:spPr>
          <a:xfrm flipH="1">
            <a:off x="2430238" y="3753084"/>
            <a:ext cx="5870575" cy="0"/>
          </a:xfrm>
          <a:prstGeom prst="straightConnector1">
            <a:avLst/>
          </a:prstGeom>
          <a:ln w="25400">
            <a:solidFill>
              <a:srgbClr val="92D05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749CA530-C685-B0D6-3FB8-5FE5DBD75A54}"/>
              </a:ext>
            </a:extLst>
          </p:cNvPr>
          <p:cNvCxnSpPr>
            <a:cxnSpLocks/>
          </p:cNvCxnSpPr>
          <p:nvPr/>
        </p:nvCxnSpPr>
        <p:spPr>
          <a:xfrm flipH="1">
            <a:off x="3388519" y="3984224"/>
            <a:ext cx="4912294" cy="0"/>
          </a:xfrm>
          <a:prstGeom prst="straightConnector1">
            <a:avLst/>
          </a:prstGeom>
          <a:ln w="25400">
            <a:solidFill>
              <a:srgbClr val="92D05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2" name="Straight Arrow Connector 11">
            <a:extLst>
              <a:ext uri="{FF2B5EF4-FFF2-40B4-BE49-F238E27FC236}">
                <a16:creationId xmlns:a16="http://schemas.microsoft.com/office/drawing/2014/main" id="{F715C909-291A-1EC7-8492-BDA0A9A3F6D2}"/>
              </a:ext>
            </a:extLst>
          </p:cNvPr>
          <p:cNvCxnSpPr>
            <a:cxnSpLocks/>
          </p:cNvCxnSpPr>
          <p:nvPr/>
        </p:nvCxnSpPr>
        <p:spPr>
          <a:xfrm flipH="1">
            <a:off x="3073488" y="2706393"/>
            <a:ext cx="5237436" cy="0"/>
          </a:xfrm>
          <a:prstGeom prst="straightConnector1">
            <a:avLst/>
          </a:prstGeom>
          <a:ln w="25400">
            <a:solidFill>
              <a:srgbClr val="92D05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6768F72E-DC10-79CD-E731-046D92F5EBAB}"/>
              </a:ext>
            </a:extLst>
          </p:cNvPr>
          <p:cNvCxnSpPr>
            <a:cxnSpLocks/>
          </p:cNvCxnSpPr>
          <p:nvPr/>
        </p:nvCxnSpPr>
        <p:spPr>
          <a:xfrm flipH="1">
            <a:off x="2658838" y="4222134"/>
            <a:ext cx="5641975" cy="0"/>
          </a:xfrm>
          <a:prstGeom prst="straightConnector1">
            <a:avLst/>
          </a:prstGeom>
          <a:ln w="25400">
            <a:solidFill>
              <a:srgbClr val="92D05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1910FC77-6640-E064-1215-6D7E9C9415E8}"/>
              </a:ext>
            </a:extLst>
          </p:cNvPr>
          <p:cNvCxnSpPr>
            <a:cxnSpLocks/>
          </p:cNvCxnSpPr>
          <p:nvPr/>
        </p:nvCxnSpPr>
        <p:spPr>
          <a:xfrm flipH="1">
            <a:off x="6398419" y="2956878"/>
            <a:ext cx="1902393" cy="0"/>
          </a:xfrm>
          <a:prstGeom prst="straightConnector1">
            <a:avLst/>
          </a:prstGeom>
          <a:ln w="25400">
            <a:solidFill>
              <a:srgbClr val="92D05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1D3DA668-12B6-4D0F-C4CB-E72FDCA0F457}"/>
              </a:ext>
            </a:extLst>
          </p:cNvPr>
          <p:cNvCxnSpPr>
            <a:cxnSpLocks/>
          </p:cNvCxnSpPr>
          <p:nvPr/>
        </p:nvCxnSpPr>
        <p:spPr>
          <a:xfrm flipH="1">
            <a:off x="4625340" y="4460474"/>
            <a:ext cx="3675472" cy="0"/>
          </a:xfrm>
          <a:prstGeom prst="straightConnector1">
            <a:avLst/>
          </a:prstGeom>
          <a:ln w="25400">
            <a:solidFill>
              <a:srgbClr val="92D05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0DDEA61E-F796-4E98-C81C-EC9332D4D9BC}"/>
              </a:ext>
            </a:extLst>
          </p:cNvPr>
          <p:cNvCxnSpPr>
            <a:cxnSpLocks/>
          </p:cNvCxnSpPr>
          <p:nvPr/>
        </p:nvCxnSpPr>
        <p:spPr>
          <a:xfrm>
            <a:off x="226788" y="5493613"/>
            <a:ext cx="180086" cy="0"/>
          </a:xfrm>
          <a:prstGeom prst="line">
            <a:avLst/>
          </a:prstGeom>
          <a:ln w="254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19" name="Straight Connector 18">
            <a:extLst>
              <a:ext uri="{FF2B5EF4-FFF2-40B4-BE49-F238E27FC236}">
                <a16:creationId xmlns:a16="http://schemas.microsoft.com/office/drawing/2014/main" id="{8B3CFFFC-499E-4BA4-C454-613AB4792849}"/>
              </a:ext>
            </a:extLst>
          </p:cNvPr>
          <p:cNvCxnSpPr>
            <a:cxnSpLocks/>
          </p:cNvCxnSpPr>
          <p:nvPr/>
        </p:nvCxnSpPr>
        <p:spPr>
          <a:xfrm>
            <a:off x="238905" y="3201353"/>
            <a:ext cx="0" cy="2306478"/>
          </a:xfrm>
          <a:prstGeom prst="line">
            <a:avLst/>
          </a:prstGeom>
          <a:ln w="25400">
            <a:solidFill>
              <a:srgbClr val="FF0000"/>
            </a:solidFill>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A0A0EAD0-81A1-3EA2-8F48-9A0D9000E8A1}"/>
              </a:ext>
            </a:extLst>
          </p:cNvPr>
          <p:cNvCxnSpPr>
            <a:cxnSpLocks/>
            <a:endCxn id="8" idx="1"/>
          </p:cNvCxnSpPr>
          <p:nvPr/>
        </p:nvCxnSpPr>
        <p:spPr>
          <a:xfrm>
            <a:off x="222026" y="3208973"/>
            <a:ext cx="602149" cy="0"/>
          </a:xfrm>
          <a:prstGeom prst="straightConnector1">
            <a:avLst/>
          </a:prstGeom>
          <a:ln w="25400">
            <a:solidFill>
              <a:srgbClr val="FF0000"/>
            </a:solidFill>
            <a:tailEnd type="triangle"/>
          </a:ln>
          <a:effectLst>
            <a:outerShdw blurRad="50800" dist="38100" dir="2700000" algn="tl"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sp>
        <p:nvSpPr>
          <p:cNvPr id="23" name="Title 1">
            <a:extLst>
              <a:ext uri="{FF2B5EF4-FFF2-40B4-BE49-F238E27FC236}">
                <a16:creationId xmlns:a16="http://schemas.microsoft.com/office/drawing/2014/main" id="{815E1B15-60C7-3B30-9D88-AA155C4EB9A6}"/>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
        <p:nvSpPr>
          <p:cNvPr id="24" name="Text Placeholder 2">
            <a:extLst>
              <a:ext uri="{FF2B5EF4-FFF2-40B4-BE49-F238E27FC236}">
                <a16:creationId xmlns:a16="http://schemas.microsoft.com/office/drawing/2014/main" id="{61DC26B8-196E-C59F-6B6B-45CC058F9E6C}"/>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Application Requirements – Stack Performance</a:t>
            </a:r>
          </a:p>
        </p:txBody>
      </p:sp>
    </p:spTree>
    <p:extLst>
      <p:ext uri="{BB962C8B-B14F-4D97-AF65-F5344CB8AC3E}">
        <p14:creationId xmlns:p14="http://schemas.microsoft.com/office/powerpoint/2010/main" val="365409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500"/>
                                        <p:tgtEl>
                                          <p:spTgt spid="4">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xEl>
                                              <p:pRg st="3" end="3"/>
                                            </p:txEl>
                                          </p:spTgt>
                                        </p:tgtEl>
                                        <p:attrNameLst>
                                          <p:attrName>style.visibility</p:attrName>
                                        </p:attrNameLst>
                                      </p:cBhvr>
                                      <p:to>
                                        <p:strVal val="visible"/>
                                      </p:to>
                                    </p:set>
                                    <p:animEffect transition="in" filter="fade">
                                      <p:cBhvr>
                                        <p:cTn id="20" dur="500"/>
                                        <p:tgtEl>
                                          <p:spTgt spid="4">
                                            <p:txEl>
                                              <p:pRg st="3" end="3"/>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Effect transition="in" filter="fade">
                                      <p:cBhvr>
                                        <p:cTn id="23" dur="500"/>
                                        <p:tgtEl>
                                          <p:spTgt spid="4">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4">
                                            <p:txEl>
                                              <p:pRg st="5" end="5"/>
                                            </p:txEl>
                                          </p:spTgt>
                                        </p:tgtEl>
                                        <p:attrNameLst>
                                          <p:attrName>style.visibility</p:attrName>
                                        </p:attrNameLst>
                                      </p:cBhvr>
                                      <p:to>
                                        <p:strVal val="visible"/>
                                      </p:to>
                                    </p:set>
                                    <p:animEffect transition="in" filter="fade">
                                      <p:cBhvr>
                                        <p:cTn id="26" dur="500"/>
                                        <p:tgtEl>
                                          <p:spTgt spid="4">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animEffect transition="in" filter="fade">
                                      <p:cBhvr>
                                        <p:cTn id="29" dur="500"/>
                                        <p:tgtEl>
                                          <p:spTgt spid="4">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4">
                                            <p:txEl>
                                              <p:pRg st="7" end="7"/>
                                            </p:txEl>
                                          </p:spTgt>
                                        </p:tgtEl>
                                        <p:attrNameLst>
                                          <p:attrName>style.visibility</p:attrName>
                                        </p:attrNameLst>
                                      </p:cBhvr>
                                      <p:to>
                                        <p:strVal val="visible"/>
                                      </p:to>
                                    </p:set>
                                    <p:animEffect transition="in" filter="fade">
                                      <p:cBhvr>
                                        <p:cTn id="32" dur="500"/>
                                        <p:tgtEl>
                                          <p:spTgt spid="4">
                                            <p:txEl>
                                              <p:pRg st="7" end="7"/>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fade">
                                      <p:cBhvr>
                                        <p:cTn id="35" dur="500"/>
                                        <p:tgtEl>
                                          <p:spTgt spid="4">
                                            <p:txEl>
                                              <p:pRg st="8" end="8"/>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4">
                                            <p:txEl>
                                              <p:pRg st="9" end="9"/>
                                            </p:txEl>
                                          </p:spTgt>
                                        </p:tgtEl>
                                        <p:attrNameLst>
                                          <p:attrName>style.visibility</p:attrName>
                                        </p:attrNameLst>
                                      </p:cBhvr>
                                      <p:to>
                                        <p:strVal val="visible"/>
                                      </p:to>
                                    </p:set>
                                    <p:animEffect transition="in" filter="fade">
                                      <p:cBhvr>
                                        <p:cTn id="38" dur="500"/>
                                        <p:tgtEl>
                                          <p:spTgt spid="4">
                                            <p:txEl>
                                              <p:pRg st="9" end="9"/>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4">
                                            <p:txEl>
                                              <p:pRg st="10" end="10"/>
                                            </p:txEl>
                                          </p:spTgt>
                                        </p:tgtEl>
                                        <p:attrNameLst>
                                          <p:attrName>style.visibility</p:attrName>
                                        </p:attrNameLst>
                                      </p:cBhvr>
                                      <p:to>
                                        <p:strVal val="visible"/>
                                      </p:to>
                                    </p:set>
                                    <p:animEffect transition="in" filter="fade">
                                      <p:cBhvr>
                                        <p:cTn id="41" dur="500"/>
                                        <p:tgtEl>
                                          <p:spTgt spid="4">
                                            <p:txEl>
                                              <p:pRg st="10" end="10"/>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4">
                                            <p:txEl>
                                              <p:pRg st="11" end="11"/>
                                            </p:txEl>
                                          </p:spTgt>
                                        </p:tgtEl>
                                        <p:attrNameLst>
                                          <p:attrName>style.visibility</p:attrName>
                                        </p:attrNameLst>
                                      </p:cBhvr>
                                      <p:to>
                                        <p:strVal val="visible"/>
                                      </p:to>
                                    </p:set>
                                    <p:animEffect transition="in" filter="fade">
                                      <p:cBhvr>
                                        <p:cTn id="44" dur="500"/>
                                        <p:tgtEl>
                                          <p:spTgt spid="4">
                                            <p:txEl>
                                              <p:pRg st="11" end="11"/>
                                            </p:txEl>
                                          </p:spTgt>
                                        </p:tgtEl>
                                      </p:cBhvr>
                                    </p:animEffect>
                                  </p:childTnLst>
                                </p:cTn>
                              </p:par>
                              <p:par>
                                <p:cTn id="45" presetID="10" presetClass="entr" presetSubtype="0" fill="hold" nodeType="with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animEffect transition="in" filter="fade">
                                      <p:cBhvr>
                                        <p:cTn id="47" dur="500"/>
                                        <p:tgtEl>
                                          <p:spTgt spid="4">
                                            <p:txEl>
                                              <p:pRg st="12" end="1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4">
                                            <p:txEl>
                                              <p:pRg st="13" end="13"/>
                                            </p:txEl>
                                          </p:spTgt>
                                        </p:tgtEl>
                                        <p:attrNameLst>
                                          <p:attrName>style.visibility</p:attrName>
                                        </p:attrNameLst>
                                      </p:cBhvr>
                                      <p:to>
                                        <p:strVal val="visible"/>
                                      </p:to>
                                    </p:set>
                                    <p:animEffect transition="in" filter="fade">
                                      <p:cBhvr>
                                        <p:cTn id="52" dur="500"/>
                                        <p:tgtEl>
                                          <p:spTgt spid="4">
                                            <p:txEl>
                                              <p:pRg st="13" end="1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
                                        </p:tgtEl>
                                        <p:attrNameLst>
                                          <p:attrName>style.visibility</p:attrName>
                                        </p:attrNameLst>
                                      </p:cBhvr>
                                      <p:to>
                                        <p:strVal val="visible"/>
                                      </p:to>
                                    </p:set>
                                    <p:animEffect transition="in" filter="fade">
                                      <p:cBhvr>
                                        <p:cTn id="57" dur="500"/>
                                        <p:tgtEl>
                                          <p:spTgt spid="5"/>
                                        </p:tgtEl>
                                      </p:cBhvr>
                                    </p:animEffect>
                                  </p:childTnLst>
                                </p:cTn>
                              </p:par>
                              <p:par>
                                <p:cTn id="58" presetID="10" presetClass="entr" presetSubtype="0" fill="hold" nodeType="with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fade">
                                      <p:cBhvr>
                                        <p:cTn id="60" dur="500"/>
                                        <p:tgtEl>
                                          <p:spTgt spid="6"/>
                                        </p:tgtEl>
                                      </p:cBhvr>
                                    </p:animEffect>
                                  </p:childTnLst>
                                </p:cTn>
                              </p:par>
                              <p:par>
                                <p:cTn id="61" presetID="10" presetClass="entr" presetSubtype="0" fill="hold" nodeType="withEffect">
                                  <p:stCondLst>
                                    <p:cond delay="0"/>
                                  </p:stCondLst>
                                  <p:childTnLst>
                                    <p:set>
                                      <p:cBhvr>
                                        <p:cTn id="62" dur="1" fill="hold">
                                          <p:stCondLst>
                                            <p:cond delay="0"/>
                                          </p:stCondLst>
                                        </p:cTn>
                                        <p:tgtEl>
                                          <p:spTgt spid="7"/>
                                        </p:tgtEl>
                                        <p:attrNameLst>
                                          <p:attrName>style.visibility</p:attrName>
                                        </p:attrNameLst>
                                      </p:cBhvr>
                                      <p:to>
                                        <p:strVal val="visible"/>
                                      </p:to>
                                    </p:set>
                                    <p:animEffect transition="in" filter="fade">
                                      <p:cBhvr>
                                        <p:cTn id="63" dur="500"/>
                                        <p:tgtEl>
                                          <p:spTgt spid="7"/>
                                        </p:tgtEl>
                                      </p:cBhvr>
                                    </p:animEffect>
                                  </p:childTnLst>
                                </p:cTn>
                              </p:par>
                              <p:par>
                                <p:cTn id="64" presetID="10" presetClass="entr" presetSubtype="0" fill="hold" nodeType="with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fade">
                                      <p:cBhvr>
                                        <p:cTn id="66" dur="500"/>
                                        <p:tgtEl>
                                          <p:spTgt spid="9"/>
                                        </p:tgtEl>
                                      </p:cBhvr>
                                    </p:animEffect>
                                  </p:childTnLst>
                                </p:cTn>
                              </p:par>
                              <p:par>
                                <p:cTn id="67" presetID="10" presetClass="entr" presetSubtype="0" fill="hold" nodeType="withEffect">
                                  <p:stCondLst>
                                    <p:cond delay="0"/>
                                  </p:stCondLst>
                                  <p:childTnLst>
                                    <p:set>
                                      <p:cBhvr>
                                        <p:cTn id="68" dur="1" fill="hold">
                                          <p:stCondLst>
                                            <p:cond delay="0"/>
                                          </p:stCondLst>
                                        </p:cTn>
                                        <p:tgtEl>
                                          <p:spTgt spid="10"/>
                                        </p:tgtEl>
                                        <p:attrNameLst>
                                          <p:attrName>style.visibility</p:attrName>
                                        </p:attrNameLst>
                                      </p:cBhvr>
                                      <p:to>
                                        <p:strVal val="visible"/>
                                      </p:to>
                                    </p:set>
                                    <p:animEffect transition="in" filter="fade">
                                      <p:cBhvr>
                                        <p:cTn id="69" dur="500"/>
                                        <p:tgtEl>
                                          <p:spTgt spid="10"/>
                                        </p:tgtEl>
                                      </p:cBhvr>
                                    </p:animEffect>
                                  </p:childTnLst>
                                </p:cTn>
                              </p:par>
                              <p:par>
                                <p:cTn id="70" presetID="10" presetClass="entr" presetSubtype="0" fill="hold" nodeType="with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fade">
                                      <p:cBhvr>
                                        <p:cTn id="72" dur="500"/>
                                        <p:tgtEl>
                                          <p:spTgt spid="11"/>
                                        </p:tgtEl>
                                      </p:cBhvr>
                                    </p:animEffect>
                                  </p:childTnLst>
                                </p:cTn>
                              </p:par>
                              <p:par>
                                <p:cTn id="73" presetID="10" presetClass="entr" presetSubtype="0" fill="hold" nodeType="withEffect">
                                  <p:stCondLst>
                                    <p:cond delay="0"/>
                                  </p:stCondLst>
                                  <p:childTnLst>
                                    <p:set>
                                      <p:cBhvr>
                                        <p:cTn id="74" dur="1" fill="hold">
                                          <p:stCondLst>
                                            <p:cond delay="0"/>
                                          </p:stCondLst>
                                        </p:cTn>
                                        <p:tgtEl>
                                          <p:spTgt spid="12"/>
                                        </p:tgtEl>
                                        <p:attrNameLst>
                                          <p:attrName>style.visibility</p:attrName>
                                        </p:attrNameLst>
                                      </p:cBhvr>
                                      <p:to>
                                        <p:strVal val="visible"/>
                                      </p:to>
                                    </p:set>
                                    <p:animEffect transition="in" filter="fade">
                                      <p:cBhvr>
                                        <p:cTn id="75" dur="500"/>
                                        <p:tgtEl>
                                          <p:spTgt spid="12"/>
                                        </p:tgtEl>
                                      </p:cBhvr>
                                    </p:animEffect>
                                  </p:childTnLst>
                                </p:cTn>
                              </p:par>
                              <p:par>
                                <p:cTn id="76" presetID="10" presetClass="entr" presetSubtype="0" fill="hold" nodeType="with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fade">
                                      <p:cBhvr>
                                        <p:cTn id="78" dur="500"/>
                                        <p:tgtEl>
                                          <p:spTgt spid="13"/>
                                        </p:tgtEl>
                                      </p:cBhvr>
                                    </p:animEffect>
                                  </p:childTnLst>
                                </p:cTn>
                              </p:par>
                              <p:par>
                                <p:cTn id="79" presetID="10" presetClass="entr" presetSubtype="0" fill="hold" nodeType="withEffect">
                                  <p:stCondLst>
                                    <p:cond delay="0"/>
                                  </p:stCondLst>
                                  <p:childTnLst>
                                    <p:set>
                                      <p:cBhvr>
                                        <p:cTn id="80" dur="1" fill="hold">
                                          <p:stCondLst>
                                            <p:cond delay="0"/>
                                          </p:stCondLst>
                                        </p:cTn>
                                        <p:tgtEl>
                                          <p:spTgt spid="14"/>
                                        </p:tgtEl>
                                        <p:attrNameLst>
                                          <p:attrName>style.visibility</p:attrName>
                                        </p:attrNameLst>
                                      </p:cBhvr>
                                      <p:to>
                                        <p:strVal val="visible"/>
                                      </p:to>
                                    </p:set>
                                    <p:animEffect transition="in" filter="fade">
                                      <p:cBhvr>
                                        <p:cTn id="81" dur="500"/>
                                        <p:tgtEl>
                                          <p:spTgt spid="14"/>
                                        </p:tgtEl>
                                      </p:cBhvr>
                                    </p:animEffect>
                                  </p:childTnLst>
                                </p:cTn>
                              </p:par>
                              <p:par>
                                <p:cTn id="82" presetID="10" presetClass="entr" presetSubtype="0" fill="hold" nodeType="withEffect">
                                  <p:stCondLst>
                                    <p:cond delay="0"/>
                                  </p:stCondLst>
                                  <p:childTnLst>
                                    <p:set>
                                      <p:cBhvr>
                                        <p:cTn id="83" dur="1" fill="hold">
                                          <p:stCondLst>
                                            <p:cond delay="0"/>
                                          </p:stCondLst>
                                        </p:cTn>
                                        <p:tgtEl>
                                          <p:spTgt spid="17"/>
                                        </p:tgtEl>
                                        <p:attrNameLst>
                                          <p:attrName>style.visibility</p:attrName>
                                        </p:attrNameLst>
                                      </p:cBhvr>
                                      <p:to>
                                        <p:strVal val="visible"/>
                                      </p:to>
                                    </p:set>
                                    <p:animEffect transition="in" filter="fade">
                                      <p:cBhvr>
                                        <p:cTn id="84" dur="500"/>
                                        <p:tgtEl>
                                          <p:spTgt spid="17"/>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nodeType="clickEffect">
                                  <p:stCondLst>
                                    <p:cond delay="0"/>
                                  </p:stCondLst>
                                  <p:childTnLst>
                                    <p:set>
                                      <p:cBhvr>
                                        <p:cTn id="88" dur="1" fill="hold">
                                          <p:stCondLst>
                                            <p:cond delay="0"/>
                                          </p:stCondLst>
                                        </p:cTn>
                                        <p:tgtEl>
                                          <p:spTgt spid="4">
                                            <p:txEl>
                                              <p:pRg st="14" end="14"/>
                                            </p:txEl>
                                          </p:spTgt>
                                        </p:tgtEl>
                                        <p:attrNameLst>
                                          <p:attrName>style.visibility</p:attrName>
                                        </p:attrNameLst>
                                      </p:cBhvr>
                                      <p:to>
                                        <p:strVal val="visible"/>
                                      </p:to>
                                    </p:set>
                                    <p:animEffect transition="in" filter="fade">
                                      <p:cBhvr>
                                        <p:cTn id="89" dur="500"/>
                                        <p:tgtEl>
                                          <p:spTgt spid="4">
                                            <p:txEl>
                                              <p:pRg st="14" end="14"/>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nodeType="click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par>
                                <p:cTn id="95" presetID="10" presetClass="entr" presetSubtype="0" fill="hold" nodeType="withEffect">
                                  <p:stCondLst>
                                    <p:cond delay="0"/>
                                  </p:stCondLst>
                                  <p:childTnLst>
                                    <p:set>
                                      <p:cBhvr>
                                        <p:cTn id="96" dur="1" fill="hold">
                                          <p:stCondLst>
                                            <p:cond delay="0"/>
                                          </p:stCondLst>
                                        </p:cTn>
                                        <p:tgtEl>
                                          <p:spTgt spid="18"/>
                                        </p:tgtEl>
                                        <p:attrNameLst>
                                          <p:attrName>style.visibility</p:attrName>
                                        </p:attrNameLst>
                                      </p:cBhvr>
                                      <p:to>
                                        <p:strVal val="visible"/>
                                      </p:to>
                                    </p:set>
                                    <p:animEffect transition="in" filter="fade">
                                      <p:cBhvr>
                                        <p:cTn id="97" dur="500"/>
                                        <p:tgtEl>
                                          <p:spTgt spid="18"/>
                                        </p:tgtEl>
                                      </p:cBhvr>
                                    </p:animEffect>
                                  </p:childTnLst>
                                </p:cTn>
                              </p:par>
                              <p:par>
                                <p:cTn id="98" presetID="10" presetClass="entr" presetSubtype="0" fill="hold" nodeType="withEffect">
                                  <p:stCondLst>
                                    <p:cond delay="0"/>
                                  </p:stCondLst>
                                  <p:childTnLst>
                                    <p:set>
                                      <p:cBhvr>
                                        <p:cTn id="99" dur="1" fill="hold">
                                          <p:stCondLst>
                                            <p:cond delay="0"/>
                                          </p:stCondLst>
                                        </p:cTn>
                                        <p:tgtEl>
                                          <p:spTgt spid="19"/>
                                        </p:tgtEl>
                                        <p:attrNameLst>
                                          <p:attrName>style.visibility</p:attrName>
                                        </p:attrNameLst>
                                      </p:cBhvr>
                                      <p:to>
                                        <p:strVal val="visible"/>
                                      </p:to>
                                    </p:set>
                                    <p:animEffect transition="in" filter="fade">
                                      <p:cBhvr>
                                        <p:cTn id="100" dur="500"/>
                                        <p:tgtEl>
                                          <p:spTgt spid="19"/>
                                        </p:tgtEl>
                                      </p:cBhvr>
                                    </p:animEffect>
                                  </p:childTnLst>
                                </p:cTn>
                              </p:par>
                            </p:childTnLst>
                          </p:cTn>
                        </p:par>
                        <p:par>
                          <p:cTn id="101" fill="hold">
                            <p:stCondLst>
                              <p:cond delay="500"/>
                            </p:stCondLst>
                            <p:childTnLst>
                              <p:par>
                                <p:cTn id="102" presetID="10" presetClass="entr" presetSubtype="0" fill="hold" grpId="0" nodeType="after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4" grpId="0"/>
    </p:bldLst>
  </p:timing>
</p:sld>
</file>

<file path=ppt/slides/slide33.xml><?xml version="1.0" encoding="utf-8"?>
<p:sld xmlns:a="http://schemas.openxmlformats.org/drawingml/2006/main" xmlns:r="http://schemas.openxmlformats.org/officeDocument/2006/relationships" xmlns:p="http://schemas.openxmlformats.org/presentationml/2006/main" show="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AF5F9285-4D68-0EF1-96DD-96F91D287F2B}"/>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4" name="Content Placeholder 3">
            <a:extLst>
              <a:ext uri="{FF2B5EF4-FFF2-40B4-BE49-F238E27FC236}">
                <a16:creationId xmlns:a16="http://schemas.microsoft.com/office/drawing/2014/main" id="{995B8A65-CA28-5775-CE52-7B6E54672505}"/>
              </a:ext>
            </a:extLst>
          </p:cNvPr>
          <p:cNvSpPr txBox="1">
            <a:spLocks/>
          </p:cNvSpPr>
          <p:nvPr/>
        </p:nvSpPr>
        <p:spPr>
          <a:xfrm>
            <a:off x="457200" y="1544323"/>
            <a:ext cx="4229100" cy="48354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Typical Stack performance</a:t>
            </a:r>
          </a:p>
          <a:p>
            <a:pPr indent="0">
              <a:buNone/>
            </a:pPr>
            <a:r>
              <a:rPr lang="en-US" sz="1800" dirty="0"/>
              <a:t>#1: Summer operation at 1000’ ASL</a:t>
            </a:r>
          </a:p>
          <a:p>
            <a:pPr indent="0">
              <a:buNone/>
            </a:pPr>
            <a:r>
              <a:rPr lang="en-US" sz="1800" dirty="0"/>
              <a:t>#2: Summer operation at 500’ ASL</a:t>
            </a:r>
          </a:p>
          <a:p>
            <a:pPr indent="0">
              <a:buNone/>
            </a:pPr>
            <a:r>
              <a:rPr lang="en-US" sz="1800" dirty="0"/>
              <a:t>#3: Winter operation, same stack temp</a:t>
            </a:r>
          </a:p>
          <a:p>
            <a:pPr indent="0">
              <a:buNone/>
            </a:pPr>
            <a:r>
              <a:rPr lang="en-US" sz="1800" dirty="0"/>
              <a:t>#4: Winter operation, typical stack temp</a:t>
            </a:r>
          </a:p>
        </p:txBody>
      </p:sp>
      <p:pic>
        <p:nvPicPr>
          <p:cNvPr id="5" name="Picture 4">
            <a:extLst>
              <a:ext uri="{FF2B5EF4-FFF2-40B4-BE49-F238E27FC236}">
                <a16:creationId xmlns:a16="http://schemas.microsoft.com/office/drawing/2014/main" id="{ECC66E20-79A0-1F27-89B0-7CB53A2CF6AF}"/>
              </a:ext>
            </a:extLst>
          </p:cNvPr>
          <p:cNvPicPr>
            <a:picLocks noChangeAspect="1"/>
          </p:cNvPicPr>
          <p:nvPr/>
        </p:nvPicPr>
        <p:blipFill>
          <a:blip r:embed="rId4"/>
          <a:stretch>
            <a:fillRect/>
          </a:stretch>
        </p:blipFill>
        <p:spPr>
          <a:xfrm>
            <a:off x="4572000" y="1145152"/>
            <a:ext cx="4300084" cy="4937761"/>
          </a:xfrm>
          <a:prstGeom prst="rect">
            <a:avLst/>
          </a:prstGeom>
        </p:spPr>
      </p:pic>
      <p:sp>
        <p:nvSpPr>
          <p:cNvPr id="6" name="Rectangle 5">
            <a:extLst>
              <a:ext uri="{FF2B5EF4-FFF2-40B4-BE49-F238E27FC236}">
                <a16:creationId xmlns:a16="http://schemas.microsoft.com/office/drawing/2014/main" id="{F4BAB08D-EE95-D598-A3EA-4E417424F4FB}"/>
              </a:ext>
            </a:extLst>
          </p:cNvPr>
          <p:cNvSpPr/>
          <p:nvPr/>
        </p:nvSpPr>
        <p:spPr>
          <a:xfrm>
            <a:off x="5738191" y="1457353"/>
            <a:ext cx="1987826" cy="2050390"/>
          </a:xfrm>
          <a:prstGeom prst="rect">
            <a:avLst/>
          </a:prstGeom>
          <a:gradFill flip="none" rotWithShape="1">
            <a:gsLst>
              <a:gs pos="0">
                <a:srgbClr val="1A71F2">
                  <a:alpha val="50000"/>
                </a:srgbClr>
              </a:gs>
              <a:gs pos="100000">
                <a:srgbClr val="B3D0FB">
                  <a:alpha val="50000"/>
                </a:srgbClr>
              </a:gs>
            </a:gsLst>
            <a:lin ang="14400000" scaled="0"/>
            <a:tileRect/>
          </a:gradFill>
          <a:ln>
            <a:solidFill>
              <a:srgbClr val="1A71F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Content Placeholder 3">
            <a:extLst>
              <a:ext uri="{FF2B5EF4-FFF2-40B4-BE49-F238E27FC236}">
                <a16:creationId xmlns:a16="http://schemas.microsoft.com/office/drawing/2014/main" id="{8A2B176F-0A2C-0768-549F-2D412C993E6A}"/>
              </a:ext>
            </a:extLst>
          </p:cNvPr>
          <p:cNvSpPr txBox="1">
            <a:spLocks/>
          </p:cNvSpPr>
          <p:nvPr/>
        </p:nvSpPr>
        <p:spPr>
          <a:xfrm>
            <a:off x="7304539" y="784859"/>
            <a:ext cx="1086291" cy="25184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rgbClr val="297BF3"/>
                </a:solidFill>
              </a:rPr>
              <a:t>Natural Draft</a:t>
            </a:r>
          </a:p>
        </p:txBody>
      </p:sp>
      <p:cxnSp>
        <p:nvCxnSpPr>
          <p:cNvPr id="8" name="Straight Arrow Connector 7">
            <a:extLst>
              <a:ext uri="{FF2B5EF4-FFF2-40B4-BE49-F238E27FC236}">
                <a16:creationId xmlns:a16="http://schemas.microsoft.com/office/drawing/2014/main" id="{8F8F197F-6AA8-A51E-1C15-3D1EFBC605A9}"/>
              </a:ext>
            </a:extLst>
          </p:cNvPr>
          <p:cNvCxnSpPr>
            <a:cxnSpLocks/>
          </p:cNvCxnSpPr>
          <p:nvPr/>
        </p:nvCxnSpPr>
        <p:spPr>
          <a:xfrm flipH="1">
            <a:off x="7049181" y="985109"/>
            <a:ext cx="320788" cy="486095"/>
          </a:xfrm>
          <a:prstGeom prst="straightConnector1">
            <a:avLst/>
          </a:prstGeom>
          <a:ln w="12700">
            <a:solidFill>
              <a:srgbClr val="3333FF"/>
            </a:solidFill>
            <a:tailEnd type="triangle"/>
          </a:ln>
        </p:spPr>
        <p:style>
          <a:lnRef idx="2">
            <a:schemeClr val="accent1"/>
          </a:lnRef>
          <a:fillRef idx="0">
            <a:schemeClr val="accent1"/>
          </a:fillRef>
          <a:effectRef idx="1">
            <a:schemeClr val="accent1"/>
          </a:effectRef>
          <a:fontRef idx="minor">
            <a:schemeClr val="tx1"/>
          </a:fontRef>
        </p:style>
      </p:cxnSp>
      <p:graphicFrame>
        <p:nvGraphicFramePr>
          <p:cNvPr id="9" name="Table 8">
            <a:extLst>
              <a:ext uri="{FF2B5EF4-FFF2-40B4-BE49-F238E27FC236}">
                <a16:creationId xmlns:a16="http://schemas.microsoft.com/office/drawing/2014/main" id="{C7F72519-6235-31D4-EA27-948A96B2EE28}"/>
              </a:ext>
            </a:extLst>
          </p:cNvPr>
          <p:cNvGraphicFramePr>
            <a:graphicFrameLocks noGrp="1"/>
          </p:cNvGraphicFramePr>
          <p:nvPr>
            <p:extLst>
              <p:ext uri="{D42A27DB-BD31-4B8C-83A1-F6EECF244321}">
                <p14:modId xmlns:p14="http://schemas.microsoft.com/office/powerpoint/2010/main" val="4086639294"/>
              </p:ext>
            </p:extLst>
          </p:nvPr>
        </p:nvGraphicFramePr>
        <p:xfrm>
          <a:off x="457200" y="4726625"/>
          <a:ext cx="4114800" cy="1133475"/>
        </p:xfrm>
        <a:graphic>
          <a:graphicData uri="http://schemas.openxmlformats.org/drawingml/2006/table">
            <a:tbl>
              <a:tblPr/>
              <a:tblGrid>
                <a:gridCol w="1009312">
                  <a:extLst>
                    <a:ext uri="{9D8B030D-6E8A-4147-A177-3AD203B41FA5}">
                      <a16:colId xmlns:a16="http://schemas.microsoft.com/office/drawing/2014/main" val="1112475446"/>
                    </a:ext>
                  </a:extLst>
                </a:gridCol>
                <a:gridCol w="776372">
                  <a:extLst>
                    <a:ext uri="{9D8B030D-6E8A-4147-A177-3AD203B41FA5}">
                      <a16:colId xmlns:a16="http://schemas.microsoft.com/office/drawing/2014/main" val="1833945685"/>
                    </a:ext>
                  </a:extLst>
                </a:gridCol>
                <a:gridCol w="776372">
                  <a:extLst>
                    <a:ext uri="{9D8B030D-6E8A-4147-A177-3AD203B41FA5}">
                      <a16:colId xmlns:a16="http://schemas.microsoft.com/office/drawing/2014/main" val="2314969720"/>
                    </a:ext>
                  </a:extLst>
                </a:gridCol>
                <a:gridCol w="776372">
                  <a:extLst>
                    <a:ext uri="{9D8B030D-6E8A-4147-A177-3AD203B41FA5}">
                      <a16:colId xmlns:a16="http://schemas.microsoft.com/office/drawing/2014/main" val="3102346940"/>
                    </a:ext>
                  </a:extLst>
                </a:gridCol>
                <a:gridCol w="776372">
                  <a:extLst>
                    <a:ext uri="{9D8B030D-6E8A-4147-A177-3AD203B41FA5}">
                      <a16:colId xmlns:a16="http://schemas.microsoft.com/office/drawing/2014/main" val="2667500501"/>
                    </a:ext>
                  </a:extLst>
                </a:gridCol>
              </a:tblGrid>
              <a:tr h="161925">
                <a:tc>
                  <a:txBody>
                    <a:bodyPr/>
                    <a:lstStyle/>
                    <a:p>
                      <a:pPr algn="ctr" fontAlgn="b"/>
                      <a:r>
                        <a:rPr lang="en-US" sz="1000" b="0" i="0" u="none" strike="noStrike" dirty="0">
                          <a:effectLst/>
                          <a:latin typeface="Arial" panose="020B0604020202020204" pitchFamily="34" charset="0"/>
                        </a:rPr>
                        <a:t>Heater Duty:</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fontAlgn="b"/>
                      <a:r>
                        <a:rPr lang="en-US" sz="1000" b="0" i="0" u="none" strike="noStrike" dirty="0">
                          <a:effectLst/>
                          <a:latin typeface="Arial" panose="020B0604020202020204" pitchFamily="34" charset="0"/>
                        </a:rPr>
                        <a:t>750MBtuh, 12" Diameter Stack</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pPr algn="ctr" fontAlgn="b"/>
                      <a:endParaRPr lang="en-US" sz="1000" b="0" i="0" u="none" strike="noStrike" dirty="0">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tcPr>
                </a:tc>
                <a:tc hMerge="1">
                  <a:txBody>
                    <a:bodyPr/>
                    <a:lstStyle/>
                    <a:p>
                      <a:pPr algn="ctr" fontAlgn="b"/>
                      <a:endParaRPr lang="en-US" sz="1000" b="0" i="0" u="none" strike="noStrike" dirty="0">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tcPr>
                </a:tc>
                <a:tc hMerge="1">
                  <a:txBody>
                    <a:bodyPr/>
                    <a:lstStyle/>
                    <a:p>
                      <a:pPr algn="ctr" fontAlgn="b"/>
                      <a:endParaRPr lang="en-US" sz="1000" b="0" i="0" u="none" strike="noStrike" dirty="0">
                        <a:effectLst/>
                        <a:latin typeface="Arial" panose="020B0604020202020204" pitchFamily="34" charset="0"/>
                      </a:endParaRP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tcPr>
                </a:tc>
                <a:extLst>
                  <a:ext uri="{0D108BD9-81ED-4DB2-BD59-A6C34878D82A}">
                    <a16:rowId xmlns:a16="http://schemas.microsoft.com/office/drawing/2014/main" val="3413007996"/>
                  </a:ext>
                </a:extLst>
              </a:tr>
              <a:tr h="161925">
                <a:tc>
                  <a:txBody>
                    <a:bodyPr/>
                    <a:lstStyle/>
                    <a:p>
                      <a:pPr algn="ctr" fontAlgn="b"/>
                      <a:r>
                        <a:rPr lang="en-US" sz="1000" b="0" i="0" u="none" strike="noStrike" dirty="0">
                          <a:effectLst/>
                          <a:latin typeface="Arial" panose="020B0604020202020204" pitchFamily="34" charset="0"/>
                        </a:rPr>
                        <a:t>Scenario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effectLst/>
                          <a:latin typeface="Arial" panose="020B0604020202020204" pitchFamily="34" charset="0"/>
                        </a:rPr>
                        <a:t>1</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2</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tcPr>
                </a:tc>
                <a:tc>
                  <a:txBody>
                    <a:bodyPr/>
                    <a:lstStyle/>
                    <a:p>
                      <a:pPr algn="ctr"/>
                      <a:r>
                        <a:rPr lang="en-US" sz="1000" b="0" i="0" u="none" strike="noStrike" dirty="0">
                          <a:effectLst/>
                          <a:latin typeface="Arial" panose="020B0604020202020204" pitchFamily="34" charset="0"/>
                        </a:rPr>
                        <a:t>3</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tcPr>
                </a:tc>
                <a:tc>
                  <a:txBody>
                    <a:bodyPr/>
                    <a:lstStyle/>
                    <a:p>
                      <a:pPr algn="ctr"/>
                      <a:r>
                        <a:rPr lang="en-US" sz="1000" b="0" i="0" u="none" strike="noStrike" dirty="0">
                          <a:effectLst/>
                          <a:latin typeface="Arial" panose="020B0604020202020204" pitchFamily="34" charset="0"/>
                        </a:rPr>
                        <a:t>4</a:t>
                      </a:r>
                      <a:endParaRPr lang="en-US" dirty="0"/>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tcPr>
                </a:tc>
                <a:extLst>
                  <a:ext uri="{0D108BD9-81ED-4DB2-BD59-A6C34878D82A}">
                    <a16:rowId xmlns:a16="http://schemas.microsoft.com/office/drawing/2014/main" val="3943358886"/>
                  </a:ext>
                </a:extLst>
              </a:tr>
              <a:tr h="161925">
                <a:tc>
                  <a:txBody>
                    <a:bodyPr/>
                    <a:lstStyle/>
                    <a:p>
                      <a:pPr algn="ctr" fontAlgn="b"/>
                      <a:r>
                        <a:rPr lang="en-US" sz="1000" b="0" i="0" u="none" strike="noStrike" dirty="0">
                          <a:effectLst/>
                          <a:latin typeface="Arial" panose="020B0604020202020204" pitchFamily="34" charset="0"/>
                        </a:rPr>
                        <a:t>Elevation (ft)</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effectLst/>
                          <a:latin typeface="Arial" panose="020B0604020202020204" pitchFamily="34" charset="0"/>
                        </a:rPr>
                        <a:t>1000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500</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1000</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1000</a:t>
                      </a:r>
                      <a:endParaRPr lang="en-US" dirty="0"/>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4346026"/>
                  </a:ext>
                </a:extLst>
              </a:tr>
              <a:tr h="161925">
                <a:tc>
                  <a:txBody>
                    <a:bodyPr/>
                    <a:lstStyle/>
                    <a:p>
                      <a:pPr algn="ctr" fontAlgn="b"/>
                      <a:r>
                        <a:rPr lang="en-US" sz="1000" b="0" i="0" u="none" strike="noStrike" dirty="0">
                          <a:effectLst/>
                          <a:latin typeface="Arial" panose="020B0604020202020204" pitchFamily="34" charset="0"/>
                        </a:rPr>
                        <a:t>T)Stack (°F)</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effectLst/>
                          <a:latin typeface="Arial" panose="020B0604020202020204" pitchFamily="34" charset="0"/>
                        </a:rPr>
                        <a:t>755</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755</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755</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855</a:t>
                      </a:r>
                      <a:endParaRPr lang="en-US" dirty="0"/>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11153005"/>
                  </a:ext>
                </a:extLst>
              </a:tr>
              <a:tr h="161925">
                <a:tc>
                  <a:txBody>
                    <a:bodyPr/>
                    <a:lstStyle/>
                    <a:p>
                      <a:pPr algn="ctr" fontAlgn="b"/>
                      <a:r>
                        <a:rPr lang="en-US" sz="1000" b="0" i="0" u="none" strike="noStrike" dirty="0">
                          <a:effectLst/>
                          <a:latin typeface="Arial" panose="020B0604020202020204" pitchFamily="34" charset="0"/>
                        </a:rPr>
                        <a:t>T)Amb (°F)</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effectLst/>
                          <a:latin typeface="Arial" panose="020B0604020202020204" pitchFamily="34" charset="0"/>
                        </a:rPr>
                        <a:t>90</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90</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-10</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-10</a:t>
                      </a:r>
                      <a:endParaRPr lang="en-US" dirty="0"/>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71300503"/>
                  </a:ext>
                </a:extLst>
              </a:tr>
              <a:tr h="161925">
                <a:tc>
                  <a:txBody>
                    <a:bodyPr/>
                    <a:lstStyle/>
                    <a:p>
                      <a:pPr algn="ctr" fontAlgn="b"/>
                      <a:r>
                        <a:rPr lang="en-US" sz="1000" b="0" i="0" u="none" strike="noStrike" dirty="0">
                          <a:effectLst/>
                          <a:latin typeface="Arial" panose="020B0604020202020204" pitchFamily="34" charset="0"/>
                        </a:rPr>
                        <a:t>%O2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effectLst/>
                          <a:latin typeface="Arial" panose="020B0604020202020204" pitchFamily="34" charset="0"/>
                        </a:rPr>
                        <a:t>3.42</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3.79</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7.15</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7.31</a:t>
                      </a:r>
                      <a:endParaRPr lang="en-US" dirty="0"/>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85502028"/>
                  </a:ext>
                </a:extLst>
              </a:tr>
              <a:tr h="161925">
                <a:tc>
                  <a:txBody>
                    <a:bodyPr/>
                    <a:lstStyle/>
                    <a:p>
                      <a:pPr algn="ctr" fontAlgn="b"/>
                      <a:r>
                        <a:rPr lang="en-US" sz="1000" b="0" i="0" u="none" strike="noStrike" dirty="0">
                          <a:effectLst/>
                          <a:latin typeface="Arial" panose="020B0604020202020204" pitchFamily="34" charset="0"/>
                        </a:rPr>
                        <a:t>Air Drafted (scfh)</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000" b="0" i="0" u="none" strike="noStrike" dirty="0">
                          <a:effectLst/>
                          <a:latin typeface="Arial" panose="020B0604020202020204" pitchFamily="34" charset="0"/>
                        </a:rPr>
                        <a:t>12,459</a:t>
                      </a:r>
                    </a:p>
                  </a:txBody>
                  <a:tcPr marL="0" marR="0" marT="0"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12,722</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15,547</a:t>
                      </a:r>
                      <a:endParaRPr lang="en-US" dirty="0"/>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n-US" sz="1000" b="0" i="0" u="none" strike="noStrike" dirty="0">
                          <a:effectLst/>
                          <a:latin typeface="Arial" panose="020B0604020202020204" pitchFamily="34" charset="0"/>
                        </a:rPr>
                        <a:t>15,723</a:t>
                      </a:r>
                      <a:endParaRPr lang="en-US" dirty="0"/>
                    </a:p>
                  </a:txBody>
                  <a:tcPr marL="0" marR="0" marT="0"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07145610"/>
                  </a:ext>
                </a:extLst>
              </a:tr>
            </a:tbl>
          </a:graphicData>
        </a:graphic>
      </p:graphicFrame>
      <p:grpSp>
        <p:nvGrpSpPr>
          <p:cNvPr id="10" name="Group 9">
            <a:extLst>
              <a:ext uri="{FF2B5EF4-FFF2-40B4-BE49-F238E27FC236}">
                <a16:creationId xmlns:a16="http://schemas.microsoft.com/office/drawing/2014/main" id="{DADC9FF8-9D24-7649-0532-5BA72221F7BF}"/>
              </a:ext>
            </a:extLst>
          </p:cNvPr>
          <p:cNvGrpSpPr/>
          <p:nvPr/>
        </p:nvGrpSpPr>
        <p:grpSpPr>
          <a:xfrm>
            <a:off x="5725994" y="2393722"/>
            <a:ext cx="330994" cy="296862"/>
            <a:chOff x="5725994" y="2660527"/>
            <a:chExt cx="330994" cy="296862"/>
          </a:xfrm>
        </p:grpSpPr>
        <p:sp>
          <p:nvSpPr>
            <p:cNvPr id="11" name="Star: 5 Points 10">
              <a:extLst>
                <a:ext uri="{FF2B5EF4-FFF2-40B4-BE49-F238E27FC236}">
                  <a16:creationId xmlns:a16="http://schemas.microsoft.com/office/drawing/2014/main" id="{8A674F46-1DD5-276F-383F-5030B1FF43C9}"/>
                </a:ext>
              </a:extLst>
            </p:cNvPr>
            <p:cNvSpPr/>
            <p:nvPr/>
          </p:nvSpPr>
          <p:spPr>
            <a:xfrm>
              <a:off x="5725994" y="2660527"/>
              <a:ext cx="330994" cy="296862"/>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549DF0F4-43C1-245F-643F-12111725A41B}"/>
                </a:ext>
              </a:extLst>
            </p:cNvPr>
            <p:cNvSpPr txBox="1"/>
            <p:nvPr/>
          </p:nvSpPr>
          <p:spPr>
            <a:xfrm flipH="1">
              <a:off x="5791717" y="2704135"/>
              <a:ext cx="199548" cy="246221"/>
            </a:xfrm>
            <a:prstGeom prst="rect">
              <a:avLst/>
            </a:prstGeom>
            <a:noFill/>
          </p:spPr>
          <p:txBody>
            <a:bodyPr wrap="square" rtlCol="0">
              <a:spAutoFit/>
            </a:bodyPr>
            <a:lstStyle/>
            <a:p>
              <a:pPr algn="ctr"/>
              <a:r>
                <a:rPr lang="en-US" sz="1000" b="1" dirty="0"/>
                <a:t>1</a:t>
              </a:r>
            </a:p>
          </p:txBody>
        </p:sp>
      </p:grpSp>
      <p:grpSp>
        <p:nvGrpSpPr>
          <p:cNvPr id="13" name="Group 12">
            <a:extLst>
              <a:ext uri="{FF2B5EF4-FFF2-40B4-BE49-F238E27FC236}">
                <a16:creationId xmlns:a16="http://schemas.microsoft.com/office/drawing/2014/main" id="{9AA31637-7650-1FAC-394F-60E767538192}"/>
              </a:ext>
            </a:extLst>
          </p:cNvPr>
          <p:cNvGrpSpPr/>
          <p:nvPr/>
        </p:nvGrpSpPr>
        <p:grpSpPr>
          <a:xfrm>
            <a:off x="6733004" y="2768121"/>
            <a:ext cx="330994" cy="296862"/>
            <a:chOff x="6733004" y="3087878"/>
            <a:chExt cx="330994" cy="296862"/>
          </a:xfrm>
        </p:grpSpPr>
        <p:sp>
          <p:nvSpPr>
            <p:cNvPr id="14" name="Star: 5 Points 13">
              <a:extLst>
                <a:ext uri="{FF2B5EF4-FFF2-40B4-BE49-F238E27FC236}">
                  <a16:creationId xmlns:a16="http://schemas.microsoft.com/office/drawing/2014/main" id="{D2090434-911D-E7A5-F357-CC84F1058403}"/>
                </a:ext>
              </a:extLst>
            </p:cNvPr>
            <p:cNvSpPr/>
            <p:nvPr/>
          </p:nvSpPr>
          <p:spPr>
            <a:xfrm>
              <a:off x="6733004" y="3087878"/>
              <a:ext cx="330994" cy="296862"/>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6A7AFD55-81AB-C9BB-0254-8A17D1832190}"/>
                </a:ext>
              </a:extLst>
            </p:cNvPr>
            <p:cNvSpPr txBox="1"/>
            <p:nvPr/>
          </p:nvSpPr>
          <p:spPr>
            <a:xfrm flipH="1">
              <a:off x="6798727" y="3119316"/>
              <a:ext cx="199548" cy="246221"/>
            </a:xfrm>
            <a:prstGeom prst="rect">
              <a:avLst/>
            </a:prstGeom>
            <a:noFill/>
          </p:spPr>
          <p:txBody>
            <a:bodyPr wrap="square" rtlCol="0">
              <a:spAutoFit/>
            </a:bodyPr>
            <a:lstStyle/>
            <a:p>
              <a:pPr algn="ctr"/>
              <a:r>
                <a:rPr lang="en-US" sz="1000" b="1" dirty="0"/>
                <a:t>3</a:t>
              </a:r>
            </a:p>
          </p:txBody>
        </p:sp>
      </p:grpSp>
      <p:grpSp>
        <p:nvGrpSpPr>
          <p:cNvPr id="18" name="Group 17">
            <a:extLst>
              <a:ext uri="{FF2B5EF4-FFF2-40B4-BE49-F238E27FC236}">
                <a16:creationId xmlns:a16="http://schemas.microsoft.com/office/drawing/2014/main" id="{BCA04583-0298-E23F-3F04-34DB1D9187B8}"/>
              </a:ext>
            </a:extLst>
          </p:cNvPr>
          <p:cNvGrpSpPr/>
          <p:nvPr/>
        </p:nvGrpSpPr>
        <p:grpSpPr>
          <a:xfrm>
            <a:off x="6849781" y="3159283"/>
            <a:ext cx="330994" cy="296862"/>
            <a:chOff x="6849781" y="3565440"/>
            <a:chExt cx="330994" cy="296862"/>
          </a:xfrm>
        </p:grpSpPr>
        <p:sp>
          <p:nvSpPr>
            <p:cNvPr id="19" name="Star: 5 Points 18">
              <a:extLst>
                <a:ext uri="{FF2B5EF4-FFF2-40B4-BE49-F238E27FC236}">
                  <a16:creationId xmlns:a16="http://schemas.microsoft.com/office/drawing/2014/main" id="{0C311767-C896-E05B-F2A6-32F7F64E6659}"/>
                </a:ext>
              </a:extLst>
            </p:cNvPr>
            <p:cNvSpPr/>
            <p:nvPr/>
          </p:nvSpPr>
          <p:spPr>
            <a:xfrm>
              <a:off x="6849781" y="3565440"/>
              <a:ext cx="330994" cy="296862"/>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BF5AF484-995D-F228-0F2E-FBAF73DDFD6C}"/>
                </a:ext>
              </a:extLst>
            </p:cNvPr>
            <p:cNvSpPr txBox="1"/>
            <p:nvPr/>
          </p:nvSpPr>
          <p:spPr>
            <a:xfrm flipH="1">
              <a:off x="6915504" y="3600413"/>
              <a:ext cx="199548" cy="246221"/>
            </a:xfrm>
            <a:prstGeom prst="rect">
              <a:avLst/>
            </a:prstGeom>
            <a:noFill/>
          </p:spPr>
          <p:txBody>
            <a:bodyPr wrap="square" rtlCol="0">
              <a:spAutoFit/>
            </a:bodyPr>
            <a:lstStyle/>
            <a:p>
              <a:pPr algn="ctr"/>
              <a:r>
                <a:rPr lang="en-US" sz="1000" b="1" dirty="0"/>
                <a:t>4</a:t>
              </a:r>
            </a:p>
          </p:txBody>
        </p:sp>
      </p:grpSp>
      <p:grpSp>
        <p:nvGrpSpPr>
          <p:cNvPr id="21" name="Group 20">
            <a:extLst>
              <a:ext uri="{FF2B5EF4-FFF2-40B4-BE49-F238E27FC236}">
                <a16:creationId xmlns:a16="http://schemas.microsoft.com/office/drawing/2014/main" id="{DAE95654-C710-AAE6-706E-987FDCAF1060}"/>
              </a:ext>
            </a:extLst>
          </p:cNvPr>
          <p:cNvGrpSpPr/>
          <p:nvPr/>
        </p:nvGrpSpPr>
        <p:grpSpPr>
          <a:xfrm>
            <a:off x="5803617" y="2423914"/>
            <a:ext cx="330994" cy="296862"/>
            <a:chOff x="5878394" y="2812927"/>
            <a:chExt cx="330994" cy="296862"/>
          </a:xfrm>
        </p:grpSpPr>
        <p:sp>
          <p:nvSpPr>
            <p:cNvPr id="22" name="Star: 5 Points 21">
              <a:extLst>
                <a:ext uri="{FF2B5EF4-FFF2-40B4-BE49-F238E27FC236}">
                  <a16:creationId xmlns:a16="http://schemas.microsoft.com/office/drawing/2014/main" id="{518E660B-EFD8-A420-51B7-AA27C1DC09AA}"/>
                </a:ext>
              </a:extLst>
            </p:cNvPr>
            <p:cNvSpPr/>
            <p:nvPr/>
          </p:nvSpPr>
          <p:spPr>
            <a:xfrm>
              <a:off x="5878394" y="2812927"/>
              <a:ext cx="330994" cy="296862"/>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B55B877F-8A15-B7E8-D377-04726C860A2E}"/>
                </a:ext>
              </a:extLst>
            </p:cNvPr>
            <p:cNvSpPr txBox="1"/>
            <p:nvPr/>
          </p:nvSpPr>
          <p:spPr>
            <a:xfrm flipH="1">
              <a:off x="5944117" y="2856535"/>
              <a:ext cx="199548" cy="246221"/>
            </a:xfrm>
            <a:prstGeom prst="rect">
              <a:avLst/>
            </a:prstGeom>
            <a:noFill/>
          </p:spPr>
          <p:txBody>
            <a:bodyPr wrap="square" rtlCol="0">
              <a:spAutoFit/>
            </a:bodyPr>
            <a:lstStyle/>
            <a:p>
              <a:pPr algn="ctr"/>
              <a:r>
                <a:rPr lang="en-US" sz="1000" b="1" dirty="0"/>
                <a:t>2</a:t>
              </a:r>
            </a:p>
          </p:txBody>
        </p:sp>
      </p:grpSp>
      <p:sp>
        <p:nvSpPr>
          <p:cNvPr id="24" name="Rectangle 23">
            <a:extLst>
              <a:ext uri="{FF2B5EF4-FFF2-40B4-BE49-F238E27FC236}">
                <a16:creationId xmlns:a16="http://schemas.microsoft.com/office/drawing/2014/main" id="{0CE29C3D-B4A6-3C00-EA01-78EEF9DC67C4}"/>
              </a:ext>
            </a:extLst>
          </p:cNvPr>
          <p:cNvSpPr/>
          <p:nvPr/>
        </p:nvSpPr>
        <p:spPr>
          <a:xfrm>
            <a:off x="1473949" y="4885843"/>
            <a:ext cx="770775" cy="97425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9AD8558B-0360-B987-C171-9C2F32DD7473}"/>
              </a:ext>
            </a:extLst>
          </p:cNvPr>
          <p:cNvSpPr/>
          <p:nvPr/>
        </p:nvSpPr>
        <p:spPr>
          <a:xfrm>
            <a:off x="2244725" y="4885843"/>
            <a:ext cx="778250" cy="97425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a:extLst>
              <a:ext uri="{FF2B5EF4-FFF2-40B4-BE49-F238E27FC236}">
                <a16:creationId xmlns:a16="http://schemas.microsoft.com/office/drawing/2014/main" id="{953E0E32-6039-7F01-C9B9-03E1F657AACA}"/>
              </a:ext>
            </a:extLst>
          </p:cNvPr>
          <p:cNvSpPr/>
          <p:nvPr/>
        </p:nvSpPr>
        <p:spPr>
          <a:xfrm>
            <a:off x="3022975" y="4885843"/>
            <a:ext cx="770775" cy="97425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a:extLst>
              <a:ext uri="{FF2B5EF4-FFF2-40B4-BE49-F238E27FC236}">
                <a16:creationId xmlns:a16="http://schemas.microsoft.com/office/drawing/2014/main" id="{BB1A1EF5-7C10-16D4-8B3F-A1B47ED59ED0}"/>
              </a:ext>
            </a:extLst>
          </p:cNvPr>
          <p:cNvSpPr/>
          <p:nvPr/>
        </p:nvSpPr>
        <p:spPr>
          <a:xfrm>
            <a:off x="3794875" y="4885843"/>
            <a:ext cx="770775" cy="97425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itle 1">
            <a:extLst>
              <a:ext uri="{FF2B5EF4-FFF2-40B4-BE49-F238E27FC236}">
                <a16:creationId xmlns:a16="http://schemas.microsoft.com/office/drawing/2014/main" id="{3BCD5580-2812-471D-6B12-D8492B5C9D38}"/>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
        <p:nvSpPr>
          <p:cNvPr id="31" name="Text Placeholder 2">
            <a:extLst>
              <a:ext uri="{FF2B5EF4-FFF2-40B4-BE49-F238E27FC236}">
                <a16:creationId xmlns:a16="http://schemas.microsoft.com/office/drawing/2014/main" id="{DA436CCE-EA64-6C73-CF50-9C2EA7E77D40}"/>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Application Requirements</a:t>
            </a:r>
          </a:p>
        </p:txBody>
      </p:sp>
    </p:spTree>
    <p:extLst>
      <p:ext uri="{BB962C8B-B14F-4D97-AF65-F5344CB8AC3E}">
        <p14:creationId xmlns:p14="http://schemas.microsoft.com/office/powerpoint/2010/main" val="108418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500"/>
                                        <p:tgtEl>
                                          <p:spTgt spid="4">
                                            <p:txEl>
                                              <p:pRg st="1" end="1"/>
                                            </p:txEl>
                                          </p:spTgt>
                                        </p:tgtEl>
                                      </p:cBhvr>
                                    </p:animEffect>
                                  </p:childTnLst>
                                </p:cTn>
                              </p:par>
                              <p:par>
                                <p:cTn id="22" presetID="22" presetClass="exit" presetSubtype="1" fill="hold" grpId="0" nodeType="withEffect">
                                  <p:stCondLst>
                                    <p:cond delay="0"/>
                                  </p:stCondLst>
                                  <p:childTnLst>
                                    <p:animEffect transition="out" filter="wipe(up)">
                                      <p:cBhvr>
                                        <p:cTn id="23" dur="500"/>
                                        <p:tgtEl>
                                          <p:spTgt spid="24"/>
                                        </p:tgtEl>
                                      </p:cBhvr>
                                    </p:animEffect>
                                    <p:set>
                                      <p:cBhvr>
                                        <p:cTn id="24" dur="1" fill="hold">
                                          <p:stCondLst>
                                            <p:cond delay="499"/>
                                          </p:stCondLst>
                                        </p:cTn>
                                        <p:tgtEl>
                                          <p:spTgt spid="24"/>
                                        </p:tgtEl>
                                        <p:attrNameLst>
                                          <p:attrName>style.visibility</p:attrName>
                                        </p:attrNameLst>
                                      </p:cBhvr>
                                      <p:to>
                                        <p:strVal val="hidden"/>
                                      </p:to>
                                    </p:set>
                                  </p:childTnLst>
                                </p:cTn>
                              </p:par>
                              <p:par>
                                <p:cTn id="25" presetID="10"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500"/>
                                        <p:tgtEl>
                                          <p:spTgt spid="4">
                                            <p:txEl>
                                              <p:pRg st="2" end="2"/>
                                            </p:txEl>
                                          </p:spTgt>
                                        </p:tgtEl>
                                      </p:cBhvr>
                                    </p:animEffect>
                                  </p:childTnLst>
                                </p:cTn>
                              </p:par>
                              <p:par>
                                <p:cTn id="33" presetID="22" presetClass="exit" presetSubtype="1" fill="hold" grpId="0" nodeType="withEffect">
                                  <p:stCondLst>
                                    <p:cond delay="0"/>
                                  </p:stCondLst>
                                  <p:childTnLst>
                                    <p:animEffect transition="out" filter="wipe(up)">
                                      <p:cBhvr>
                                        <p:cTn id="34" dur="500"/>
                                        <p:tgtEl>
                                          <p:spTgt spid="25"/>
                                        </p:tgtEl>
                                      </p:cBhvr>
                                    </p:animEffect>
                                    <p:set>
                                      <p:cBhvr>
                                        <p:cTn id="35" dur="1" fill="hold">
                                          <p:stCondLst>
                                            <p:cond delay="499"/>
                                          </p:stCondLst>
                                        </p:cTn>
                                        <p:tgtEl>
                                          <p:spTgt spid="25"/>
                                        </p:tgtEl>
                                        <p:attrNameLst>
                                          <p:attrName>style.visibility</p:attrName>
                                        </p:attrNameLst>
                                      </p:cBhvr>
                                      <p:to>
                                        <p:strVal val="hidden"/>
                                      </p:to>
                                    </p:set>
                                  </p:childTnLst>
                                </p:cTn>
                              </p:par>
                              <p:par>
                                <p:cTn id="36" presetID="10" presetClass="entr" presetSubtype="0" fill="hold" nodeType="with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500"/>
                                        <p:tgtEl>
                                          <p:spTgt spid="21"/>
                                        </p:tgtEl>
                                      </p:cBhvr>
                                    </p:animEffect>
                                  </p:childTnLst>
                                </p:cTn>
                              </p:par>
                            </p:childTnLst>
                          </p:cTn>
                        </p:par>
                      </p:childTnLst>
                    </p:cTn>
                  </p:par>
                  <p:par>
                    <p:cTn id="39" fill="hold">
                      <p:stCondLst>
                        <p:cond delay="indefinite"/>
                      </p:stCondLst>
                      <p:childTnLst>
                        <p:par>
                          <p:cTn id="40" fill="hold">
                            <p:stCondLst>
                              <p:cond delay="0"/>
                            </p:stCondLst>
                            <p:childTnLst>
                              <p:par>
                                <p:cTn id="41" presetID="9" presetClass="emph" presetSubtype="0" nodeType="clickEffect">
                                  <p:stCondLst>
                                    <p:cond delay="0"/>
                                  </p:stCondLst>
                                  <p:childTnLst>
                                    <p:set>
                                      <p:cBhvr>
                                        <p:cTn id="42" dur="indefinite"/>
                                        <p:tgtEl>
                                          <p:spTgt spid="4">
                                            <p:txEl>
                                              <p:pRg st="2" end="2"/>
                                            </p:txEl>
                                          </p:spTgt>
                                        </p:tgtEl>
                                        <p:attrNameLst>
                                          <p:attrName>style.opacity</p:attrName>
                                        </p:attrNameLst>
                                      </p:cBhvr>
                                      <p:to>
                                        <p:strVal val="0.25"/>
                                      </p:to>
                                    </p:set>
                                    <p:animEffect filter="image" prLst="opacity: 0.25">
                                      <p:cBhvr rctx="IE">
                                        <p:cTn id="43" dur="indefinite"/>
                                        <p:tgtEl>
                                          <p:spTgt spid="4">
                                            <p:txEl>
                                              <p:pRg st="2" end="2"/>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4">
                                            <p:txEl>
                                              <p:pRg st="3" end="3"/>
                                            </p:txEl>
                                          </p:spTgt>
                                        </p:tgtEl>
                                        <p:attrNameLst>
                                          <p:attrName>style.visibility</p:attrName>
                                        </p:attrNameLst>
                                      </p:cBhvr>
                                      <p:to>
                                        <p:strVal val="visible"/>
                                      </p:to>
                                    </p:set>
                                    <p:animEffect transition="in" filter="fade">
                                      <p:cBhvr>
                                        <p:cTn id="46" dur="500"/>
                                        <p:tgtEl>
                                          <p:spTgt spid="4">
                                            <p:txEl>
                                              <p:pRg st="3" end="3"/>
                                            </p:txEl>
                                          </p:spTgt>
                                        </p:tgtEl>
                                      </p:cBhvr>
                                    </p:animEffect>
                                  </p:childTnLst>
                                </p:cTn>
                              </p:par>
                              <p:par>
                                <p:cTn id="47" presetID="9" presetClass="emph" presetSubtype="0" nodeType="withEffect">
                                  <p:stCondLst>
                                    <p:cond delay="0"/>
                                  </p:stCondLst>
                                  <p:childTnLst>
                                    <p:set>
                                      <p:cBhvr>
                                        <p:cTn id="48" dur="indefinite"/>
                                        <p:tgtEl>
                                          <p:spTgt spid="21"/>
                                        </p:tgtEl>
                                        <p:attrNameLst>
                                          <p:attrName>style.opacity</p:attrName>
                                        </p:attrNameLst>
                                      </p:cBhvr>
                                      <p:to>
                                        <p:strVal val="0.25"/>
                                      </p:to>
                                    </p:set>
                                    <p:animEffect filter="image" prLst="opacity: 0.25">
                                      <p:cBhvr rctx="IE">
                                        <p:cTn id="49" dur="indefinite"/>
                                        <p:tgtEl>
                                          <p:spTgt spid="21"/>
                                        </p:tgtEl>
                                      </p:cBhvr>
                                    </p:animEffect>
                                  </p:childTnLst>
                                </p:cTn>
                              </p:par>
                              <p:par>
                                <p:cTn id="50" presetID="22" presetClass="exit" presetSubtype="1" fill="hold" grpId="0" nodeType="withEffect">
                                  <p:stCondLst>
                                    <p:cond delay="0"/>
                                  </p:stCondLst>
                                  <p:childTnLst>
                                    <p:animEffect transition="out" filter="wipe(up)">
                                      <p:cBhvr>
                                        <p:cTn id="51" dur="500"/>
                                        <p:tgtEl>
                                          <p:spTgt spid="26"/>
                                        </p:tgtEl>
                                      </p:cBhvr>
                                    </p:animEffect>
                                    <p:set>
                                      <p:cBhvr>
                                        <p:cTn id="52" dur="1" fill="hold">
                                          <p:stCondLst>
                                            <p:cond delay="499"/>
                                          </p:stCondLst>
                                        </p:cTn>
                                        <p:tgtEl>
                                          <p:spTgt spid="26"/>
                                        </p:tgtEl>
                                        <p:attrNameLst>
                                          <p:attrName>style.visibility</p:attrName>
                                        </p:attrNameLst>
                                      </p:cBhvr>
                                      <p:to>
                                        <p:strVal val="hidden"/>
                                      </p:to>
                                    </p:set>
                                  </p:childTnLst>
                                </p:cTn>
                              </p:par>
                              <p:par>
                                <p:cTn id="53" presetID="10" presetClass="entr" presetSubtype="0" fill="hold" nodeType="withEffect">
                                  <p:stCondLst>
                                    <p:cond delay="0"/>
                                  </p:stCondLst>
                                  <p:childTnLst>
                                    <p:set>
                                      <p:cBhvr>
                                        <p:cTn id="54" dur="1" fill="hold">
                                          <p:stCondLst>
                                            <p:cond delay="0"/>
                                          </p:stCondLst>
                                        </p:cTn>
                                        <p:tgtEl>
                                          <p:spTgt spid="13"/>
                                        </p:tgtEl>
                                        <p:attrNameLst>
                                          <p:attrName>style.visibility</p:attrName>
                                        </p:attrNameLst>
                                      </p:cBhvr>
                                      <p:to>
                                        <p:strVal val="visible"/>
                                      </p:to>
                                    </p:set>
                                    <p:animEffect transition="in" filter="fade">
                                      <p:cBhvr>
                                        <p:cTn id="55" dur="500"/>
                                        <p:tgtEl>
                                          <p:spTgt spid="13"/>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
                                            <p:txEl>
                                              <p:pRg st="4" end="4"/>
                                            </p:txEl>
                                          </p:spTgt>
                                        </p:tgtEl>
                                        <p:attrNameLst>
                                          <p:attrName>style.visibility</p:attrName>
                                        </p:attrNameLst>
                                      </p:cBhvr>
                                      <p:to>
                                        <p:strVal val="visible"/>
                                      </p:to>
                                    </p:set>
                                    <p:animEffect transition="in" filter="fade">
                                      <p:cBhvr>
                                        <p:cTn id="60" dur="500"/>
                                        <p:tgtEl>
                                          <p:spTgt spid="4">
                                            <p:txEl>
                                              <p:pRg st="4" end="4"/>
                                            </p:txEl>
                                          </p:spTgt>
                                        </p:tgtEl>
                                      </p:cBhvr>
                                    </p:animEffect>
                                  </p:childTnLst>
                                </p:cTn>
                              </p:par>
                              <p:par>
                                <p:cTn id="61" presetID="22" presetClass="exit" presetSubtype="1" fill="hold" grpId="0" nodeType="withEffect">
                                  <p:stCondLst>
                                    <p:cond delay="0"/>
                                  </p:stCondLst>
                                  <p:childTnLst>
                                    <p:animEffect transition="out" filter="wipe(up)">
                                      <p:cBhvr>
                                        <p:cTn id="62" dur="500"/>
                                        <p:tgtEl>
                                          <p:spTgt spid="27"/>
                                        </p:tgtEl>
                                      </p:cBhvr>
                                    </p:animEffect>
                                    <p:set>
                                      <p:cBhvr>
                                        <p:cTn id="63" dur="1" fill="hold">
                                          <p:stCondLst>
                                            <p:cond delay="499"/>
                                          </p:stCondLst>
                                        </p:cTn>
                                        <p:tgtEl>
                                          <p:spTgt spid="27"/>
                                        </p:tgtEl>
                                        <p:attrNameLst>
                                          <p:attrName>style.visibility</p:attrName>
                                        </p:attrNameLst>
                                      </p:cBhvr>
                                      <p:to>
                                        <p:strVal val="hidden"/>
                                      </p:to>
                                    </p:set>
                                  </p:childTnLst>
                                </p:cTn>
                              </p:par>
                              <p:par>
                                <p:cTn id="64" presetID="10" presetClass="entr" presetSubtype="0" fill="hold" nodeType="withEffect">
                                  <p:stCondLst>
                                    <p:cond delay="0"/>
                                  </p:stCondLst>
                                  <p:childTnLst>
                                    <p:set>
                                      <p:cBhvr>
                                        <p:cTn id="65" dur="1" fill="hold">
                                          <p:stCondLst>
                                            <p:cond delay="0"/>
                                          </p:stCondLst>
                                        </p:cTn>
                                        <p:tgtEl>
                                          <p:spTgt spid="18"/>
                                        </p:tgtEl>
                                        <p:attrNameLst>
                                          <p:attrName>style.visibility</p:attrName>
                                        </p:attrNameLst>
                                      </p:cBhvr>
                                      <p:to>
                                        <p:strVal val="visible"/>
                                      </p:to>
                                    </p:set>
                                    <p:animEffect transition="in" filter="fade">
                                      <p:cBhvr>
                                        <p:cTn id="6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24" grpId="0" animBg="1"/>
      <p:bldP spid="25" grpId="0" animBg="1"/>
      <p:bldP spid="26" grpId="0" animBg="1"/>
      <p:bldP spid="2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5" name="Content Placeholder 2">
            <a:extLst>
              <a:ext uri="{FF2B5EF4-FFF2-40B4-BE49-F238E27FC236}">
                <a16:creationId xmlns:a16="http://schemas.microsoft.com/office/drawing/2014/main" id="{7B22E668-20A2-7468-F01C-019BB56B2A8B}"/>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7" name="Content Placeholder 3">
            <a:extLst>
              <a:ext uri="{FF2B5EF4-FFF2-40B4-BE49-F238E27FC236}">
                <a16:creationId xmlns:a16="http://schemas.microsoft.com/office/drawing/2014/main" id="{2236E78C-AF24-3E6A-E359-83948CACCD65}"/>
              </a:ext>
            </a:extLst>
          </p:cNvPr>
          <p:cNvSpPr txBox="1">
            <a:spLocks/>
          </p:cNvSpPr>
          <p:nvPr/>
        </p:nvSpPr>
        <p:spPr>
          <a:xfrm>
            <a:off x="457200" y="1106424"/>
            <a:ext cx="8229600" cy="48354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Misconceptions about combustion performance/efficiency:</a:t>
            </a:r>
          </a:p>
          <a:p>
            <a:pPr marL="571500" lvl="1" indent="-342900">
              <a:buFont typeface="+mj-lt"/>
              <a:buAutoNum type="arabicPeriod"/>
            </a:pPr>
            <a:r>
              <a:rPr lang="en-US" sz="1800" dirty="0"/>
              <a:t>Different burners in the same combustion chamber will produce consistency in combustion efficiency</a:t>
            </a:r>
          </a:p>
        </p:txBody>
      </p:sp>
      <p:sp>
        <p:nvSpPr>
          <p:cNvPr id="8" name="Content Placeholder 3">
            <a:extLst>
              <a:ext uri="{FF2B5EF4-FFF2-40B4-BE49-F238E27FC236}">
                <a16:creationId xmlns:a16="http://schemas.microsoft.com/office/drawing/2014/main" id="{0CCC64C8-ECA6-87E6-0A28-77F069514174}"/>
              </a:ext>
            </a:extLst>
          </p:cNvPr>
          <p:cNvSpPr txBox="1">
            <a:spLocks/>
          </p:cNvSpPr>
          <p:nvPr/>
        </p:nvSpPr>
        <p:spPr>
          <a:xfrm>
            <a:off x="457199" y="3017520"/>
            <a:ext cx="3157611" cy="28871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While different types of natural draft burners are more effective at entraining primary air prior to combustion, the effects of ambient temperature changes will continue to be an overwhelming influence on stack draft performance resulting in reduced efficiency during colder burner operation.</a:t>
            </a:r>
          </a:p>
        </p:txBody>
      </p:sp>
      <p:pic>
        <p:nvPicPr>
          <p:cNvPr id="9" name="Picture 8" descr="Graphical user interface, diagram&#10;&#10;Description automatically generated">
            <a:extLst>
              <a:ext uri="{FF2B5EF4-FFF2-40B4-BE49-F238E27FC236}">
                <a16:creationId xmlns:a16="http://schemas.microsoft.com/office/drawing/2014/main" id="{DE69D850-3055-4FEC-9020-34498E18CB9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8338" y="3258800"/>
            <a:ext cx="5266210" cy="2743943"/>
          </a:xfrm>
          <a:prstGeom prst="rect">
            <a:avLst/>
          </a:prstGeom>
          <a:noFill/>
          <a:ln>
            <a:noFill/>
          </a:ln>
        </p:spPr>
      </p:pic>
      <p:sp>
        <p:nvSpPr>
          <p:cNvPr id="10" name="Rectangle 9">
            <a:extLst>
              <a:ext uri="{FF2B5EF4-FFF2-40B4-BE49-F238E27FC236}">
                <a16:creationId xmlns:a16="http://schemas.microsoft.com/office/drawing/2014/main" id="{F331960B-9B82-B063-62B2-9DCCD12DAE35}"/>
              </a:ext>
            </a:extLst>
          </p:cNvPr>
          <p:cNvSpPr>
            <a:spLocks/>
          </p:cNvSpPr>
          <p:nvPr/>
        </p:nvSpPr>
        <p:spPr>
          <a:xfrm>
            <a:off x="4422175" y="5356482"/>
            <a:ext cx="2935888" cy="10058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1E0EC03F-D412-06B3-0AE4-48AD3FB4291C}"/>
              </a:ext>
            </a:extLst>
          </p:cNvPr>
          <p:cNvSpPr>
            <a:spLocks/>
          </p:cNvSpPr>
          <p:nvPr/>
        </p:nvSpPr>
        <p:spPr>
          <a:xfrm>
            <a:off x="4785315" y="5053965"/>
            <a:ext cx="2553697" cy="10058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Arrow: Left 11">
            <a:extLst>
              <a:ext uri="{FF2B5EF4-FFF2-40B4-BE49-F238E27FC236}">
                <a16:creationId xmlns:a16="http://schemas.microsoft.com/office/drawing/2014/main" id="{C8E53E18-ADF3-692F-9BCB-20D8BE9A05A9}"/>
              </a:ext>
            </a:extLst>
          </p:cNvPr>
          <p:cNvSpPr>
            <a:spLocks/>
          </p:cNvSpPr>
          <p:nvPr/>
        </p:nvSpPr>
        <p:spPr>
          <a:xfrm rot="5400000">
            <a:off x="4528853" y="4753893"/>
            <a:ext cx="202446"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Arrow: Left 12">
            <a:extLst>
              <a:ext uri="{FF2B5EF4-FFF2-40B4-BE49-F238E27FC236}">
                <a16:creationId xmlns:a16="http://schemas.microsoft.com/office/drawing/2014/main" id="{D1AF8817-7998-7C5F-7E72-DD4401FDC2AC}"/>
              </a:ext>
            </a:extLst>
          </p:cNvPr>
          <p:cNvSpPr>
            <a:spLocks/>
          </p:cNvSpPr>
          <p:nvPr/>
        </p:nvSpPr>
        <p:spPr>
          <a:xfrm rot="5400000">
            <a:off x="4528853" y="4257943"/>
            <a:ext cx="202446"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4" name="Connector: Curved 13">
            <a:extLst>
              <a:ext uri="{FF2B5EF4-FFF2-40B4-BE49-F238E27FC236}">
                <a16:creationId xmlns:a16="http://schemas.microsoft.com/office/drawing/2014/main" id="{5CA34304-95DF-464A-785C-3F988E044FD0}"/>
              </a:ext>
            </a:extLst>
          </p:cNvPr>
          <p:cNvCxnSpPr>
            <a:cxnSpLocks noChangeAspect="1"/>
          </p:cNvCxnSpPr>
          <p:nvPr/>
        </p:nvCxnSpPr>
        <p:spPr>
          <a:xfrm rot="10800000">
            <a:off x="4137147" y="3273553"/>
            <a:ext cx="350448" cy="299321"/>
          </a:xfrm>
          <a:prstGeom prst="curvedConnector3">
            <a:avLst>
              <a:gd name="adj1" fmla="val 41167"/>
            </a:avLst>
          </a:prstGeom>
          <a:ln w="44450">
            <a:solidFill>
              <a:srgbClr val="FF481D"/>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C107DBBF-9C4E-F79C-D19C-C4700ACD3A61}"/>
              </a:ext>
            </a:extLst>
          </p:cNvPr>
          <p:cNvCxnSpPr>
            <a:cxnSpLocks noChangeAspect="1"/>
          </p:cNvCxnSpPr>
          <p:nvPr/>
        </p:nvCxnSpPr>
        <p:spPr>
          <a:xfrm flipV="1">
            <a:off x="4735888" y="3273553"/>
            <a:ext cx="356614" cy="293000"/>
          </a:xfrm>
          <a:prstGeom prst="curvedConnector3">
            <a:avLst>
              <a:gd name="adj1" fmla="val 43323"/>
            </a:avLst>
          </a:prstGeom>
          <a:ln w="44450">
            <a:solidFill>
              <a:srgbClr val="FF481D"/>
            </a:solidFill>
            <a:tailEnd type="triangle" w="sm"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3D45DC04-30B6-656E-2ADA-F1AEECED1D31}"/>
              </a:ext>
            </a:extLst>
          </p:cNvPr>
          <p:cNvSpPr>
            <a:spLocks/>
          </p:cNvSpPr>
          <p:nvPr/>
        </p:nvSpPr>
        <p:spPr>
          <a:xfrm>
            <a:off x="3761957" y="4914265"/>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1930DE0-50D3-CE2E-9D38-82EE9B7BB3C8}"/>
              </a:ext>
            </a:extLst>
          </p:cNvPr>
          <p:cNvSpPr>
            <a:spLocks/>
          </p:cNvSpPr>
          <p:nvPr/>
        </p:nvSpPr>
        <p:spPr>
          <a:xfrm>
            <a:off x="3777190" y="5625291"/>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84FB45EC-8E1B-D472-162C-6AD28FC05BFE}"/>
              </a:ext>
            </a:extLst>
          </p:cNvPr>
          <p:cNvSpPr txBox="1">
            <a:spLocks/>
          </p:cNvSpPr>
          <p:nvPr/>
        </p:nvSpPr>
        <p:spPr>
          <a:xfrm>
            <a:off x="3852558" y="5286367"/>
            <a:ext cx="533399" cy="276999"/>
          </a:xfrm>
          <a:prstGeom prst="rect">
            <a:avLst/>
          </a:prstGeom>
          <a:solidFill>
            <a:schemeClr val="bg1"/>
          </a:solidFill>
        </p:spPr>
        <p:txBody>
          <a:bodyPr wrap="square" rtlCol="0">
            <a:spAutoFit/>
          </a:bodyPr>
          <a:lstStyle/>
          <a:p>
            <a:pPr algn="ctr"/>
            <a:r>
              <a:rPr lang="en-US" sz="600" dirty="0"/>
              <a:t>FLAME</a:t>
            </a:r>
          </a:p>
          <a:p>
            <a:pPr algn="ctr"/>
            <a:r>
              <a:rPr lang="en-US" sz="600" dirty="0"/>
              <a:t>ARRESTOR</a:t>
            </a:r>
          </a:p>
        </p:txBody>
      </p:sp>
      <p:cxnSp>
        <p:nvCxnSpPr>
          <p:cNvPr id="21" name="Connector: Curved 20">
            <a:extLst>
              <a:ext uri="{FF2B5EF4-FFF2-40B4-BE49-F238E27FC236}">
                <a16:creationId xmlns:a16="http://schemas.microsoft.com/office/drawing/2014/main" id="{544652A4-4BCA-1816-99A4-515F3D503CEB}"/>
              </a:ext>
            </a:extLst>
          </p:cNvPr>
          <p:cNvCxnSpPr>
            <a:cxnSpLocks noChangeAspect="1"/>
          </p:cNvCxnSpPr>
          <p:nvPr/>
        </p:nvCxnSpPr>
        <p:spPr>
          <a:xfrm>
            <a:off x="3695282" y="5051295"/>
            <a:ext cx="337835" cy="288547"/>
          </a:xfrm>
          <a:prstGeom prst="curvedConnector3">
            <a:avLst>
              <a:gd name="adj1" fmla="val 54699"/>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22" name="Connector: Curved 21">
            <a:extLst>
              <a:ext uri="{FF2B5EF4-FFF2-40B4-BE49-F238E27FC236}">
                <a16:creationId xmlns:a16="http://schemas.microsoft.com/office/drawing/2014/main" id="{C4F3563C-86CD-3BDC-35DC-CE96DEF6DF4C}"/>
              </a:ext>
            </a:extLst>
          </p:cNvPr>
          <p:cNvCxnSpPr>
            <a:cxnSpLocks noChangeAspect="1"/>
          </p:cNvCxnSpPr>
          <p:nvPr/>
        </p:nvCxnSpPr>
        <p:spPr>
          <a:xfrm flipV="1">
            <a:off x="3695282" y="5517330"/>
            <a:ext cx="337835" cy="277571"/>
          </a:xfrm>
          <a:prstGeom prst="curvedConnector3">
            <a:avLst>
              <a:gd name="adj1" fmla="val 50000"/>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39757D42-0AAA-864A-54D4-344E149AFDB3}"/>
              </a:ext>
            </a:extLst>
          </p:cNvPr>
          <p:cNvSpPr>
            <a:spLocks/>
          </p:cNvSpPr>
          <p:nvPr/>
        </p:nvSpPr>
        <p:spPr>
          <a:xfrm>
            <a:off x="7281351" y="3273553"/>
            <a:ext cx="1643197"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ectangle 23">
            <a:extLst>
              <a:ext uri="{FF2B5EF4-FFF2-40B4-BE49-F238E27FC236}">
                <a16:creationId xmlns:a16="http://schemas.microsoft.com/office/drawing/2014/main" id="{458B12EF-DBB1-BBE2-163E-2845A3511170}"/>
              </a:ext>
            </a:extLst>
          </p:cNvPr>
          <p:cNvSpPr>
            <a:spLocks/>
          </p:cNvSpPr>
          <p:nvPr/>
        </p:nvSpPr>
        <p:spPr>
          <a:xfrm>
            <a:off x="5625902" y="4508287"/>
            <a:ext cx="1995585" cy="100583"/>
          </a:xfrm>
          <a:prstGeom prst="rect">
            <a:avLst/>
          </a:prstGeom>
          <a:solidFill>
            <a:srgbClr val="2089BE"/>
          </a:solidFill>
          <a:ln>
            <a:solidFill>
              <a:srgbClr val="208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7B35C11F-1AC1-575F-34F8-2F5DA0AC71AD}"/>
              </a:ext>
            </a:extLst>
          </p:cNvPr>
          <p:cNvSpPr>
            <a:spLocks/>
          </p:cNvSpPr>
          <p:nvPr/>
        </p:nvSpPr>
        <p:spPr>
          <a:xfrm>
            <a:off x="5685434" y="4813978"/>
            <a:ext cx="1995585" cy="103461"/>
          </a:xfrm>
          <a:prstGeom prst="rect">
            <a:avLst/>
          </a:prstGeom>
          <a:solidFill>
            <a:srgbClr val="2089BE"/>
          </a:solidFill>
          <a:ln>
            <a:solidFill>
              <a:srgbClr val="208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Arrow: Left 25">
            <a:extLst>
              <a:ext uri="{FF2B5EF4-FFF2-40B4-BE49-F238E27FC236}">
                <a16:creationId xmlns:a16="http://schemas.microsoft.com/office/drawing/2014/main" id="{03BD060E-8DFB-7774-125E-06252F69271F}"/>
              </a:ext>
            </a:extLst>
          </p:cNvPr>
          <p:cNvSpPr>
            <a:spLocks/>
          </p:cNvSpPr>
          <p:nvPr/>
        </p:nvSpPr>
        <p:spPr>
          <a:xfrm rot="10800000">
            <a:off x="6335709" y="5365632"/>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Left 26">
            <a:extLst>
              <a:ext uri="{FF2B5EF4-FFF2-40B4-BE49-F238E27FC236}">
                <a16:creationId xmlns:a16="http://schemas.microsoft.com/office/drawing/2014/main" id="{D926EBDE-1794-1415-241F-80E3BCADD420}"/>
              </a:ext>
            </a:extLst>
          </p:cNvPr>
          <p:cNvSpPr>
            <a:spLocks/>
          </p:cNvSpPr>
          <p:nvPr/>
        </p:nvSpPr>
        <p:spPr>
          <a:xfrm>
            <a:off x="6338471"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Arrow: Left 27">
            <a:extLst>
              <a:ext uri="{FF2B5EF4-FFF2-40B4-BE49-F238E27FC236}">
                <a16:creationId xmlns:a16="http://schemas.microsoft.com/office/drawing/2014/main" id="{AA82CF6C-3ADF-F38F-272C-5FF1AA98746C}"/>
              </a:ext>
            </a:extLst>
          </p:cNvPr>
          <p:cNvSpPr>
            <a:spLocks/>
          </p:cNvSpPr>
          <p:nvPr/>
        </p:nvSpPr>
        <p:spPr>
          <a:xfrm>
            <a:off x="5694958"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Arrow: Left 28">
            <a:extLst>
              <a:ext uri="{FF2B5EF4-FFF2-40B4-BE49-F238E27FC236}">
                <a16:creationId xmlns:a16="http://schemas.microsoft.com/office/drawing/2014/main" id="{C371A711-B26B-D3BF-E44D-B5CCF744F305}"/>
              </a:ext>
            </a:extLst>
          </p:cNvPr>
          <p:cNvSpPr>
            <a:spLocks/>
          </p:cNvSpPr>
          <p:nvPr/>
        </p:nvSpPr>
        <p:spPr>
          <a:xfrm rot="10800000">
            <a:off x="6919286" y="5365633"/>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Left 29">
            <a:extLst>
              <a:ext uri="{FF2B5EF4-FFF2-40B4-BE49-F238E27FC236}">
                <a16:creationId xmlns:a16="http://schemas.microsoft.com/office/drawing/2014/main" id="{D507391D-3765-AB5F-AB7F-F0EC051F1C72}"/>
              </a:ext>
            </a:extLst>
          </p:cNvPr>
          <p:cNvSpPr>
            <a:spLocks/>
          </p:cNvSpPr>
          <p:nvPr/>
        </p:nvSpPr>
        <p:spPr>
          <a:xfrm rot="10800000">
            <a:off x="5103985" y="5365634"/>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Arrow: Left 30">
            <a:extLst>
              <a:ext uri="{FF2B5EF4-FFF2-40B4-BE49-F238E27FC236}">
                <a16:creationId xmlns:a16="http://schemas.microsoft.com/office/drawing/2014/main" id="{BA33A6EB-BD13-2695-8F29-5403608451CA}"/>
              </a:ext>
            </a:extLst>
          </p:cNvPr>
          <p:cNvSpPr>
            <a:spLocks/>
          </p:cNvSpPr>
          <p:nvPr/>
        </p:nvSpPr>
        <p:spPr>
          <a:xfrm>
            <a:off x="5103984" y="5060812"/>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Arrow: Left 31">
            <a:extLst>
              <a:ext uri="{FF2B5EF4-FFF2-40B4-BE49-F238E27FC236}">
                <a16:creationId xmlns:a16="http://schemas.microsoft.com/office/drawing/2014/main" id="{87E8A8D5-27A1-AAD0-A1DC-15F9FF8A51E7}"/>
              </a:ext>
            </a:extLst>
          </p:cNvPr>
          <p:cNvSpPr>
            <a:spLocks/>
          </p:cNvSpPr>
          <p:nvPr/>
        </p:nvSpPr>
        <p:spPr>
          <a:xfrm>
            <a:off x="6919285"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Arrow: Left 32">
            <a:extLst>
              <a:ext uri="{FF2B5EF4-FFF2-40B4-BE49-F238E27FC236}">
                <a16:creationId xmlns:a16="http://schemas.microsoft.com/office/drawing/2014/main" id="{ECFD2F87-2017-E068-2435-012CF19ED362}"/>
              </a:ext>
            </a:extLst>
          </p:cNvPr>
          <p:cNvSpPr>
            <a:spLocks/>
          </p:cNvSpPr>
          <p:nvPr/>
        </p:nvSpPr>
        <p:spPr>
          <a:xfrm rot="10800000">
            <a:off x="5719846" y="5365633"/>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E13FDB48-CD13-7B5B-9749-352A304AD1C7}"/>
              </a:ext>
            </a:extLst>
          </p:cNvPr>
          <p:cNvSpPr txBox="1"/>
          <p:nvPr/>
        </p:nvSpPr>
        <p:spPr>
          <a:xfrm>
            <a:off x="3113609" y="1647995"/>
            <a:ext cx="681869" cy="369332"/>
          </a:xfrm>
          <a:prstGeom prst="rect">
            <a:avLst/>
          </a:prstGeom>
          <a:noFill/>
        </p:spPr>
        <p:txBody>
          <a:bodyPr wrap="square" rtlCol="0">
            <a:spAutoFit/>
          </a:bodyPr>
          <a:lstStyle/>
          <a:p>
            <a:r>
              <a:rPr lang="en-US" dirty="0"/>
              <a:t>– </a:t>
            </a:r>
            <a:r>
              <a:rPr lang="en-US" b="1" dirty="0"/>
              <a:t>NO</a:t>
            </a:r>
          </a:p>
        </p:txBody>
      </p:sp>
      <p:sp>
        <p:nvSpPr>
          <p:cNvPr id="34" name="Title 1">
            <a:extLst>
              <a:ext uri="{FF2B5EF4-FFF2-40B4-BE49-F238E27FC236}">
                <a16:creationId xmlns:a16="http://schemas.microsoft.com/office/drawing/2014/main" id="{AD7D8151-F141-D849-DB0D-62888DA17633}"/>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2731222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22" presetClass="exit" presetSubtype="2" repeatCount="indefinite" fill="hold" grpId="0" nodeType="withEffect">
                                  <p:stCondLst>
                                    <p:cond delay="0"/>
                                  </p:stCondLst>
                                  <p:childTnLst>
                                    <p:animEffect transition="out" filter="wipe(right)">
                                      <p:cBhvr>
                                        <p:cTn id="9" dur="2000"/>
                                        <p:tgtEl>
                                          <p:spTgt spid="25"/>
                                        </p:tgtEl>
                                      </p:cBhvr>
                                    </p:animEffect>
                                    <p:set>
                                      <p:cBhvr>
                                        <p:cTn id="10" dur="1" fill="hold">
                                          <p:stCondLst>
                                            <p:cond delay="1999"/>
                                          </p:stCondLst>
                                        </p:cTn>
                                        <p:tgtEl>
                                          <p:spTgt spid="25"/>
                                        </p:tgtEl>
                                        <p:attrNameLst>
                                          <p:attrName>style.visibility</p:attrName>
                                        </p:attrNameLst>
                                      </p:cBhvr>
                                      <p:to>
                                        <p:strVal val="hidden"/>
                                      </p:to>
                                    </p:set>
                                  </p:childTnLst>
                                </p:cTn>
                              </p:par>
                              <p:par>
                                <p:cTn id="11" presetID="22" presetClass="exit" presetSubtype="8" repeatCount="indefinite" fill="hold" grpId="0" nodeType="withEffect">
                                  <p:stCondLst>
                                    <p:cond delay="1000"/>
                                  </p:stCondLst>
                                  <p:childTnLst>
                                    <p:animEffect transition="out" filter="wipe(left)">
                                      <p:cBhvr>
                                        <p:cTn id="12" dur="2000"/>
                                        <p:tgtEl>
                                          <p:spTgt spid="24"/>
                                        </p:tgtEl>
                                      </p:cBhvr>
                                    </p:animEffect>
                                    <p:set>
                                      <p:cBhvr>
                                        <p:cTn id="13" dur="1" fill="hold">
                                          <p:stCondLst>
                                            <p:cond delay="1999"/>
                                          </p:stCondLst>
                                        </p:cTn>
                                        <p:tgtEl>
                                          <p:spTgt spid="24"/>
                                        </p:tgtEl>
                                        <p:attrNameLst>
                                          <p:attrName>style.visibility</p:attrName>
                                        </p:attrNameLst>
                                      </p:cBhvr>
                                      <p:to>
                                        <p:strVal val="hidden"/>
                                      </p:to>
                                    </p:set>
                                  </p:childTnLst>
                                </p:cTn>
                              </p:par>
                              <p:par>
                                <p:cTn id="14" presetID="10" presetClass="entr" presetSubtype="0" repeatCount="indefinite" fill="hold" nodeType="withEffect">
                                  <p:stCondLst>
                                    <p:cond delay="0"/>
                                  </p:stCondLst>
                                  <p:childTnLst>
                                    <p:set>
                                      <p:cBhvr>
                                        <p:cTn id="15" dur="1" fill="hold">
                                          <p:stCondLst>
                                            <p:cond delay="0"/>
                                          </p:stCondLst>
                                        </p:cTn>
                                        <p:tgtEl>
                                          <p:spTgt spid="21"/>
                                        </p:tgtEl>
                                        <p:attrNameLst>
                                          <p:attrName>style.visibility</p:attrName>
                                        </p:attrNameLst>
                                      </p:cBhvr>
                                      <p:to>
                                        <p:strVal val="visible"/>
                                      </p:to>
                                    </p:set>
                                    <p:animEffect transition="in" filter="fade">
                                      <p:cBhvr>
                                        <p:cTn id="16" dur="3000"/>
                                        <p:tgtEl>
                                          <p:spTgt spid="21"/>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fade">
                                      <p:cBhvr>
                                        <p:cTn id="19" dur="3000"/>
                                        <p:tgtEl>
                                          <p:spTgt spid="22"/>
                                        </p:tgtEl>
                                      </p:cBhvr>
                                    </p:animEffect>
                                  </p:childTnLst>
                                </p:cTn>
                              </p:par>
                              <p:par>
                                <p:cTn id="20" presetID="10" presetClass="entr" presetSubtype="0" repeatCount="indefinite" fill="remove" grpId="0" nodeType="withEffect">
                                  <p:stCondLst>
                                    <p:cond delay="50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3000"/>
                                        <p:tgtEl>
                                          <p:spTgt spid="30"/>
                                        </p:tgtEl>
                                      </p:cBhvr>
                                    </p:animEffect>
                                  </p:childTnLst>
                                </p:cTn>
                              </p:par>
                              <p:par>
                                <p:cTn id="23" presetID="10" presetClass="entr" presetSubtype="0" repeatCount="indefinite" fill="remove" grpId="0" nodeType="withEffect">
                                  <p:stCondLst>
                                    <p:cond delay="1000"/>
                                  </p:stCondLst>
                                  <p:childTnLst>
                                    <p:set>
                                      <p:cBhvr>
                                        <p:cTn id="24" dur="1" fill="hold">
                                          <p:stCondLst>
                                            <p:cond delay="0"/>
                                          </p:stCondLst>
                                        </p:cTn>
                                        <p:tgtEl>
                                          <p:spTgt spid="33"/>
                                        </p:tgtEl>
                                        <p:attrNameLst>
                                          <p:attrName>style.visibility</p:attrName>
                                        </p:attrNameLst>
                                      </p:cBhvr>
                                      <p:to>
                                        <p:strVal val="visible"/>
                                      </p:to>
                                    </p:set>
                                    <p:animEffect transition="in" filter="fade">
                                      <p:cBhvr>
                                        <p:cTn id="25" dur="3000"/>
                                        <p:tgtEl>
                                          <p:spTgt spid="33"/>
                                        </p:tgtEl>
                                      </p:cBhvr>
                                    </p:animEffect>
                                  </p:childTnLst>
                                </p:cTn>
                              </p:par>
                              <p:par>
                                <p:cTn id="26" presetID="10" presetClass="entr" presetSubtype="0" repeatCount="indefinite" fill="remove" grpId="0" nodeType="withEffect">
                                  <p:stCondLst>
                                    <p:cond delay="150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3000"/>
                                        <p:tgtEl>
                                          <p:spTgt spid="26"/>
                                        </p:tgtEl>
                                      </p:cBhvr>
                                    </p:animEffect>
                                  </p:childTnLst>
                                </p:cTn>
                              </p:par>
                              <p:par>
                                <p:cTn id="29" presetID="10" presetClass="entr" presetSubtype="0" repeatCount="indefinite" fill="remove" grpId="0" nodeType="withEffect">
                                  <p:stCondLst>
                                    <p:cond delay="200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3000"/>
                                        <p:tgtEl>
                                          <p:spTgt spid="29"/>
                                        </p:tgtEl>
                                      </p:cBhvr>
                                    </p:animEffect>
                                  </p:childTnLst>
                                </p:cTn>
                              </p:par>
                              <p:par>
                                <p:cTn id="32" presetID="10" presetClass="entr" presetSubtype="0" repeatCount="indefinite" fill="remove" grpId="0" nodeType="withEffect">
                                  <p:stCondLst>
                                    <p:cond delay="2500"/>
                                  </p:stCondLst>
                                  <p:childTnLst>
                                    <p:set>
                                      <p:cBhvr>
                                        <p:cTn id="33" dur="1" fill="hold">
                                          <p:stCondLst>
                                            <p:cond delay="0"/>
                                          </p:stCondLst>
                                        </p:cTn>
                                        <p:tgtEl>
                                          <p:spTgt spid="32"/>
                                        </p:tgtEl>
                                        <p:attrNameLst>
                                          <p:attrName>style.visibility</p:attrName>
                                        </p:attrNameLst>
                                      </p:cBhvr>
                                      <p:to>
                                        <p:strVal val="visible"/>
                                      </p:to>
                                    </p:set>
                                    <p:animEffect transition="in" filter="fade">
                                      <p:cBhvr>
                                        <p:cTn id="34" dur="3000"/>
                                        <p:tgtEl>
                                          <p:spTgt spid="32"/>
                                        </p:tgtEl>
                                      </p:cBhvr>
                                    </p:animEffect>
                                  </p:childTnLst>
                                </p:cTn>
                              </p:par>
                              <p:par>
                                <p:cTn id="35" presetID="10" presetClass="entr" presetSubtype="0" repeatCount="indefinite" fill="remove" grpId="0" nodeType="withEffect">
                                  <p:stCondLst>
                                    <p:cond delay="300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3000"/>
                                        <p:tgtEl>
                                          <p:spTgt spid="27"/>
                                        </p:tgtEl>
                                      </p:cBhvr>
                                    </p:animEffect>
                                  </p:childTnLst>
                                </p:cTn>
                              </p:par>
                              <p:par>
                                <p:cTn id="38" presetID="10" presetClass="entr" presetSubtype="0" repeatCount="indefinite" fill="remove" grpId="0" nodeType="withEffect">
                                  <p:stCondLst>
                                    <p:cond delay="350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3000"/>
                                        <p:tgtEl>
                                          <p:spTgt spid="28"/>
                                        </p:tgtEl>
                                      </p:cBhvr>
                                    </p:animEffect>
                                  </p:childTnLst>
                                </p:cTn>
                              </p:par>
                              <p:par>
                                <p:cTn id="41" presetID="10" presetClass="entr" presetSubtype="0" repeatCount="indefinite" fill="remove" grpId="0" nodeType="withEffect">
                                  <p:stCondLst>
                                    <p:cond delay="400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3000"/>
                                        <p:tgtEl>
                                          <p:spTgt spid="31"/>
                                        </p:tgtEl>
                                      </p:cBhvr>
                                    </p:animEffect>
                                  </p:childTnLst>
                                </p:cTn>
                              </p:par>
                              <p:par>
                                <p:cTn id="44" presetID="10" presetClass="entr" presetSubtype="0" repeatCount="indefinite" fill="remove" grpId="0" nodeType="withEffect">
                                  <p:stCondLst>
                                    <p:cond delay="450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3000"/>
                                        <p:tgtEl>
                                          <p:spTgt spid="12"/>
                                        </p:tgtEl>
                                      </p:cBhvr>
                                    </p:animEffect>
                                  </p:childTnLst>
                                </p:cTn>
                              </p:par>
                              <p:par>
                                <p:cTn id="47" presetID="10" presetClass="entr" presetSubtype="0" repeatCount="indefinite" fill="remove" grpId="0" nodeType="withEffect">
                                  <p:stCondLst>
                                    <p:cond delay="500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3000"/>
                                        <p:tgtEl>
                                          <p:spTgt spid="13"/>
                                        </p:tgtEl>
                                      </p:cBhvr>
                                    </p:animEffect>
                                  </p:childTnLst>
                                </p:cTn>
                              </p:par>
                              <p:par>
                                <p:cTn id="50" presetID="10" presetClass="entr" presetSubtype="0" repeatCount="indefinite" fill="hold" nodeType="withEffect">
                                  <p:stCondLst>
                                    <p:cond delay="550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3000"/>
                                        <p:tgtEl>
                                          <p:spTgt spid="14"/>
                                        </p:tgtEl>
                                      </p:cBhvr>
                                    </p:animEffect>
                                  </p:childTnLst>
                                </p:cTn>
                              </p:par>
                              <p:par>
                                <p:cTn id="53" presetID="10" presetClass="entr" presetSubtype="0" repeatCount="indefinite" fill="hold" nodeType="withEffect">
                                  <p:stCondLst>
                                    <p:cond delay="5500"/>
                                  </p:stCondLst>
                                  <p:childTnLst>
                                    <p:set>
                                      <p:cBhvr>
                                        <p:cTn id="54" dur="1" fill="hold">
                                          <p:stCondLst>
                                            <p:cond delay="0"/>
                                          </p:stCondLst>
                                        </p:cTn>
                                        <p:tgtEl>
                                          <p:spTgt spid="17"/>
                                        </p:tgtEl>
                                        <p:attrNameLst>
                                          <p:attrName>style.visibility</p:attrName>
                                        </p:attrNameLst>
                                      </p:cBhvr>
                                      <p:to>
                                        <p:strVal val="visible"/>
                                      </p:to>
                                    </p:set>
                                    <p:animEffect transition="in" filter="fade">
                                      <p:cBhvr>
                                        <p:cTn id="55" dur="3000"/>
                                        <p:tgtEl>
                                          <p:spTgt spid="1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7">
                                            <p:txEl>
                                              <p:pRg st="1" end="1"/>
                                            </p:txEl>
                                          </p:spTgt>
                                        </p:tgtEl>
                                        <p:attrNameLst>
                                          <p:attrName>style.visibility</p:attrName>
                                        </p:attrNameLst>
                                      </p:cBhvr>
                                      <p:to>
                                        <p:strVal val="visible"/>
                                      </p:to>
                                    </p:set>
                                    <p:animEffect transition="in" filter="fade">
                                      <p:cBhvr>
                                        <p:cTn id="60" dur="500"/>
                                        <p:tgtEl>
                                          <p:spTgt spid="7">
                                            <p:txEl>
                                              <p:pRg st="1" end="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2"/>
                                        </p:tgtEl>
                                        <p:attrNameLst>
                                          <p:attrName>style.visibility</p:attrName>
                                        </p:attrNameLst>
                                      </p:cBhvr>
                                      <p:to>
                                        <p:strVal val="visible"/>
                                      </p:to>
                                    </p:set>
                                    <p:animEffect transition="in" filter="fade">
                                      <p:cBhvr>
                                        <p:cTn id="65" dur="500"/>
                                        <p:tgtEl>
                                          <p:spTgt spid="2"/>
                                        </p:tgtEl>
                                      </p:cBhvr>
                                    </p:animEffect>
                                  </p:childTnLst>
                                </p:cTn>
                              </p:par>
                              <p:par>
                                <p:cTn id="66" presetID="10" presetClass="entr" presetSubtype="0" fill="hold" nodeType="withEffect">
                                  <p:stCondLst>
                                    <p:cond delay="0"/>
                                  </p:stCondLst>
                                  <p:childTnLst>
                                    <p:set>
                                      <p:cBhvr>
                                        <p:cTn id="67" dur="1" fill="hold">
                                          <p:stCondLst>
                                            <p:cond delay="0"/>
                                          </p:stCondLst>
                                        </p:cTn>
                                        <p:tgtEl>
                                          <p:spTgt spid="8">
                                            <p:txEl>
                                              <p:pRg st="0" end="0"/>
                                            </p:txEl>
                                          </p:spTgt>
                                        </p:tgtEl>
                                        <p:attrNameLst>
                                          <p:attrName>style.visibility</p:attrName>
                                        </p:attrNameLst>
                                      </p:cBhvr>
                                      <p:to>
                                        <p:strVal val="visible"/>
                                      </p:to>
                                    </p:set>
                                    <p:animEffect transition="in" filter="fade">
                                      <p:cBhvr>
                                        <p:cTn id="68"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6DAB8218-D195-7065-9557-6FEBA8F5FA55}"/>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4" name="Content Placeholder 3">
            <a:extLst>
              <a:ext uri="{FF2B5EF4-FFF2-40B4-BE49-F238E27FC236}">
                <a16:creationId xmlns:a16="http://schemas.microsoft.com/office/drawing/2014/main" id="{68A4DDCA-DFC0-1C18-C269-4C8DA58A3338}"/>
              </a:ext>
            </a:extLst>
          </p:cNvPr>
          <p:cNvSpPr txBox="1">
            <a:spLocks/>
          </p:cNvSpPr>
          <p:nvPr/>
        </p:nvSpPr>
        <p:spPr>
          <a:xfrm>
            <a:off x="457200" y="1106424"/>
            <a:ext cx="8229600" cy="48354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Misconceptions about combustion performance/efficiency:</a:t>
            </a:r>
          </a:p>
          <a:p>
            <a:pPr marL="571500" lvl="1" indent="-342900">
              <a:buFont typeface="+mj-lt"/>
              <a:buAutoNum type="arabicPeriod"/>
            </a:pPr>
            <a:r>
              <a:rPr lang="en-US" sz="1800" dirty="0">
                <a:solidFill>
                  <a:schemeClr val="bg1">
                    <a:lumMod val="65000"/>
                  </a:schemeClr>
                </a:solidFill>
              </a:rPr>
              <a:t>Different burners in the same combustion chamber will produce consistency in combustion efficiency – NO</a:t>
            </a:r>
          </a:p>
          <a:p>
            <a:pPr marL="571500" lvl="1" indent="-342900">
              <a:buFont typeface="+mj-lt"/>
              <a:buAutoNum type="arabicPeriod"/>
            </a:pPr>
            <a:r>
              <a:rPr lang="en-US" sz="1800" dirty="0"/>
              <a:t>Fixed Secondary air control produced consistent combustion efficiency</a:t>
            </a:r>
          </a:p>
        </p:txBody>
      </p:sp>
      <p:sp>
        <p:nvSpPr>
          <p:cNvPr id="5" name="Content Placeholder 3">
            <a:extLst>
              <a:ext uri="{FF2B5EF4-FFF2-40B4-BE49-F238E27FC236}">
                <a16:creationId xmlns:a16="http://schemas.microsoft.com/office/drawing/2014/main" id="{65D5775C-60BA-83FC-8C35-F569980D68F9}"/>
              </a:ext>
            </a:extLst>
          </p:cNvPr>
          <p:cNvSpPr txBox="1">
            <a:spLocks/>
          </p:cNvSpPr>
          <p:nvPr/>
        </p:nvSpPr>
        <p:spPr>
          <a:xfrm>
            <a:off x="457199" y="3017520"/>
            <a:ext cx="3213375" cy="2743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Fixed secondary air control and stack dampers are good for the ambient conditions they are set and will require seasonal adjustment to maintain good performance during a range ambient operating temperatures.</a:t>
            </a:r>
          </a:p>
          <a:p>
            <a:pPr marL="0" indent="0">
              <a:buNone/>
            </a:pPr>
            <a:r>
              <a:rPr lang="en-US" sz="1800" dirty="0"/>
              <a:t>Stack dampers – Summer/winter positions</a:t>
            </a:r>
          </a:p>
        </p:txBody>
      </p:sp>
      <p:pic>
        <p:nvPicPr>
          <p:cNvPr id="6" name="Picture 5" descr="Graphical user interface, diagram&#10;&#10;Description automatically generated">
            <a:extLst>
              <a:ext uri="{FF2B5EF4-FFF2-40B4-BE49-F238E27FC236}">
                <a16:creationId xmlns:a16="http://schemas.microsoft.com/office/drawing/2014/main" id="{F9329AAF-756E-6AA4-C911-27A32E33BCB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8338" y="3258800"/>
            <a:ext cx="5266210" cy="2743943"/>
          </a:xfrm>
          <a:prstGeom prst="rect">
            <a:avLst/>
          </a:prstGeom>
          <a:noFill/>
          <a:ln>
            <a:noFill/>
          </a:ln>
        </p:spPr>
      </p:pic>
      <p:sp>
        <p:nvSpPr>
          <p:cNvPr id="7" name="Rectangle 6">
            <a:extLst>
              <a:ext uri="{FF2B5EF4-FFF2-40B4-BE49-F238E27FC236}">
                <a16:creationId xmlns:a16="http://schemas.microsoft.com/office/drawing/2014/main" id="{FF7A8CE7-3ACE-BC1F-E257-AA28F729530B}"/>
              </a:ext>
            </a:extLst>
          </p:cNvPr>
          <p:cNvSpPr>
            <a:spLocks/>
          </p:cNvSpPr>
          <p:nvPr/>
        </p:nvSpPr>
        <p:spPr>
          <a:xfrm>
            <a:off x="4422175" y="5356482"/>
            <a:ext cx="2935888" cy="10058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3E30A9D1-B0C4-08CF-4301-0B6A40FC0CBA}"/>
              </a:ext>
            </a:extLst>
          </p:cNvPr>
          <p:cNvSpPr>
            <a:spLocks/>
          </p:cNvSpPr>
          <p:nvPr/>
        </p:nvSpPr>
        <p:spPr>
          <a:xfrm>
            <a:off x="4785315" y="5053965"/>
            <a:ext cx="2553697" cy="10058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Arrow: Left 8">
            <a:extLst>
              <a:ext uri="{FF2B5EF4-FFF2-40B4-BE49-F238E27FC236}">
                <a16:creationId xmlns:a16="http://schemas.microsoft.com/office/drawing/2014/main" id="{AD4CF667-B751-5310-BA8A-142861A93A76}"/>
              </a:ext>
            </a:extLst>
          </p:cNvPr>
          <p:cNvSpPr>
            <a:spLocks/>
          </p:cNvSpPr>
          <p:nvPr/>
        </p:nvSpPr>
        <p:spPr>
          <a:xfrm rot="5400000">
            <a:off x="4528853" y="4753893"/>
            <a:ext cx="202446"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Arrow: Left 9">
            <a:extLst>
              <a:ext uri="{FF2B5EF4-FFF2-40B4-BE49-F238E27FC236}">
                <a16:creationId xmlns:a16="http://schemas.microsoft.com/office/drawing/2014/main" id="{CACE02F4-2CFB-96FF-A7C9-FB905ABCA80E}"/>
              </a:ext>
            </a:extLst>
          </p:cNvPr>
          <p:cNvSpPr>
            <a:spLocks/>
          </p:cNvSpPr>
          <p:nvPr/>
        </p:nvSpPr>
        <p:spPr>
          <a:xfrm rot="5400000">
            <a:off x="4528853" y="4257943"/>
            <a:ext cx="202446"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Connector: Curved 10">
            <a:extLst>
              <a:ext uri="{FF2B5EF4-FFF2-40B4-BE49-F238E27FC236}">
                <a16:creationId xmlns:a16="http://schemas.microsoft.com/office/drawing/2014/main" id="{03F799A0-8350-09E1-F3F8-8FBD9264F3A0}"/>
              </a:ext>
            </a:extLst>
          </p:cNvPr>
          <p:cNvCxnSpPr>
            <a:cxnSpLocks noChangeAspect="1"/>
          </p:cNvCxnSpPr>
          <p:nvPr/>
        </p:nvCxnSpPr>
        <p:spPr>
          <a:xfrm rot="10800000">
            <a:off x="4137147" y="3273553"/>
            <a:ext cx="350448" cy="299321"/>
          </a:xfrm>
          <a:prstGeom prst="curvedConnector3">
            <a:avLst>
              <a:gd name="adj1" fmla="val 41167"/>
            </a:avLst>
          </a:prstGeom>
          <a:ln w="44450">
            <a:solidFill>
              <a:srgbClr val="FF481D"/>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12" name="Connector: Curved 11">
            <a:extLst>
              <a:ext uri="{FF2B5EF4-FFF2-40B4-BE49-F238E27FC236}">
                <a16:creationId xmlns:a16="http://schemas.microsoft.com/office/drawing/2014/main" id="{66EBF5C8-1964-73E2-27B6-6D7D410163F6}"/>
              </a:ext>
            </a:extLst>
          </p:cNvPr>
          <p:cNvCxnSpPr>
            <a:cxnSpLocks noChangeAspect="1"/>
          </p:cNvCxnSpPr>
          <p:nvPr/>
        </p:nvCxnSpPr>
        <p:spPr>
          <a:xfrm flipV="1">
            <a:off x="4735888" y="3273553"/>
            <a:ext cx="356614" cy="293000"/>
          </a:xfrm>
          <a:prstGeom prst="curvedConnector3">
            <a:avLst>
              <a:gd name="adj1" fmla="val 43323"/>
            </a:avLst>
          </a:prstGeom>
          <a:ln w="44450">
            <a:solidFill>
              <a:srgbClr val="FF481D"/>
            </a:solidFill>
            <a:tailEnd type="triangle" w="sm" len="med"/>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99C53793-9938-77F2-A230-3EF9297AE420}"/>
              </a:ext>
            </a:extLst>
          </p:cNvPr>
          <p:cNvSpPr>
            <a:spLocks/>
          </p:cNvSpPr>
          <p:nvPr/>
        </p:nvSpPr>
        <p:spPr>
          <a:xfrm>
            <a:off x="3761957" y="4914265"/>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0E0B827-0D9E-66E8-AEA9-39D0BE148181}"/>
              </a:ext>
            </a:extLst>
          </p:cNvPr>
          <p:cNvSpPr>
            <a:spLocks/>
          </p:cNvSpPr>
          <p:nvPr/>
        </p:nvSpPr>
        <p:spPr>
          <a:xfrm>
            <a:off x="3777190" y="5625291"/>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DD0052D9-47DC-D511-F239-24F3349839D4}"/>
              </a:ext>
            </a:extLst>
          </p:cNvPr>
          <p:cNvSpPr txBox="1">
            <a:spLocks/>
          </p:cNvSpPr>
          <p:nvPr/>
        </p:nvSpPr>
        <p:spPr>
          <a:xfrm>
            <a:off x="3852558" y="5286367"/>
            <a:ext cx="533399" cy="276999"/>
          </a:xfrm>
          <a:prstGeom prst="rect">
            <a:avLst/>
          </a:prstGeom>
          <a:solidFill>
            <a:schemeClr val="bg1"/>
          </a:solidFill>
        </p:spPr>
        <p:txBody>
          <a:bodyPr wrap="square" rtlCol="0">
            <a:spAutoFit/>
          </a:bodyPr>
          <a:lstStyle/>
          <a:p>
            <a:pPr algn="ctr"/>
            <a:r>
              <a:rPr lang="en-US" sz="600" dirty="0"/>
              <a:t>FLAME</a:t>
            </a:r>
          </a:p>
          <a:p>
            <a:pPr algn="ctr"/>
            <a:r>
              <a:rPr lang="en-US" sz="600" dirty="0"/>
              <a:t>ARRESTOR</a:t>
            </a:r>
          </a:p>
        </p:txBody>
      </p:sp>
      <p:cxnSp>
        <p:nvCxnSpPr>
          <p:cNvPr id="18" name="Connector: Curved 17">
            <a:extLst>
              <a:ext uri="{FF2B5EF4-FFF2-40B4-BE49-F238E27FC236}">
                <a16:creationId xmlns:a16="http://schemas.microsoft.com/office/drawing/2014/main" id="{E1AEC637-B154-6AA3-B684-8BD6E4D3AFDD}"/>
              </a:ext>
            </a:extLst>
          </p:cNvPr>
          <p:cNvCxnSpPr>
            <a:cxnSpLocks noChangeAspect="1"/>
          </p:cNvCxnSpPr>
          <p:nvPr/>
        </p:nvCxnSpPr>
        <p:spPr>
          <a:xfrm>
            <a:off x="3695282" y="5051295"/>
            <a:ext cx="337835" cy="288547"/>
          </a:xfrm>
          <a:prstGeom prst="curvedConnector3">
            <a:avLst>
              <a:gd name="adj1" fmla="val 54699"/>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19" name="Connector: Curved 18">
            <a:extLst>
              <a:ext uri="{FF2B5EF4-FFF2-40B4-BE49-F238E27FC236}">
                <a16:creationId xmlns:a16="http://schemas.microsoft.com/office/drawing/2014/main" id="{FA16AFB3-8B39-CEAE-18C9-EBDBE4B6D980}"/>
              </a:ext>
            </a:extLst>
          </p:cNvPr>
          <p:cNvCxnSpPr>
            <a:cxnSpLocks noChangeAspect="1"/>
          </p:cNvCxnSpPr>
          <p:nvPr/>
        </p:nvCxnSpPr>
        <p:spPr>
          <a:xfrm flipV="1">
            <a:off x="3695282" y="5517330"/>
            <a:ext cx="337835" cy="277571"/>
          </a:xfrm>
          <a:prstGeom prst="curvedConnector3">
            <a:avLst>
              <a:gd name="adj1" fmla="val 50000"/>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D4322B83-B6C5-38E2-E4F9-D3528C20B71E}"/>
              </a:ext>
            </a:extLst>
          </p:cNvPr>
          <p:cNvSpPr>
            <a:spLocks/>
          </p:cNvSpPr>
          <p:nvPr/>
        </p:nvSpPr>
        <p:spPr>
          <a:xfrm>
            <a:off x="7281351" y="3273553"/>
            <a:ext cx="1643197"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Arrow: Left 22">
            <a:extLst>
              <a:ext uri="{FF2B5EF4-FFF2-40B4-BE49-F238E27FC236}">
                <a16:creationId xmlns:a16="http://schemas.microsoft.com/office/drawing/2014/main" id="{C3F3F150-D0CB-B93C-B294-08553FC32F69}"/>
              </a:ext>
            </a:extLst>
          </p:cNvPr>
          <p:cNvSpPr>
            <a:spLocks/>
          </p:cNvSpPr>
          <p:nvPr/>
        </p:nvSpPr>
        <p:spPr>
          <a:xfrm rot="10800000">
            <a:off x="6335709" y="5365632"/>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Arrow: Left 23">
            <a:extLst>
              <a:ext uri="{FF2B5EF4-FFF2-40B4-BE49-F238E27FC236}">
                <a16:creationId xmlns:a16="http://schemas.microsoft.com/office/drawing/2014/main" id="{A1B826B3-6BD9-9A55-5FE8-2C0A58A70951}"/>
              </a:ext>
            </a:extLst>
          </p:cNvPr>
          <p:cNvSpPr>
            <a:spLocks/>
          </p:cNvSpPr>
          <p:nvPr/>
        </p:nvSpPr>
        <p:spPr>
          <a:xfrm>
            <a:off x="6338471"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Arrow: Left 24">
            <a:extLst>
              <a:ext uri="{FF2B5EF4-FFF2-40B4-BE49-F238E27FC236}">
                <a16:creationId xmlns:a16="http://schemas.microsoft.com/office/drawing/2014/main" id="{0100B0FA-AE39-62AC-D158-73E1F063CCCF}"/>
              </a:ext>
            </a:extLst>
          </p:cNvPr>
          <p:cNvSpPr>
            <a:spLocks/>
          </p:cNvSpPr>
          <p:nvPr/>
        </p:nvSpPr>
        <p:spPr>
          <a:xfrm>
            <a:off x="5694958"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Arrow: Left 25">
            <a:extLst>
              <a:ext uri="{FF2B5EF4-FFF2-40B4-BE49-F238E27FC236}">
                <a16:creationId xmlns:a16="http://schemas.microsoft.com/office/drawing/2014/main" id="{DF6FFD28-FE58-1889-484D-69063CAC59C0}"/>
              </a:ext>
            </a:extLst>
          </p:cNvPr>
          <p:cNvSpPr>
            <a:spLocks/>
          </p:cNvSpPr>
          <p:nvPr/>
        </p:nvSpPr>
        <p:spPr>
          <a:xfrm rot="10800000">
            <a:off x="6919286" y="5365633"/>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Left 26">
            <a:extLst>
              <a:ext uri="{FF2B5EF4-FFF2-40B4-BE49-F238E27FC236}">
                <a16:creationId xmlns:a16="http://schemas.microsoft.com/office/drawing/2014/main" id="{F7401EB6-84F4-D3AD-C9E8-719246F06BAF}"/>
              </a:ext>
            </a:extLst>
          </p:cNvPr>
          <p:cNvSpPr>
            <a:spLocks/>
          </p:cNvSpPr>
          <p:nvPr/>
        </p:nvSpPr>
        <p:spPr>
          <a:xfrm rot="10800000">
            <a:off x="5103985" y="5365634"/>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Arrow: Left 27">
            <a:extLst>
              <a:ext uri="{FF2B5EF4-FFF2-40B4-BE49-F238E27FC236}">
                <a16:creationId xmlns:a16="http://schemas.microsoft.com/office/drawing/2014/main" id="{3987D67A-CEC7-DEDE-D972-DE1906B84360}"/>
              </a:ext>
            </a:extLst>
          </p:cNvPr>
          <p:cNvSpPr>
            <a:spLocks/>
          </p:cNvSpPr>
          <p:nvPr/>
        </p:nvSpPr>
        <p:spPr>
          <a:xfrm>
            <a:off x="5103984" y="5060812"/>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Arrow: Left 28">
            <a:extLst>
              <a:ext uri="{FF2B5EF4-FFF2-40B4-BE49-F238E27FC236}">
                <a16:creationId xmlns:a16="http://schemas.microsoft.com/office/drawing/2014/main" id="{1FA1A02D-0AA4-C49C-DC7F-76FD83F8515A}"/>
              </a:ext>
            </a:extLst>
          </p:cNvPr>
          <p:cNvSpPr>
            <a:spLocks/>
          </p:cNvSpPr>
          <p:nvPr/>
        </p:nvSpPr>
        <p:spPr>
          <a:xfrm>
            <a:off x="6919285"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Left 29">
            <a:extLst>
              <a:ext uri="{FF2B5EF4-FFF2-40B4-BE49-F238E27FC236}">
                <a16:creationId xmlns:a16="http://schemas.microsoft.com/office/drawing/2014/main" id="{16751DED-29B1-F921-3AD6-2B334A8B0785}"/>
              </a:ext>
            </a:extLst>
          </p:cNvPr>
          <p:cNvSpPr>
            <a:spLocks/>
          </p:cNvSpPr>
          <p:nvPr/>
        </p:nvSpPr>
        <p:spPr>
          <a:xfrm rot="10800000">
            <a:off x="5719846" y="5365633"/>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a:extLst>
              <a:ext uri="{FF2B5EF4-FFF2-40B4-BE49-F238E27FC236}">
                <a16:creationId xmlns:a16="http://schemas.microsoft.com/office/drawing/2014/main" id="{04CE4E58-B08D-60E3-CA58-499768EC37A2}"/>
              </a:ext>
            </a:extLst>
          </p:cNvPr>
          <p:cNvSpPr>
            <a:spLocks/>
          </p:cNvSpPr>
          <p:nvPr/>
        </p:nvSpPr>
        <p:spPr>
          <a:xfrm>
            <a:off x="5625902" y="4508287"/>
            <a:ext cx="1995585" cy="100583"/>
          </a:xfrm>
          <a:prstGeom prst="rect">
            <a:avLst/>
          </a:prstGeom>
          <a:solidFill>
            <a:srgbClr val="2089BE"/>
          </a:solidFill>
          <a:ln>
            <a:solidFill>
              <a:srgbClr val="208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ectangle 33">
            <a:extLst>
              <a:ext uri="{FF2B5EF4-FFF2-40B4-BE49-F238E27FC236}">
                <a16:creationId xmlns:a16="http://schemas.microsoft.com/office/drawing/2014/main" id="{E10D9D91-3D13-BCF2-9B0B-E1825D1CDE0D}"/>
              </a:ext>
            </a:extLst>
          </p:cNvPr>
          <p:cNvSpPr>
            <a:spLocks/>
          </p:cNvSpPr>
          <p:nvPr/>
        </p:nvSpPr>
        <p:spPr>
          <a:xfrm>
            <a:off x="5685434" y="4809744"/>
            <a:ext cx="1995585" cy="103461"/>
          </a:xfrm>
          <a:prstGeom prst="rect">
            <a:avLst/>
          </a:prstGeom>
          <a:solidFill>
            <a:srgbClr val="2089BE"/>
          </a:solidFill>
          <a:ln>
            <a:solidFill>
              <a:srgbClr val="208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B0FEADCA-73C3-67AE-0F28-E78AEB94CC19}"/>
              </a:ext>
            </a:extLst>
          </p:cNvPr>
          <p:cNvSpPr txBox="1"/>
          <p:nvPr/>
        </p:nvSpPr>
        <p:spPr>
          <a:xfrm>
            <a:off x="7617029" y="1976839"/>
            <a:ext cx="681869" cy="369332"/>
          </a:xfrm>
          <a:prstGeom prst="rect">
            <a:avLst/>
          </a:prstGeom>
          <a:noFill/>
        </p:spPr>
        <p:txBody>
          <a:bodyPr wrap="square" rtlCol="0">
            <a:spAutoFit/>
          </a:bodyPr>
          <a:lstStyle/>
          <a:p>
            <a:r>
              <a:rPr lang="en-US" dirty="0"/>
              <a:t>– </a:t>
            </a:r>
            <a:r>
              <a:rPr lang="en-US" b="1" dirty="0"/>
              <a:t>NO</a:t>
            </a:r>
          </a:p>
        </p:txBody>
      </p:sp>
      <p:sp>
        <p:nvSpPr>
          <p:cNvPr id="32" name="Title 1">
            <a:extLst>
              <a:ext uri="{FF2B5EF4-FFF2-40B4-BE49-F238E27FC236}">
                <a16:creationId xmlns:a16="http://schemas.microsoft.com/office/drawing/2014/main" id="{92BD2748-6EA5-D6DD-B215-23BBA78BAEEF}"/>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1659393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fade">
                                      <p:cBhvr>
                                        <p:cTn id="7" dur="500"/>
                                        <p:tgtEl>
                                          <p:spTgt spid="4">
                                            <p:txEl>
                                              <p:pRg st="2" end="2"/>
                                            </p:txEl>
                                          </p:spTgt>
                                        </p:tgtEl>
                                      </p:cBhvr>
                                    </p:animEffect>
                                  </p:childTnLst>
                                </p:cTn>
                              </p:par>
                              <p:par>
                                <p:cTn id="8" presetID="22" presetClass="exit" presetSubtype="2" repeatCount="indefinite" fill="hold" grpId="0" nodeType="withEffect">
                                  <p:stCondLst>
                                    <p:cond delay="0"/>
                                  </p:stCondLst>
                                  <p:childTnLst>
                                    <p:animEffect transition="out" filter="wipe(right)">
                                      <p:cBhvr>
                                        <p:cTn id="9" dur="2000"/>
                                        <p:tgtEl>
                                          <p:spTgt spid="34"/>
                                        </p:tgtEl>
                                      </p:cBhvr>
                                    </p:animEffect>
                                    <p:set>
                                      <p:cBhvr>
                                        <p:cTn id="10" dur="1" fill="hold">
                                          <p:stCondLst>
                                            <p:cond delay="1999"/>
                                          </p:stCondLst>
                                        </p:cTn>
                                        <p:tgtEl>
                                          <p:spTgt spid="34"/>
                                        </p:tgtEl>
                                        <p:attrNameLst>
                                          <p:attrName>style.visibility</p:attrName>
                                        </p:attrNameLst>
                                      </p:cBhvr>
                                      <p:to>
                                        <p:strVal val="hidden"/>
                                      </p:to>
                                    </p:set>
                                  </p:childTnLst>
                                </p:cTn>
                              </p:par>
                              <p:par>
                                <p:cTn id="11" presetID="22" presetClass="exit" presetSubtype="8" repeatCount="indefinite" fill="hold" grpId="0" nodeType="withEffect">
                                  <p:stCondLst>
                                    <p:cond delay="1000"/>
                                  </p:stCondLst>
                                  <p:childTnLst>
                                    <p:animEffect transition="out" filter="wipe(left)">
                                      <p:cBhvr>
                                        <p:cTn id="12" dur="2000"/>
                                        <p:tgtEl>
                                          <p:spTgt spid="33"/>
                                        </p:tgtEl>
                                      </p:cBhvr>
                                    </p:animEffect>
                                    <p:set>
                                      <p:cBhvr>
                                        <p:cTn id="13" dur="1" fill="hold">
                                          <p:stCondLst>
                                            <p:cond delay="1999"/>
                                          </p:stCondLst>
                                        </p:cTn>
                                        <p:tgtEl>
                                          <p:spTgt spid="33"/>
                                        </p:tgtEl>
                                        <p:attrNameLst>
                                          <p:attrName>style.visibility</p:attrName>
                                        </p:attrNameLst>
                                      </p:cBhvr>
                                      <p:to>
                                        <p:strVal val="hidden"/>
                                      </p:to>
                                    </p:set>
                                  </p:childTnLst>
                                </p:cTn>
                              </p:par>
                              <p:par>
                                <p:cTn id="14" presetID="10" presetClass="entr" presetSubtype="0" repeatCount="indefinite"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3000"/>
                                        <p:tgtEl>
                                          <p:spTgt spid="18"/>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animEffect transition="in" filter="fade">
                                      <p:cBhvr>
                                        <p:cTn id="19" dur="3000"/>
                                        <p:tgtEl>
                                          <p:spTgt spid="19"/>
                                        </p:tgtEl>
                                      </p:cBhvr>
                                    </p:animEffect>
                                  </p:childTnLst>
                                </p:cTn>
                              </p:par>
                              <p:par>
                                <p:cTn id="20" presetID="10" presetClass="entr" presetSubtype="0" repeatCount="indefinite" fill="remove" grpId="0" nodeType="withEffect">
                                  <p:stCondLst>
                                    <p:cond delay="500"/>
                                  </p:stCondLst>
                                  <p:childTnLst>
                                    <p:set>
                                      <p:cBhvr>
                                        <p:cTn id="21" dur="1" fill="hold">
                                          <p:stCondLst>
                                            <p:cond delay="0"/>
                                          </p:stCondLst>
                                        </p:cTn>
                                        <p:tgtEl>
                                          <p:spTgt spid="27"/>
                                        </p:tgtEl>
                                        <p:attrNameLst>
                                          <p:attrName>style.visibility</p:attrName>
                                        </p:attrNameLst>
                                      </p:cBhvr>
                                      <p:to>
                                        <p:strVal val="visible"/>
                                      </p:to>
                                    </p:set>
                                    <p:animEffect transition="in" filter="fade">
                                      <p:cBhvr>
                                        <p:cTn id="22" dur="3000"/>
                                        <p:tgtEl>
                                          <p:spTgt spid="27"/>
                                        </p:tgtEl>
                                      </p:cBhvr>
                                    </p:animEffect>
                                  </p:childTnLst>
                                </p:cTn>
                              </p:par>
                              <p:par>
                                <p:cTn id="23" presetID="10" presetClass="entr" presetSubtype="0" repeatCount="indefinite" fill="remove" grpId="0" nodeType="withEffect">
                                  <p:stCondLst>
                                    <p:cond delay="100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3000"/>
                                        <p:tgtEl>
                                          <p:spTgt spid="30"/>
                                        </p:tgtEl>
                                      </p:cBhvr>
                                    </p:animEffect>
                                  </p:childTnLst>
                                </p:cTn>
                              </p:par>
                              <p:par>
                                <p:cTn id="26" presetID="10" presetClass="entr" presetSubtype="0" repeatCount="indefinite" fill="remove" grpId="0" nodeType="withEffect">
                                  <p:stCondLst>
                                    <p:cond delay="150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3000"/>
                                        <p:tgtEl>
                                          <p:spTgt spid="23"/>
                                        </p:tgtEl>
                                      </p:cBhvr>
                                    </p:animEffect>
                                  </p:childTnLst>
                                </p:cTn>
                              </p:par>
                              <p:par>
                                <p:cTn id="29" presetID="10" presetClass="entr" presetSubtype="0" repeatCount="indefinite" fill="remove" grpId="0" nodeType="withEffect">
                                  <p:stCondLst>
                                    <p:cond delay="200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3000"/>
                                        <p:tgtEl>
                                          <p:spTgt spid="26"/>
                                        </p:tgtEl>
                                      </p:cBhvr>
                                    </p:animEffect>
                                  </p:childTnLst>
                                </p:cTn>
                              </p:par>
                              <p:par>
                                <p:cTn id="32" presetID="10" presetClass="entr" presetSubtype="0" repeatCount="indefinite" fill="remove" grpId="0" nodeType="withEffect">
                                  <p:stCondLst>
                                    <p:cond delay="2500"/>
                                  </p:stCondLst>
                                  <p:childTnLst>
                                    <p:set>
                                      <p:cBhvr>
                                        <p:cTn id="33" dur="1" fill="hold">
                                          <p:stCondLst>
                                            <p:cond delay="0"/>
                                          </p:stCondLst>
                                        </p:cTn>
                                        <p:tgtEl>
                                          <p:spTgt spid="29"/>
                                        </p:tgtEl>
                                        <p:attrNameLst>
                                          <p:attrName>style.visibility</p:attrName>
                                        </p:attrNameLst>
                                      </p:cBhvr>
                                      <p:to>
                                        <p:strVal val="visible"/>
                                      </p:to>
                                    </p:set>
                                    <p:animEffect transition="in" filter="fade">
                                      <p:cBhvr>
                                        <p:cTn id="34" dur="3000"/>
                                        <p:tgtEl>
                                          <p:spTgt spid="29"/>
                                        </p:tgtEl>
                                      </p:cBhvr>
                                    </p:animEffect>
                                  </p:childTnLst>
                                </p:cTn>
                              </p:par>
                              <p:par>
                                <p:cTn id="35" presetID="10" presetClass="entr" presetSubtype="0" repeatCount="indefinite" fill="remove" grpId="0" nodeType="withEffect">
                                  <p:stCondLst>
                                    <p:cond delay="3000"/>
                                  </p:stCondLst>
                                  <p:childTnLst>
                                    <p:set>
                                      <p:cBhvr>
                                        <p:cTn id="36" dur="1" fill="hold">
                                          <p:stCondLst>
                                            <p:cond delay="0"/>
                                          </p:stCondLst>
                                        </p:cTn>
                                        <p:tgtEl>
                                          <p:spTgt spid="24"/>
                                        </p:tgtEl>
                                        <p:attrNameLst>
                                          <p:attrName>style.visibility</p:attrName>
                                        </p:attrNameLst>
                                      </p:cBhvr>
                                      <p:to>
                                        <p:strVal val="visible"/>
                                      </p:to>
                                    </p:set>
                                    <p:animEffect transition="in" filter="fade">
                                      <p:cBhvr>
                                        <p:cTn id="37" dur="3000"/>
                                        <p:tgtEl>
                                          <p:spTgt spid="24"/>
                                        </p:tgtEl>
                                      </p:cBhvr>
                                    </p:animEffect>
                                  </p:childTnLst>
                                </p:cTn>
                              </p:par>
                              <p:par>
                                <p:cTn id="38" presetID="10" presetClass="entr" presetSubtype="0" repeatCount="indefinite" fill="remove" grpId="0" nodeType="withEffect">
                                  <p:stCondLst>
                                    <p:cond delay="3500"/>
                                  </p:stCondLst>
                                  <p:childTnLst>
                                    <p:set>
                                      <p:cBhvr>
                                        <p:cTn id="39" dur="1" fill="hold">
                                          <p:stCondLst>
                                            <p:cond delay="0"/>
                                          </p:stCondLst>
                                        </p:cTn>
                                        <p:tgtEl>
                                          <p:spTgt spid="25"/>
                                        </p:tgtEl>
                                        <p:attrNameLst>
                                          <p:attrName>style.visibility</p:attrName>
                                        </p:attrNameLst>
                                      </p:cBhvr>
                                      <p:to>
                                        <p:strVal val="visible"/>
                                      </p:to>
                                    </p:set>
                                    <p:animEffect transition="in" filter="fade">
                                      <p:cBhvr>
                                        <p:cTn id="40" dur="3000"/>
                                        <p:tgtEl>
                                          <p:spTgt spid="25"/>
                                        </p:tgtEl>
                                      </p:cBhvr>
                                    </p:animEffect>
                                  </p:childTnLst>
                                </p:cTn>
                              </p:par>
                              <p:par>
                                <p:cTn id="41" presetID="10" presetClass="entr" presetSubtype="0" repeatCount="indefinite" fill="remove" grpId="0" nodeType="withEffect">
                                  <p:stCondLst>
                                    <p:cond delay="400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3000"/>
                                        <p:tgtEl>
                                          <p:spTgt spid="28"/>
                                        </p:tgtEl>
                                      </p:cBhvr>
                                    </p:animEffect>
                                  </p:childTnLst>
                                </p:cTn>
                              </p:par>
                              <p:par>
                                <p:cTn id="44" presetID="10" presetClass="entr" presetSubtype="0" repeatCount="indefinite" fill="remove" grpId="0" nodeType="withEffect">
                                  <p:stCondLst>
                                    <p:cond delay="4500"/>
                                  </p:stCondLst>
                                  <p:childTnLst>
                                    <p:set>
                                      <p:cBhvr>
                                        <p:cTn id="45" dur="1" fill="hold">
                                          <p:stCondLst>
                                            <p:cond delay="0"/>
                                          </p:stCondLst>
                                        </p:cTn>
                                        <p:tgtEl>
                                          <p:spTgt spid="9"/>
                                        </p:tgtEl>
                                        <p:attrNameLst>
                                          <p:attrName>style.visibility</p:attrName>
                                        </p:attrNameLst>
                                      </p:cBhvr>
                                      <p:to>
                                        <p:strVal val="visible"/>
                                      </p:to>
                                    </p:set>
                                    <p:animEffect transition="in" filter="fade">
                                      <p:cBhvr>
                                        <p:cTn id="46" dur="3000"/>
                                        <p:tgtEl>
                                          <p:spTgt spid="9"/>
                                        </p:tgtEl>
                                      </p:cBhvr>
                                    </p:animEffect>
                                  </p:childTnLst>
                                </p:cTn>
                              </p:par>
                              <p:par>
                                <p:cTn id="47" presetID="10" presetClass="entr" presetSubtype="0" repeatCount="indefinite" fill="remove" grpId="0" nodeType="withEffect">
                                  <p:stCondLst>
                                    <p:cond delay="500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3000"/>
                                        <p:tgtEl>
                                          <p:spTgt spid="10"/>
                                        </p:tgtEl>
                                      </p:cBhvr>
                                    </p:animEffect>
                                  </p:childTnLst>
                                </p:cTn>
                              </p:par>
                              <p:par>
                                <p:cTn id="50" presetID="10" presetClass="entr" presetSubtype="0" repeatCount="indefinite" fill="hold" nodeType="withEffect">
                                  <p:stCondLst>
                                    <p:cond delay="550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3000"/>
                                        <p:tgtEl>
                                          <p:spTgt spid="11"/>
                                        </p:tgtEl>
                                      </p:cBhvr>
                                    </p:animEffect>
                                  </p:childTnLst>
                                </p:cTn>
                              </p:par>
                              <p:par>
                                <p:cTn id="53" presetID="10" presetClass="entr" presetSubtype="0" repeatCount="indefinite" fill="hold" nodeType="withEffect">
                                  <p:stCondLst>
                                    <p:cond delay="5500"/>
                                  </p:stCondLst>
                                  <p:childTnLst>
                                    <p:set>
                                      <p:cBhvr>
                                        <p:cTn id="54" dur="1" fill="hold">
                                          <p:stCondLst>
                                            <p:cond delay="0"/>
                                          </p:stCondLst>
                                        </p:cTn>
                                        <p:tgtEl>
                                          <p:spTgt spid="12"/>
                                        </p:tgtEl>
                                        <p:attrNameLst>
                                          <p:attrName>style.visibility</p:attrName>
                                        </p:attrNameLst>
                                      </p:cBhvr>
                                      <p:to>
                                        <p:strVal val="visible"/>
                                      </p:to>
                                    </p:set>
                                    <p:animEffect transition="in" filter="fade">
                                      <p:cBhvr>
                                        <p:cTn id="55" dur="30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500"/>
                                        <p:tgtEl>
                                          <p:spTgt spid="21"/>
                                        </p:tgtEl>
                                      </p:cBhvr>
                                    </p:animEffect>
                                  </p:childTnLst>
                                </p:cTn>
                              </p:par>
                              <p:par>
                                <p:cTn id="61" presetID="10" presetClass="entr" presetSubtype="0" fill="hold" nodeType="withEffect">
                                  <p:stCondLst>
                                    <p:cond delay="0"/>
                                  </p:stCondLst>
                                  <p:childTnLst>
                                    <p:set>
                                      <p:cBhvr>
                                        <p:cTn id="62" dur="1" fill="hold">
                                          <p:stCondLst>
                                            <p:cond delay="0"/>
                                          </p:stCondLst>
                                        </p:cTn>
                                        <p:tgtEl>
                                          <p:spTgt spid="5">
                                            <p:txEl>
                                              <p:pRg st="0" end="0"/>
                                            </p:txEl>
                                          </p:spTgt>
                                        </p:tgtEl>
                                        <p:attrNameLst>
                                          <p:attrName>style.visibility</p:attrName>
                                        </p:attrNameLst>
                                      </p:cBhvr>
                                      <p:to>
                                        <p:strVal val="visible"/>
                                      </p:to>
                                    </p:set>
                                    <p:animEffect transition="in" filter="fade">
                                      <p:cBhvr>
                                        <p:cTn id="63" dur="500"/>
                                        <p:tgtEl>
                                          <p:spTgt spid="5">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5">
                                            <p:txEl>
                                              <p:pRg st="1" end="1"/>
                                            </p:txEl>
                                          </p:spTgt>
                                        </p:tgtEl>
                                        <p:attrNameLst>
                                          <p:attrName>style.visibility</p:attrName>
                                        </p:attrNameLst>
                                      </p:cBhvr>
                                      <p:to>
                                        <p:strVal val="visible"/>
                                      </p:to>
                                    </p:set>
                                    <p:animEffect transition="in" filter="fade">
                                      <p:cBhvr>
                                        <p:cTn id="68"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23" grpId="0" animBg="1"/>
      <p:bldP spid="24" grpId="0" animBg="1"/>
      <p:bldP spid="25" grpId="0" animBg="1"/>
      <p:bldP spid="26" grpId="0" animBg="1"/>
      <p:bldP spid="27" grpId="0" animBg="1"/>
      <p:bldP spid="28" grpId="0" animBg="1"/>
      <p:bldP spid="29" grpId="0" animBg="1"/>
      <p:bldP spid="30" grpId="0" animBg="1"/>
      <p:bldP spid="33" grpId="0" animBg="1"/>
      <p:bldP spid="34" grpId="0" animBg="1"/>
      <p:bldP spid="21"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30" name="Content Placeholder 2">
            <a:extLst>
              <a:ext uri="{FF2B5EF4-FFF2-40B4-BE49-F238E27FC236}">
                <a16:creationId xmlns:a16="http://schemas.microsoft.com/office/drawing/2014/main" id="{8885DB7B-E11F-0C6A-C718-F4FFF543D991}"/>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sp>
        <p:nvSpPr>
          <p:cNvPr id="32" name="Content Placeholder 3">
            <a:extLst>
              <a:ext uri="{FF2B5EF4-FFF2-40B4-BE49-F238E27FC236}">
                <a16:creationId xmlns:a16="http://schemas.microsoft.com/office/drawing/2014/main" id="{0791E732-75C1-DE99-E962-CC1A64A85647}"/>
              </a:ext>
            </a:extLst>
          </p:cNvPr>
          <p:cNvSpPr txBox="1">
            <a:spLocks/>
          </p:cNvSpPr>
          <p:nvPr/>
        </p:nvSpPr>
        <p:spPr>
          <a:xfrm>
            <a:off x="457200" y="1106424"/>
            <a:ext cx="8229600" cy="48354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Misconceptions about combustion performance/efficiency:</a:t>
            </a:r>
          </a:p>
          <a:p>
            <a:pPr marL="571500" lvl="1" indent="-342900">
              <a:buAutoNum type="arabicPeriod"/>
            </a:pPr>
            <a:r>
              <a:rPr lang="en-US" sz="1800" dirty="0">
                <a:solidFill>
                  <a:schemeClr val="bg1">
                    <a:lumMod val="65000"/>
                  </a:schemeClr>
                </a:solidFill>
              </a:rPr>
              <a:t>Different burners in the same combustion chamber will produce consistency in combustion efficiency – NO</a:t>
            </a:r>
          </a:p>
          <a:p>
            <a:pPr marL="571500" lvl="1" indent="-342900">
              <a:buFont typeface="+mj-lt"/>
              <a:buAutoNum type="arabicPeriod" startAt="2"/>
            </a:pPr>
            <a:r>
              <a:rPr lang="en-US" sz="1800" dirty="0">
                <a:solidFill>
                  <a:schemeClr val="bg1">
                    <a:lumMod val="65000"/>
                  </a:schemeClr>
                </a:solidFill>
              </a:rPr>
              <a:t>Fixed Secondary air control produced consistent combustion efficiency – NO</a:t>
            </a:r>
          </a:p>
          <a:p>
            <a:pPr marL="571500" lvl="1" indent="-342900">
              <a:buFont typeface="+mj-lt"/>
              <a:buAutoNum type="arabicPeriod" startAt="2"/>
            </a:pPr>
            <a:r>
              <a:rPr lang="en-US" sz="1800" dirty="0"/>
              <a:t>Modulation of an atmospheric injection type burner versus 100% ON/OFF control produces good efficiency throughout operating range</a:t>
            </a:r>
          </a:p>
        </p:txBody>
      </p:sp>
      <p:sp>
        <p:nvSpPr>
          <p:cNvPr id="33" name="Content Placeholder 3">
            <a:extLst>
              <a:ext uri="{FF2B5EF4-FFF2-40B4-BE49-F238E27FC236}">
                <a16:creationId xmlns:a16="http://schemas.microsoft.com/office/drawing/2014/main" id="{42C84897-326F-7607-41A3-88BE2768CEAA}"/>
              </a:ext>
            </a:extLst>
          </p:cNvPr>
          <p:cNvSpPr txBox="1">
            <a:spLocks/>
          </p:cNvSpPr>
          <p:nvPr/>
        </p:nvSpPr>
        <p:spPr>
          <a:xfrm>
            <a:off x="457199" y="3017520"/>
            <a:ext cx="3213375" cy="27439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t>Though modulation provides variable heat (fuel gas) input to the combustion chamber, the burner best performance is at the 100% design point of the burner sizing. </a:t>
            </a:r>
          </a:p>
          <a:p>
            <a:pPr marL="0" indent="0">
              <a:buNone/>
            </a:pPr>
            <a:r>
              <a:rPr lang="en-US" sz="1800" dirty="0"/>
              <a:t>Additionally, reduced burner input causes the stack to overdraft.</a:t>
            </a:r>
          </a:p>
        </p:txBody>
      </p:sp>
      <p:pic>
        <p:nvPicPr>
          <p:cNvPr id="34" name="Picture 33" descr="Graphical user interface, diagram&#10;&#10;Description automatically generated">
            <a:extLst>
              <a:ext uri="{FF2B5EF4-FFF2-40B4-BE49-F238E27FC236}">
                <a16:creationId xmlns:a16="http://schemas.microsoft.com/office/drawing/2014/main" id="{EC1DF4B4-666B-1358-96A8-B077A4DABBA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8338" y="3258800"/>
            <a:ext cx="5266210" cy="2743943"/>
          </a:xfrm>
          <a:prstGeom prst="rect">
            <a:avLst/>
          </a:prstGeom>
          <a:noFill/>
          <a:ln>
            <a:noFill/>
          </a:ln>
        </p:spPr>
      </p:pic>
      <p:sp>
        <p:nvSpPr>
          <p:cNvPr id="35" name="Rectangle 34">
            <a:extLst>
              <a:ext uri="{FF2B5EF4-FFF2-40B4-BE49-F238E27FC236}">
                <a16:creationId xmlns:a16="http://schemas.microsoft.com/office/drawing/2014/main" id="{6F667B2E-D0D5-C5E0-E529-D8A9E96A966D}"/>
              </a:ext>
            </a:extLst>
          </p:cNvPr>
          <p:cNvSpPr>
            <a:spLocks/>
          </p:cNvSpPr>
          <p:nvPr/>
        </p:nvSpPr>
        <p:spPr>
          <a:xfrm>
            <a:off x="4422175" y="5356482"/>
            <a:ext cx="2935888" cy="10058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ectangle 35">
            <a:extLst>
              <a:ext uri="{FF2B5EF4-FFF2-40B4-BE49-F238E27FC236}">
                <a16:creationId xmlns:a16="http://schemas.microsoft.com/office/drawing/2014/main" id="{AB2125FB-5438-66CD-5723-95A687E768B2}"/>
              </a:ext>
            </a:extLst>
          </p:cNvPr>
          <p:cNvSpPr>
            <a:spLocks/>
          </p:cNvSpPr>
          <p:nvPr/>
        </p:nvSpPr>
        <p:spPr>
          <a:xfrm>
            <a:off x="4785315" y="5053965"/>
            <a:ext cx="2553697" cy="10058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Arrow: Left 36">
            <a:extLst>
              <a:ext uri="{FF2B5EF4-FFF2-40B4-BE49-F238E27FC236}">
                <a16:creationId xmlns:a16="http://schemas.microsoft.com/office/drawing/2014/main" id="{5F6865A7-23A1-38D7-61A7-CCB696A64CF0}"/>
              </a:ext>
            </a:extLst>
          </p:cNvPr>
          <p:cNvSpPr>
            <a:spLocks/>
          </p:cNvSpPr>
          <p:nvPr/>
        </p:nvSpPr>
        <p:spPr>
          <a:xfrm rot="5400000">
            <a:off x="4528853" y="4753893"/>
            <a:ext cx="202446"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Arrow: Left 37">
            <a:extLst>
              <a:ext uri="{FF2B5EF4-FFF2-40B4-BE49-F238E27FC236}">
                <a16:creationId xmlns:a16="http://schemas.microsoft.com/office/drawing/2014/main" id="{2788C26D-AD35-BE50-475B-7B69BE35E943}"/>
              </a:ext>
            </a:extLst>
          </p:cNvPr>
          <p:cNvSpPr>
            <a:spLocks/>
          </p:cNvSpPr>
          <p:nvPr/>
        </p:nvSpPr>
        <p:spPr>
          <a:xfrm rot="5400000">
            <a:off x="4528853" y="4257943"/>
            <a:ext cx="202446"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9" name="Connector: Curved 38">
            <a:extLst>
              <a:ext uri="{FF2B5EF4-FFF2-40B4-BE49-F238E27FC236}">
                <a16:creationId xmlns:a16="http://schemas.microsoft.com/office/drawing/2014/main" id="{1C914663-D3A7-B7BD-EB62-177C5BA318CB}"/>
              </a:ext>
            </a:extLst>
          </p:cNvPr>
          <p:cNvCxnSpPr>
            <a:cxnSpLocks noChangeAspect="1"/>
          </p:cNvCxnSpPr>
          <p:nvPr/>
        </p:nvCxnSpPr>
        <p:spPr>
          <a:xfrm rot="10800000">
            <a:off x="4137147" y="3273553"/>
            <a:ext cx="350448" cy="299321"/>
          </a:xfrm>
          <a:prstGeom prst="curvedConnector3">
            <a:avLst>
              <a:gd name="adj1" fmla="val 41167"/>
            </a:avLst>
          </a:prstGeom>
          <a:ln w="44450">
            <a:solidFill>
              <a:srgbClr val="FF481D"/>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40" name="Connector: Curved 39">
            <a:extLst>
              <a:ext uri="{FF2B5EF4-FFF2-40B4-BE49-F238E27FC236}">
                <a16:creationId xmlns:a16="http://schemas.microsoft.com/office/drawing/2014/main" id="{A17F8370-B36A-4F82-30B7-E2D7810A3AB4}"/>
              </a:ext>
            </a:extLst>
          </p:cNvPr>
          <p:cNvCxnSpPr>
            <a:cxnSpLocks noChangeAspect="1"/>
          </p:cNvCxnSpPr>
          <p:nvPr/>
        </p:nvCxnSpPr>
        <p:spPr>
          <a:xfrm flipV="1">
            <a:off x="4735888" y="3273553"/>
            <a:ext cx="356614" cy="293000"/>
          </a:xfrm>
          <a:prstGeom prst="curvedConnector3">
            <a:avLst>
              <a:gd name="adj1" fmla="val 43323"/>
            </a:avLst>
          </a:prstGeom>
          <a:ln w="44450">
            <a:solidFill>
              <a:srgbClr val="FF481D"/>
            </a:solidFill>
            <a:tailEnd type="triangle" w="sm" len="med"/>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DC96F225-3700-B467-16E0-FDFA4D8CBEEB}"/>
              </a:ext>
            </a:extLst>
          </p:cNvPr>
          <p:cNvSpPr>
            <a:spLocks/>
          </p:cNvSpPr>
          <p:nvPr/>
        </p:nvSpPr>
        <p:spPr>
          <a:xfrm>
            <a:off x="3761957" y="4914265"/>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2" name="Rectangle 41">
            <a:extLst>
              <a:ext uri="{FF2B5EF4-FFF2-40B4-BE49-F238E27FC236}">
                <a16:creationId xmlns:a16="http://schemas.microsoft.com/office/drawing/2014/main" id="{F73719E1-1ACF-B4B8-6FE6-D05093348F40}"/>
              </a:ext>
            </a:extLst>
          </p:cNvPr>
          <p:cNvSpPr>
            <a:spLocks/>
          </p:cNvSpPr>
          <p:nvPr/>
        </p:nvSpPr>
        <p:spPr>
          <a:xfrm>
            <a:off x="3777190" y="5625291"/>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TextBox 42">
            <a:extLst>
              <a:ext uri="{FF2B5EF4-FFF2-40B4-BE49-F238E27FC236}">
                <a16:creationId xmlns:a16="http://schemas.microsoft.com/office/drawing/2014/main" id="{53D98C62-89D4-DEEE-5A18-715365878386}"/>
              </a:ext>
            </a:extLst>
          </p:cNvPr>
          <p:cNvSpPr txBox="1">
            <a:spLocks/>
          </p:cNvSpPr>
          <p:nvPr/>
        </p:nvSpPr>
        <p:spPr>
          <a:xfrm>
            <a:off x="3852558" y="5286367"/>
            <a:ext cx="533399" cy="276999"/>
          </a:xfrm>
          <a:prstGeom prst="rect">
            <a:avLst/>
          </a:prstGeom>
          <a:solidFill>
            <a:schemeClr val="bg1"/>
          </a:solidFill>
        </p:spPr>
        <p:txBody>
          <a:bodyPr wrap="square" rtlCol="0">
            <a:spAutoFit/>
          </a:bodyPr>
          <a:lstStyle/>
          <a:p>
            <a:pPr algn="ctr"/>
            <a:r>
              <a:rPr lang="en-US" sz="600" dirty="0"/>
              <a:t>FLAME</a:t>
            </a:r>
          </a:p>
          <a:p>
            <a:pPr algn="ctr"/>
            <a:r>
              <a:rPr lang="en-US" sz="600" dirty="0"/>
              <a:t>ARRESTOR</a:t>
            </a:r>
          </a:p>
        </p:txBody>
      </p:sp>
      <p:cxnSp>
        <p:nvCxnSpPr>
          <p:cNvPr id="44" name="Connector: Curved 43">
            <a:extLst>
              <a:ext uri="{FF2B5EF4-FFF2-40B4-BE49-F238E27FC236}">
                <a16:creationId xmlns:a16="http://schemas.microsoft.com/office/drawing/2014/main" id="{E09492B6-B71F-776A-D1C8-D0DC35ABD1D7}"/>
              </a:ext>
            </a:extLst>
          </p:cNvPr>
          <p:cNvCxnSpPr>
            <a:cxnSpLocks noChangeAspect="1"/>
          </p:cNvCxnSpPr>
          <p:nvPr/>
        </p:nvCxnSpPr>
        <p:spPr>
          <a:xfrm>
            <a:off x="3695282" y="5051295"/>
            <a:ext cx="337835" cy="288547"/>
          </a:xfrm>
          <a:prstGeom prst="curvedConnector3">
            <a:avLst>
              <a:gd name="adj1" fmla="val 54699"/>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45" name="Connector: Curved 44">
            <a:extLst>
              <a:ext uri="{FF2B5EF4-FFF2-40B4-BE49-F238E27FC236}">
                <a16:creationId xmlns:a16="http://schemas.microsoft.com/office/drawing/2014/main" id="{2496F969-8F21-760B-78D7-47A36C800EAA}"/>
              </a:ext>
            </a:extLst>
          </p:cNvPr>
          <p:cNvCxnSpPr>
            <a:cxnSpLocks noChangeAspect="1"/>
          </p:cNvCxnSpPr>
          <p:nvPr/>
        </p:nvCxnSpPr>
        <p:spPr>
          <a:xfrm flipV="1">
            <a:off x="3695282" y="5517330"/>
            <a:ext cx="337835" cy="277571"/>
          </a:xfrm>
          <a:prstGeom prst="curvedConnector3">
            <a:avLst>
              <a:gd name="adj1" fmla="val 50000"/>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A53ACB98-7CE1-48A1-B90C-0F094600CFC4}"/>
              </a:ext>
            </a:extLst>
          </p:cNvPr>
          <p:cNvSpPr>
            <a:spLocks/>
          </p:cNvSpPr>
          <p:nvPr/>
        </p:nvSpPr>
        <p:spPr>
          <a:xfrm>
            <a:off x="7281351" y="3273553"/>
            <a:ext cx="1643197"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Arrow: Left 48">
            <a:extLst>
              <a:ext uri="{FF2B5EF4-FFF2-40B4-BE49-F238E27FC236}">
                <a16:creationId xmlns:a16="http://schemas.microsoft.com/office/drawing/2014/main" id="{5BE11F21-9529-54FE-83D1-9BBB855CBEAF}"/>
              </a:ext>
            </a:extLst>
          </p:cNvPr>
          <p:cNvSpPr>
            <a:spLocks/>
          </p:cNvSpPr>
          <p:nvPr/>
        </p:nvSpPr>
        <p:spPr>
          <a:xfrm rot="10800000">
            <a:off x="6335709" y="5365632"/>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0" name="Arrow: Left 49">
            <a:extLst>
              <a:ext uri="{FF2B5EF4-FFF2-40B4-BE49-F238E27FC236}">
                <a16:creationId xmlns:a16="http://schemas.microsoft.com/office/drawing/2014/main" id="{2B3C389B-2293-F7AE-38CF-AA04CA408B08}"/>
              </a:ext>
            </a:extLst>
          </p:cNvPr>
          <p:cNvSpPr>
            <a:spLocks/>
          </p:cNvSpPr>
          <p:nvPr/>
        </p:nvSpPr>
        <p:spPr>
          <a:xfrm>
            <a:off x="6338471"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Arrow: Left 50">
            <a:extLst>
              <a:ext uri="{FF2B5EF4-FFF2-40B4-BE49-F238E27FC236}">
                <a16:creationId xmlns:a16="http://schemas.microsoft.com/office/drawing/2014/main" id="{3BF8B9C0-25BE-3A3C-66F9-045E31B98EE1}"/>
              </a:ext>
            </a:extLst>
          </p:cNvPr>
          <p:cNvSpPr>
            <a:spLocks/>
          </p:cNvSpPr>
          <p:nvPr/>
        </p:nvSpPr>
        <p:spPr>
          <a:xfrm>
            <a:off x="5694958"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Arrow: Left 51">
            <a:extLst>
              <a:ext uri="{FF2B5EF4-FFF2-40B4-BE49-F238E27FC236}">
                <a16:creationId xmlns:a16="http://schemas.microsoft.com/office/drawing/2014/main" id="{8B2BBAD1-3AEC-2CE8-0D36-855308D60B08}"/>
              </a:ext>
            </a:extLst>
          </p:cNvPr>
          <p:cNvSpPr>
            <a:spLocks/>
          </p:cNvSpPr>
          <p:nvPr/>
        </p:nvSpPr>
        <p:spPr>
          <a:xfrm rot="10800000">
            <a:off x="6919286" y="5365633"/>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Arrow: Left 52">
            <a:extLst>
              <a:ext uri="{FF2B5EF4-FFF2-40B4-BE49-F238E27FC236}">
                <a16:creationId xmlns:a16="http://schemas.microsoft.com/office/drawing/2014/main" id="{5C9DD4B1-2083-F4C6-7183-3FA2DE66D285}"/>
              </a:ext>
            </a:extLst>
          </p:cNvPr>
          <p:cNvSpPr>
            <a:spLocks/>
          </p:cNvSpPr>
          <p:nvPr/>
        </p:nvSpPr>
        <p:spPr>
          <a:xfrm rot="10800000">
            <a:off x="5103985" y="5365634"/>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Arrow: Left 53">
            <a:extLst>
              <a:ext uri="{FF2B5EF4-FFF2-40B4-BE49-F238E27FC236}">
                <a16:creationId xmlns:a16="http://schemas.microsoft.com/office/drawing/2014/main" id="{00F5098A-BE27-BEA1-DCD6-564326A5FAFE}"/>
              </a:ext>
            </a:extLst>
          </p:cNvPr>
          <p:cNvSpPr>
            <a:spLocks/>
          </p:cNvSpPr>
          <p:nvPr/>
        </p:nvSpPr>
        <p:spPr>
          <a:xfrm>
            <a:off x="5103984" y="5060812"/>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Arrow: Left 54">
            <a:extLst>
              <a:ext uri="{FF2B5EF4-FFF2-40B4-BE49-F238E27FC236}">
                <a16:creationId xmlns:a16="http://schemas.microsoft.com/office/drawing/2014/main" id="{D475DB5D-3EE7-1E19-E887-BE5D54CA9596}"/>
              </a:ext>
            </a:extLst>
          </p:cNvPr>
          <p:cNvSpPr>
            <a:spLocks/>
          </p:cNvSpPr>
          <p:nvPr/>
        </p:nvSpPr>
        <p:spPr>
          <a:xfrm>
            <a:off x="6919285"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Arrow: Left 55">
            <a:extLst>
              <a:ext uri="{FF2B5EF4-FFF2-40B4-BE49-F238E27FC236}">
                <a16:creationId xmlns:a16="http://schemas.microsoft.com/office/drawing/2014/main" id="{D5BEE8A8-3288-DEFE-4EA7-133E017D31DF}"/>
              </a:ext>
            </a:extLst>
          </p:cNvPr>
          <p:cNvSpPr>
            <a:spLocks/>
          </p:cNvSpPr>
          <p:nvPr/>
        </p:nvSpPr>
        <p:spPr>
          <a:xfrm rot="10800000">
            <a:off x="5719846" y="5365633"/>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a:extLst>
              <a:ext uri="{FF2B5EF4-FFF2-40B4-BE49-F238E27FC236}">
                <a16:creationId xmlns:a16="http://schemas.microsoft.com/office/drawing/2014/main" id="{8D0C6A0E-B481-FC1B-5391-D927F8F2BADE}"/>
              </a:ext>
            </a:extLst>
          </p:cNvPr>
          <p:cNvSpPr>
            <a:spLocks/>
          </p:cNvSpPr>
          <p:nvPr/>
        </p:nvSpPr>
        <p:spPr>
          <a:xfrm>
            <a:off x="5625902" y="4508287"/>
            <a:ext cx="1995585" cy="100583"/>
          </a:xfrm>
          <a:prstGeom prst="rect">
            <a:avLst/>
          </a:prstGeom>
          <a:solidFill>
            <a:srgbClr val="2089BE"/>
          </a:solidFill>
          <a:ln>
            <a:solidFill>
              <a:srgbClr val="208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Rectangle 57">
            <a:extLst>
              <a:ext uri="{FF2B5EF4-FFF2-40B4-BE49-F238E27FC236}">
                <a16:creationId xmlns:a16="http://schemas.microsoft.com/office/drawing/2014/main" id="{FEC957EA-1AF3-5432-FB71-E002C69BFF7E}"/>
              </a:ext>
            </a:extLst>
          </p:cNvPr>
          <p:cNvSpPr>
            <a:spLocks/>
          </p:cNvSpPr>
          <p:nvPr/>
        </p:nvSpPr>
        <p:spPr>
          <a:xfrm>
            <a:off x="5685434" y="4810803"/>
            <a:ext cx="1995585" cy="103461"/>
          </a:xfrm>
          <a:prstGeom prst="rect">
            <a:avLst/>
          </a:prstGeom>
          <a:solidFill>
            <a:srgbClr val="2089BE"/>
          </a:solidFill>
          <a:ln>
            <a:solidFill>
              <a:srgbClr val="208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C544540E-B69C-CB8B-5BDC-F2D0B0B3F708}"/>
              </a:ext>
            </a:extLst>
          </p:cNvPr>
          <p:cNvSpPr txBox="1"/>
          <p:nvPr/>
        </p:nvSpPr>
        <p:spPr>
          <a:xfrm>
            <a:off x="6755969" y="2527921"/>
            <a:ext cx="681869" cy="369332"/>
          </a:xfrm>
          <a:prstGeom prst="rect">
            <a:avLst/>
          </a:prstGeom>
          <a:noFill/>
        </p:spPr>
        <p:txBody>
          <a:bodyPr wrap="square" rtlCol="0">
            <a:spAutoFit/>
          </a:bodyPr>
          <a:lstStyle/>
          <a:p>
            <a:r>
              <a:rPr lang="en-US" dirty="0"/>
              <a:t>– </a:t>
            </a:r>
            <a:r>
              <a:rPr lang="en-US" b="1" dirty="0"/>
              <a:t>NO</a:t>
            </a:r>
          </a:p>
        </p:txBody>
      </p:sp>
      <p:sp>
        <p:nvSpPr>
          <p:cNvPr id="5" name="Title 1">
            <a:extLst>
              <a:ext uri="{FF2B5EF4-FFF2-40B4-BE49-F238E27FC236}">
                <a16:creationId xmlns:a16="http://schemas.microsoft.com/office/drawing/2014/main" id="{2EFC547C-F3F4-97F0-E9CE-C43ED90A54E7}"/>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113757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
                                            <p:txEl>
                                              <p:pRg st="3" end="3"/>
                                            </p:txEl>
                                          </p:spTgt>
                                        </p:tgtEl>
                                        <p:attrNameLst>
                                          <p:attrName>style.visibility</p:attrName>
                                        </p:attrNameLst>
                                      </p:cBhvr>
                                      <p:to>
                                        <p:strVal val="visible"/>
                                      </p:to>
                                    </p:set>
                                    <p:animEffect transition="in" filter="fade">
                                      <p:cBhvr>
                                        <p:cTn id="7" dur="500"/>
                                        <p:tgtEl>
                                          <p:spTgt spid="32">
                                            <p:txEl>
                                              <p:pRg st="3" end="3"/>
                                            </p:txEl>
                                          </p:spTgt>
                                        </p:tgtEl>
                                      </p:cBhvr>
                                    </p:animEffect>
                                  </p:childTnLst>
                                </p:cTn>
                              </p:par>
                              <p:par>
                                <p:cTn id="8" presetID="22" presetClass="exit" presetSubtype="2" repeatCount="indefinite" fill="hold" grpId="0" nodeType="withEffect">
                                  <p:stCondLst>
                                    <p:cond delay="0"/>
                                  </p:stCondLst>
                                  <p:childTnLst>
                                    <p:animEffect transition="out" filter="wipe(right)">
                                      <p:cBhvr>
                                        <p:cTn id="9" dur="2000"/>
                                        <p:tgtEl>
                                          <p:spTgt spid="58"/>
                                        </p:tgtEl>
                                      </p:cBhvr>
                                    </p:animEffect>
                                    <p:set>
                                      <p:cBhvr>
                                        <p:cTn id="10" dur="1" fill="hold">
                                          <p:stCondLst>
                                            <p:cond delay="1999"/>
                                          </p:stCondLst>
                                        </p:cTn>
                                        <p:tgtEl>
                                          <p:spTgt spid="58"/>
                                        </p:tgtEl>
                                        <p:attrNameLst>
                                          <p:attrName>style.visibility</p:attrName>
                                        </p:attrNameLst>
                                      </p:cBhvr>
                                      <p:to>
                                        <p:strVal val="hidden"/>
                                      </p:to>
                                    </p:set>
                                  </p:childTnLst>
                                </p:cTn>
                              </p:par>
                              <p:par>
                                <p:cTn id="11" presetID="22" presetClass="exit" presetSubtype="8" repeatCount="indefinite" fill="hold" grpId="0" nodeType="withEffect">
                                  <p:stCondLst>
                                    <p:cond delay="1000"/>
                                  </p:stCondLst>
                                  <p:childTnLst>
                                    <p:animEffect transition="out" filter="wipe(left)">
                                      <p:cBhvr>
                                        <p:cTn id="12" dur="2000"/>
                                        <p:tgtEl>
                                          <p:spTgt spid="57"/>
                                        </p:tgtEl>
                                      </p:cBhvr>
                                    </p:animEffect>
                                    <p:set>
                                      <p:cBhvr>
                                        <p:cTn id="13" dur="1" fill="hold">
                                          <p:stCondLst>
                                            <p:cond delay="1999"/>
                                          </p:stCondLst>
                                        </p:cTn>
                                        <p:tgtEl>
                                          <p:spTgt spid="57"/>
                                        </p:tgtEl>
                                        <p:attrNameLst>
                                          <p:attrName>style.visibility</p:attrName>
                                        </p:attrNameLst>
                                      </p:cBhvr>
                                      <p:to>
                                        <p:strVal val="hidden"/>
                                      </p:to>
                                    </p:set>
                                  </p:childTnLst>
                                </p:cTn>
                              </p:par>
                              <p:par>
                                <p:cTn id="14" presetID="10" presetClass="entr" presetSubtype="0" repeatCount="indefinite" fill="hold" nodeType="with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fade">
                                      <p:cBhvr>
                                        <p:cTn id="16" dur="3000"/>
                                        <p:tgtEl>
                                          <p:spTgt spid="44"/>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45"/>
                                        </p:tgtEl>
                                        <p:attrNameLst>
                                          <p:attrName>style.visibility</p:attrName>
                                        </p:attrNameLst>
                                      </p:cBhvr>
                                      <p:to>
                                        <p:strVal val="visible"/>
                                      </p:to>
                                    </p:set>
                                    <p:animEffect transition="in" filter="fade">
                                      <p:cBhvr>
                                        <p:cTn id="19" dur="3000"/>
                                        <p:tgtEl>
                                          <p:spTgt spid="45"/>
                                        </p:tgtEl>
                                      </p:cBhvr>
                                    </p:animEffect>
                                  </p:childTnLst>
                                </p:cTn>
                              </p:par>
                              <p:par>
                                <p:cTn id="20" presetID="10" presetClass="entr" presetSubtype="0" repeatCount="indefinite" fill="remove" grpId="0" nodeType="withEffect">
                                  <p:stCondLst>
                                    <p:cond delay="500"/>
                                  </p:stCondLst>
                                  <p:childTnLst>
                                    <p:set>
                                      <p:cBhvr>
                                        <p:cTn id="21" dur="1" fill="hold">
                                          <p:stCondLst>
                                            <p:cond delay="0"/>
                                          </p:stCondLst>
                                        </p:cTn>
                                        <p:tgtEl>
                                          <p:spTgt spid="53"/>
                                        </p:tgtEl>
                                        <p:attrNameLst>
                                          <p:attrName>style.visibility</p:attrName>
                                        </p:attrNameLst>
                                      </p:cBhvr>
                                      <p:to>
                                        <p:strVal val="visible"/>
                                      </p:to>
                                    </p:set>
                                    <p:animEffect transition="in" filter="fade">
                                      <p:cBhvr>
                                        <p:cTn id="22" dur="3000"/>
                                        <p:tgtEl>
                                          <p:spTgt spid="53"/>
                                        </p:tgtEl>
                                      </p:cBhvr>
                                    </p:animEffect>
                                  </p:childTnLst>
                                </p:cTn>
                              </p:par>
                              <p:par>
                                <p:cTn id="23" presetID="10" presetClass="entr" presetSubtype="0" repeatCount="indefinite" fill="remove" grpId="0" nodeType="withEffect">
                                  <p:stCondLst>
                                    <p:cond delay="1000"/>
                                  </p:stCondLst>
                                  <p:childTnLst>
                                    <p:set>
                                      <p:cBhvr>
                                        <p:cTn id="24" dur="1" fill="hold">
                                          <p:stCondLst>
                                            <p:cond delay="0"/>
                                          </p:stCondLst>
                                        </p:cTn>
                                        <p:tgtEl>
                                          <p:spTgt spid="56"/>
                                        </p:tgtEl>
                                        <p:attrNameLst>
                                          <p:attrName>style.visibility</p:attrName>
                                        </p:attrNameLst>
                                      </p:cBhvr>
                                      <p:to>
                                        <p:strVal val="visible"/>
                                      </p:to>
                                    </p:set>
                                    <p:animEffect transition="in" filter="fade">
                                      <p:cBhvr>
                                        <p:cTn id="25" dur="3000"/>
                                        <p:tgtEl>
                                          <p:spTgt spid="56"/>
                                        </p:tgtEl>
                                      </p:cBhvr>
                                    </p:animEffect>
                                  </p:childTnLst>
                                </p:cTn>
                              </p:par>
                              <p:par>
                                <p:cTn id="26" presetID="10" presetClass="entr" presetSubtype="0" repeatCount="indefinite" fill="remove" grpId="0" nodeType="withEffect">
                                  <p:stCondLst>
                                    <p:cond delay="1500"/>
                                  </p:stCondLst>
                                  <p:childTnLst>
                                    <p:set>
                                      <p:cBhvr>
                                        <p:cTn id="27" dur="1" fill="hold">
                                          <p:stCondLst>
                                            <p:cond delay="0"/>
                                          </p:stCondLst>
                                        </p:cTn>
                                        <p:tgtEl>
                                          <p:spTgt spid="49"/>
                                        </p:tgtEl>
                                        <p:attrNameLst>
                                          <p:attrName>style.visibility</p:attrName>
                                        </p:attrNameLst>
                                      </p:cBhvr>
                                      <p:to>
                                        <p:strVal val="visible"/>
                                      </p:to>
                                    </p:set>
                                    <p:animEffect transition="in" filter="fade">
                                      <p:cBhvr>
                                        <p:cTn id="28" dur="3000"/>
                                        <p:tgtEl>
                                          <p:spTgt spid="49"/>
                                        </p:tgtEl>
                                      </p:cBhvr>
                                    </p:animEffect>
                                  </p:childTnLst>
                                </p:cTn>
                              </p:par>
                              <p:par>
                                <p:cTn id="29" presetID="10" presetClass="entr" presetSubtype="0" repeatCount="indefinite" fill="remove" grpId="0" nodeType="withEffect">
                                  <p:stCondLst>
                                    <p:cond delay="200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3000"/>
                                        <p:tgtEl>
                                          <p:spTgt spid="52"/>
                                        </p:tgtEl>
                                      </p:cBhvr>
                                    </p:animEffect>
                                  </p:childTnLst>
                                </p:cTn>
                              </p:par>
                              <p:par>
                                <p:cTn id="32" presetID="10" presetClass="entr" presetSubtype="0" repeatCount="indefinite" fill="remove" grpId="0" nodeType="withEffect">
                                  <p:stCondLst>
                                    <p:cond delay="2500"/>
                                  </p:stCondLst>
                                  <p:childTnLst>
                                    <p:set>
                                      <p:cBhvr>
                                        <p:cTn id="33" dur="1" fill="hold">
                                          <p:stCondLst>
                                            <p:cond delay="0"/>
                                          </p:stCondLst>
                                        </p:cTn>
                                        <p:tgtEl>
                                          <p:spTgt spid="55"/>
                                        </p:tgtEl>
                                        <p:attrNameLst>
                                          <p:attrName>style.visibility</p:attrName>
                                        </p:attrNameLst>
                                      </p:cBhvr>
                                      <p:to>
                                        <p:strVal val="visible"/>
                                      </p:to>
                                    </p:set>
                                    <p:animEffect transition="in" filter="fade">
                                      <p:cBhvr>
                                        <p:cTn id="34" dur="3000"/>
                                        <p:tgtEl>
                                          <p:spTgt spid="55"/>
                                        </p:tgtEl>
                                      </p:cBhvr>
                                    </p:animEffect>
                                  </p:childTnLst>
                                </p:cTn>
                              </p:par>
                              <p:par>
                                <p:cTn id="35" presetID="10" presetClass="entr" presetSubtype="0" repeatCount="indefinite" fill="remove" grpId="0" nodeType="withEffect">
                                  <p:stCondLst>
                                    <p:cond delay="3000"/>
                                  </p:stCondLst>
                                  <p:childTnLst>
                                    <p:set>
                                      <p:cBhvr>
                                        <p:cTn id="36" dur="1" fill="hold">
                                          <p:stCondLst>
                                            <p:cond delay="0"/>
                                          </p:stCondLst>
                                        </p:cTn>
                                        <p:tgtEl>
                                          <p:spTgt spid="50"/>
                                        </p:tgtEl>
                                        <p:attrNameLst>
                                          <p:attrName>style.visibility</p:attrName>
                                        </p:attrNameLst>
                                      </p:cBhvr>
                                      <p:to>
                                        <p:strVal val="visible"/>
                                      </p:to>
                                    </p:set>
                                    <p:animEffect transition="in" filter="fade">
                                      <p:cBhvr>
                                        <p:cTn id="37" dur="3000"/>
                                        <p:tgtEl>
                                          <p:spTgt spid="50"/>
                                        </p:tgtEl>
                                      </p:cBhvr>
                                    </p:animEffect>
                                  </p:childTnLst>
                                </p:cTn>
                              </p:par>
                              <p:par>
                                <p:cTn id="38" presetID="10" presetClass="entr" presetSubtype="0" repeatCount="indefinite" fill="remove" grpId="0" nodeType="withEffect">
                                  <p:stCondLst>
                                    <p:cond delay="3500"/>
                                  </p:stCondLst>
                                  <p:childTnLst>
                                    <p:set>
                                      <p:cBhvr>
                                        <p:cTn id="39" dur="1" fill="hold">
                                          <p:stCondLst>
                                            <p:cond delay="0"/>
                                          </p:stCondLst>
                                        </p:cTn>
                                        <p:tgtEl>
                                          <p:spTgt spid="51"/>
                                        </p:tgtEl>
                                        <p:attrNameLst>
                                          <p:attrName>style.visibility</p:attrName>
                                        </p:attrNameLst>
                                      </p:cBhvr>
                                      <p:to>
                                        <p:strVal val="visible"/>
                                      </p:to>
                                    </p:set>
                                    <p:animEffect transition="in" filter="fade">
                                      <p:cBhvr>
                                        <p:cTn id="40" dur="3000"/>
                                        <p:tgtEl>
                                          <p:spTgt spid="51"/>
                                        </p:tgtEl>
                                      </p:cBhvr>
                                    </p:animEffect>
                                  </p:childTnLst>
                                </p:cTn>
                              </p:par>
                              <p:par>
                                <p:cTn id="41" presetID="10" presetClass="entr" presetSubtype="0" repeatCount="indefinite" fill="remove" grpId="0" nodeType="withEffect">
                                  <p:stCondLst>
                                    <p:cond delay="4000"/>
                                  </p:stCondLst>
                                  <p:childTnLst>
                                    <p:set>
                                      <p:cBhvr>
                                        <p:cTn id="42" dur="1" fill="hold">
                                          <p:stCondLst>
                                            <p:cond delay="0"/>
                                          </p:stCondLst>
                                        </p:cTn>
                                        <p:tgtEl>
                                          <p:spTgt spid="54"/>
                                        </p:tgtEl>
                                        <p:attrNameLst>
                                          <p:attrName>style.visibility</p:attrName>
                                        </p:attrNameLst>
                                      </p:cBhvr>
                                      <p:to>
                                        <p:strVal val="visible"/>
                                      </p:to>
                                    </p:set>
                                    <p:animEffect transition="in" filter="fade">
                                      <p:cBhvr>
                                        <p:cTn id="43" dur="3000"/>
                                        <p:tgtEl>
                                          <p:spTgt spid="54"/>
                                        </p:tgtEl>
                                      </p:cBhvr>
                                    </p:animEffect>
                                  </p:childTnLst>
                                </p:cTn>
                              </p:par>
                              <p:par>
                                <p:cTn id="44" presetID="10" presetClass="entr" presetSubtype="0" repeatCount="indefinite" fill="remove" grpId="0" nodeType="withEffect">
                                  <p:stCondLst>
                                    <p:cond delay="4500"/>
                                  </p:stCondLst>
                                  <p:childTnLst>
                                    <p:set>
                                      <p:cBhvr>
                                        <p:cTn id="45" dur="1" fill="hold">
                                          <p:stCondLst>
                                            <p:cond delay="0"/>
                                          </p:stCondLst>
                                        </p:cTn>
                                        <p:tgtEl>
                                          <p:spTgt spid="37"/>
                                        </p:tgtEl>
                                        <p:attrNameLst>
                                          <p:attrName>style.visibility</p:attrName>
                                        </p:attrNameLst>
                                      </p:cBhvr>
                                      <p:to>
                                        <p:strVal val="visible"/>
                                      </p:to>
                                    </p:set>
                                    <p:animEffect transition="in" filter="fade">
                                      <p:cBhvr>
                                        <p:cTn id="46" dur="3000"/>
                                        <p:tgtEl>
                                          <p:spTgt spid="37"/>
                                        </p:tgtEl>
                                      </p:cBhvr>
                                    </p:animEffect>
                                  </p:childTnLst>
                                </p:cTn>
                              </p:par>
                              <p:par>
                                <p:cTn id="47" presetID="10" presetClass="entr" presetSubtype="0" repeatCount="indefinite" fill="remove" grpId="0" nodeType="withEffect">
                                  <p:stCondLst>
                                    <p:cond delay="5000"/>
                                  </p:stCondLst>
                                  <p:childTnLst>
                                    <p:set>
                                      <p:cBhvr>
                                        <p:cTn id="48" dur="1" fill="hold">
                                          <p:stCondLst>
                                            <p:cond delay="0"/>
                                          </p:stCondLst>
                                        </p:cTn>
                                        <p:tgtEl>
                                          <p:spTgt spid="38"/>
                                        </p:tgtEl>
                                        <p:attrNameLst>
                                          <p:attrName>style.visibility</p:attrName>
                                        </p:attrNameLst>
                                      </p:cBhvr>
                                      <p:to>
                                        <p:strVal val="visible"/>
                                      </p:to>
                                    </p:set>
                                    <p:animEffect transition="in" filter="fade">
                                      <p:cBhvr>
                                        <p:cTn id="49" dur="3000"/>
                                        <p:tgtEl>
                                          <p:spTgt spid="38"/>
                                        </p:tgtEl>
                                      </p:cBhvr>
                                    </p:animEffect>
                                  </p:childTnLst>
                                </p:cTn>
                              </p:par>
                              <p:par>
                                <p:cTn id="50" presetID="10" presetClass="entr" presetSubtype="0" repeatCount="indefinite" fill="hold" nodeType="withEffect">
                                  <p:stCondLst>
                                    <p:cond delay="5500"/>
                                  </p:stCondLst>
                                  <p:childTnLst>
                                    <p:set>
                                      <p:cBhvr>
                                        <p:cTn id="51" dur="1" fill="hold">
                                          <p:stCondLst>
                                            <p:cond delay="0"/>
                                          </p:stCondLst>
                                        </p:cTn>
                                        <p:tgtEl>
                                          <p:spTgt spid="39"/>
                                        </p:tgtEl>
                                        <p:attrNameLst>
                                          <p:attrName>style.visibility</p:attrName>
                                        </p:attrNameLst>
                                      </p:cBhvr>
                                      <p:to>
                                        <p:strVal val="visible"/>
                                      </p:to>
                                    </p:set>
                                    <p:animEffect transition="in" filter="fade">
                                      <p:cBhvr>
                                        <p:cTn id="52" dur="3000"/>
                                        <p:tgtEl>
                                          <p:spTgt spid="39"/>
                                        </p:tgtEl>
                                      </p:cBhvr>
                                    </p:animEffect>
                                  </p:childTnLst>
                                </p:cTn>
                              </p:par>
                              <p:par>
                                <p:cTn id="53" presetID="10" presetClass="entr" presetSubtype="0" repeatCount="indefinite" fill="hold" nodeType="withEffect">
                                  <p:stCondLst>
                                    <p:cond delay="5500"/>
                                  </p:stCondLst>
                                  <p:childTnLst>
                                    <p:set>
                                      <p:cBhvr>
                                        <p:cTn id="54" dur="1" fill="hold">
                                          <p:stCondLst>
                                            <p:cond delay="0"/>
                                          </p:stCondLst>
                                        </p:cTn>
                                        <p:tgtEl>
                                          <p:spTgt spid="40"/>
                                        </p:tgtEl>
                                        <p:attrNameLst>
                                          <p:attrName>style.visibility</p:attrName>
                                        </p:attrNameLst>
                                      </p:cBhvr>
                                      <p:to>
                                        <p:strVal val="visible"/>
                                      </p:to>
                                    </p:set>
                                    <p:animEffect transition="in" filter="fade">
                                      <p:cBhvr>
                                        <p:cTn id="55" dur="3000"/>
                                        <p:tgtEl>
                                          <p:spTgt spid="4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Effect transition="in" filter="fade">
                                      <p:cBhvr>
                                        <p:cTn id="60" dur="500"/>
                                        <p:tgtEl>
                                          <p:spTgt spid="2"/>
                                        </p:tgtEl>
                                      </p:cBhvr>
                                    </p:animEffect>
                                  </p:childTnLst>
                                </p:cTn>
                              </p:par>
                              <p:par>
                                <p:cTn id="61" presetID="10" presetClass="entr" presetSubtype="0" fill="hold" nodeType="withEffect">
                                  <p:stCondLst>
                                    <p:cond delay="0"/>
                                  </p:stCondLst>
                                  <p:childTnLst>
                                    <p:set>
                                      <p:cBhvr>
                                        <p:cTn id="62" dur="1" fill="hold">
                                          <p:stCondLst>
                                            <p:cond delay="0"/>
                                          </p:stCondLst>
                                        </p:cTn>
                                        <p:tgtEl>
                                          <p:spTgt spid="33">
                                            <p:txEl>
                                              <p:pRg st="0" end="0"/>
                                            </p:txEl>
                                          </p:spTgt>
                                        </p:tgtEl>
                                        <p:attrNameLst>
                                          <p:attrName>style.visibility</p:attrName>
                                        </p:attrNameLst>
                                      </p:cBhvr>
                                      <p:to>
                                        <p:strVal val="visible"/>
                                      </p:to>
                                    </p:set>
                                    <p:animEffect transition="in" filter="fade">
                                      <p:cBhvr>
                                        <p:cTn id="63" dur="500"/>
                                        <p:tgtEl>
                                          <p:spTgt spid="33">
                                            <p:txEl>
                                              <p:pRg st="0" end="0"/>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33">
                                            <p:txEl>
                                              <p:pRg st="1" end="1"/>
                                            </p:txEl>
                                          </p:spTgt>
                                        </p:tgtEl>
                                        <p:attrNameLst>
                                          <p:attrName>style.visibility</p:attrName>
                                        </p:attrNameLst>
                                      </p:cBhvr>
                                      <p:to>
                                        <p:strVal val="visible"/>
                                      </p:to>
                                    </p:set>
                                    <p:animEffect transition="in" filter="fade">
                                      <p:cBhvr>
                                        <p:cTn id="68" dur="500"/>
                                        <p:tgtEl>
                                          <p:spTgt spid="3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16D7FF6D-8D3C-9258-73C3-8C476F3A8A90}"/>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 System Design</a:t>
            </a:r>
          </a:p>
        </p:txBody>
      </p:sp>
      <p:pic>
        <p:nvPicPr>
          <p:cNvPr id="4" name="Picture 3" descr="Graphical user interface, diagram&#10;&#10;Description automatically generated">
            <a:extLst>
              <a:ext uri="{FF2B5EF4-FFF2-40B4-BE49-F238E27FC236}">
                <a16:creationId xmlns:a16="http://schemas.microsoft.com/office/drawing/2014/main" id="{5F30AAEF-23CF-7F3D-2D58-F79D5D2B1D5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8338" y="3258800"/>
            <a:ext cx="5266210" cy="2743943"/>
          </a:xfrm>
          <a:prstGeom prst="rect">
            <a:avLst/>
          </a:prstGeom>
          <a:noFill/>
          <a:ln>
            <a:noFill/>
          </a:ln>
        </p:spPr>
      </p:pic>
      <p:sp>
        <p:nvSpPr>
          <p:cNvPr id="5" name="Rectangle 4">
            <a:extLst>
              <a:ext uri="{FF2B5EF4-FFF2-40B4-BE49-F238E27FC236}">
                <a16:creationId xmlns:a16="http://schemas.microsoft.com/office/drawing/2014/main" id="{322E3908-9EBA-C64D-9E89-0627709C99F4}"/>
              </a:ext>
            </a:extLst>
          </p:cNvPr>
          <p:cNvSpPr>
            <a:spLocks/>
          </p:cNvSpPr>
          <p:nvPr/>
        </p:nvSpPr>
        <p:spPr>
          <a:xfrm>
            <a:off x="4422175" y="5356482"/>
            <a:ext cx="2935888" cy="10058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307F1389-56CD-31CB-3D85-BB2FE39E1118}"/>
              </a:ext>
            </a:extLst>
          </p:cNvPr>
          <p:cNvSpPr>
            <a:spLocks/>
          </p:cNvSpPr>
          <p:nvPr/>
        </p:nvSpPr>
        <p:spPr>
          <a:xfrm>
            <a:off x="4785315" y="5053965"/>
            <a:ext cx="2553697" cy="100584"/>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Left 6">
            <a:extLst>
              <a:ext uri="{FF2B5EF4-FFF2-40B4-BE49-F238E27FC236}">
                <a16:creationId xmlns:a16="http://schemas.microsoft.com/office/drawing/2014/main" id="{6D09E66C-F5B7-275C-73B0-EE6F11C85091}"/>
              </a:ext>
            </a:extLst>
          </p:cNvPr>
          <p:cNvSpPr>
            <a:spLocks/>
          </p:cNvSpPr>
          <p:nvPr/>
        </p:nvSpPr>
        <p:spPr>
          <a:xfrm rot="5400000">
            <a:off x="4528853" y="4753893"/>
            <a:ext cx="202446"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rrow: Left 7">
            <a:extLst>
              <a:ext uri="{FF2B5EF4-FFF2-40B4-BE49-F238E27FC236}">
                <a16:creationId xmlns:a16="http://schemas.microsoft.com/office/drawing/2014/main" id="{C60B5C49-6CC6-6BF2-5AB9-42823C63681A}"/>
              </a:ext>
            </a:extLst>
          </p:cNvPr>
          <p:cNvSpPr>
            <a:spLocks/>
          </p:cNvSpPr>
          <p:nvPr/>
        </p:nvSpPr>
        <p:spPr>
          <a:xfrm rot="5400000">
            <a:off x="4528853" y="4257943"/>
            <a:ext cx="202446"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Connector: Curved 8">
            <a:extLst>
              <a:ext uri="{FF2B5EF4-FFF2-40B4-BE49-F238E27FC236}">
                <a16:creationId xmlns:a16="http://schemas.microsoft.com/office/drawing/2014/main" id="{78410663-B3F5-0FCB-4F14-A8701008F3BE}"/>
              </a:ext>
            </a:extLst>
          </p:cNvPr>
          <p:cNvCxnSpPr>
            <a:cxnSpLocks noChangeAspect="1"/>
          </p:cNvCxnSpPr>
          <p:nvPr/>
        </p:nvCxnSpPr>
        <p:spPr>
          <a:xfrm rot="10800000">
            <a:off x="4137147" y="3273553"/>
            <a:ext cx="350448" cy="299321"/>
          </a:xfrm>
          <a:prstGeom prst="curvedConnector3">
            <a:avLst>
              <a:gd name="adj1" fmla="val 41167"/>
            </a:avLst>
          </a:prstGeom>
          <a:ln w="44450">
            <a:solidFill>
              <a:srgbClr val="FF481D"/>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10" name="Connector: Curved 9">
            <a:extLst>
              <a:ext uri="{FF2B5EF4-FFF2-40B4-BE49-F238E27FC236}">
                <a16:creationId xmlns:a16="http://schemas.microsoft.com/office/drawing/2014/main" id="{013F7BF5-189A-2C6F-8E62-936F623C47EA}"/>
              </a:ext>
            </a:extLst>
          </p:cNvPr>
          <p:cNvCxnSpPr>
            <a:cxnSpLocks noChangeAspect="1"/>
          </p:cNvCxnSpPr>
          <p:nvPr/>
        </p:nvCxnSpPr>
        <p:spPr>
          <a:xfrm flipV="1">
            <a:off x="4735888" y="3273553"/>
            <a:ext cx="356614" cy="293000"/>
          </a:xfrm>
          <a:prstGeom prst="curvedConnector3">
            <a:avLst>
              <a:gd name="adj1" fmla="val 43323"/>
            </a:avLst>
          </a:prstGeom>
          <a:ln w="44450">
            <a:solidFill>
              <a:srgbClr val="FF481D"/>
            </a:solidFill>
            <a:tailEnd type="triangle" w="sm" len="med"/>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40372E5-1BA9-FF15-6AE2-A219783D14E8}"/>
              </a:ext>
            </a:extLst>
          </p:cNvPr>
          <p:cNvSpPr>
            <a:spLocks/>
          </p:cNvSpPr>
          <p:nvPr/>
        </p:nvSpPr>
        <p:spPr>
          <a:xfrm>
            <a:off x="3761957" y="4914265"/>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6F50564E-42E0-2737-B6D6-B6F01E993EA6}"/>
              </a:ext>
            </a:extLst>
          </p:cNvPr>
          <p:cNvSpPr>
            <a:spLocks/>
          </p:cNvSpPr>
          <p:nvPr/>
        </p:nvSpPr>
        <p:spPr>
          <a:xfrm>
            <a:off x="3777190" y="5625291"/>
            <a:ext cx="719913"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AC30D5DD-AB71-09CA-F16A-18A87944C1E3}"/>
              </a:ext>
            </a:extLst>
          </p:cNvPr>
          <p:cNvSpPr txBox="1">
            <a:spLocks/>
          </p:cNvSpPr>
          <p:nvPr/>
        </p:nvSpPr>
        <p:spPr>
          <a:xfrm>
            <a:off x="3852558" y="5286367"/>
            <a:ext cx="533399" cy="276999"/>
          </a:xfrm>
          <a:prstGeom prst="rect">
            <a:avLst/>
          </a:prstGeom>
          <a:solidFill>
            <a:schemeClr val="bg1"/>
          </a:solidFill>
        </p:spPr>
        <p:txBody>
          <a:bodyPr wrap="square" rtlCol="0">
            <a:spAutoFit/>
          </a:bodyPr>
          <a:lstStyle/>
          <a:p>
            <a:pPr algn="ctr"/>
            <a:r>
              <a:rPr lang="en-US" sz="600" dirty="0"/>
              <a:t>FLAME</a:t>
            </a:r>
          </a:p>
          <a:p>
            <a:pPr algn="ctr"/>
            <a:r>
              <a:rPr lang="en-US" sz="600" dirty="0"/>
              <a:t>ARRESTOR</a:t>
            </a:r>
          </a:p>
        </p:txBody>
      </p:sp>
      <p:cxnSp>
        <p:nvCxnSpPr>
          <p:cNvPr id="14" name="Connector: Curved 13">
            <a:extLst>
              <a:ext uri="{FF2B5EF4-FFF2-40B4-BE49-F238E27FC236}">
                <a16:creationId xmlns:a16="http://schemas.microsoft.com/office/drawing/2014/main" id="{369D0642-60EE-289A-CA6F-820E425A3357}"/>
              </a:ext>
            </a:extLst>
          </p:cNvPr>
          <p:cNvCxnSpPr>
            <a:cxnSpLocks noChangeAspect="1"/>
          </p:cNvCxnSpPr>
          <p:nvPr/>
        </p:nvCxnSpPr>
        <p:spPr>
          <a:xfrm>
            <a:off x="3695282" y="5051295"/>
            <a:ext cx="337835" cy="288547"/>
          </a:xfrm>
          <a:prstGeom prst="curvedConnector3">
            <a:avLst>
              <a:gd name="adj1" fmla="val 54699"/>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cxnSp>
        <p:nvCxnSpPr>
          <p:cNvPr id="17" name="Connector: Curved 16">
            <a:extLst>
              <a:ext uri="{FF2B5EF4-FFF2-40B4-BE49-F238E27FC236}">
                <a16:creationId xmlns:a16="http://schemas.microsoft.com/office/drawing/2014/main" id="{F5F74F53-6B7D-DC69-141F-45F37DCCD00B}"/>
              </a:ext>
            </a:extLst>
          </p:cNvPr>
          <p:cNvCxnSpPr>
            <a:cxnSpLocks noChangeAspect="1"/>
          </p:cNvCxnSpPr>
          <p:nvPr/>
        </p:nvCxnSpPr>
        <p:spPr>
          <a:xfrm flipV="1">
            <a:off x="3695282" y="5517330"/>
            <a:ext cx="337835" cy="277571"/>
          </a:xfrm>
          <a:prstGeom prst="curvedConnector3">
            <a:avLst>
              <a:gd name="adj1" fmla="val 50000"/>
            </a:avLst>
          </a:prstGeom>
          <a:ln w="44450">
            <a:solidFill>
              <a:srgbClr val="297BF3"/>
            </a:solidFill>
            <a:tailEnd type="triangle" w="sm" len="med"/>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C91ECEC7-9160-3BD4-5FCC-82960BFEBB2A}"/>
              </a:ext>
            </a:extLst>
          </p:cNvPr>
          <p:cNvSpPr>
            <a:spLocks/>
          </p:cNvSpPr>
          <p:nvPr/>
        </p:nvSpPr>
        <p:spPr>
          <a:xfrm>
            <a:off x="7281351" y="3273553"/>
            <a:ext cx="1643197" cy="279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Arrow: Left 20">
            <a:extLst>
              <a:ext uri="{FF2B5EF4-FFF2-40B4-BE49-F238E27FC236}">
                <a16:creationId xmlns:a16="http://schemas.microsoft.com/office/drawing/2014/main" id="{CAD09D5B-B678-43EB-CE2B-B7A410F1A8CB}"/>
              </a:ext>
            </a:extLst>
          </p:cNvPr>
          <p:cNvSpPr>
            <a:spLocks/>
          </p:cNvSpPr>
          <p:nvPr/>
        </p:nvSpPr>
        <p:spPr>
          <a:xfrm rot="10800000">
            <a:off x="6335709" y="5365632"/>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Arrow: Left 21">
            <a:extLst>
              <a:ext uri="{FF2B5EF4-FFF2-40B4-BE49-F238E27FC236}">
                <a16:creationId xmlns:a16="http://schemas.microsoft.com/office/drawing/2014/main" id="{9A456C53-AA66-13FD-43C1-563725F55D0F}"/>
              </a:ext>
            </a:extLst>
          </p:cNvPr>
          <p:cNvSpPr>
            <a:spLocks/>
          </p:cNvSpPr>
          <p:nvPr/>
        </p:nvSpPr>
        <p:spPr>
          <a:xfrm>
            <a:off x="6338471"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Arrow: Left 22">
            <a:extLst>
              <a:ext uri="{FF2B5EF4-FFF2-40B4-BE49-F238E27FC236}">
                <a16:creationId xmlns:a16="http://schemas.microsoft.com/office/drawing/2014/main" id="{63DA2945-D3CE-0176-6B1F-915EB526BE2D}"/>
              </a:ext>
            </a:extLst>
          </p:cNvPr>
          <p:cNvSpPr>
            <a:spLocks/>
          </p:cNvSpPr>
          <p:nvPr/>
        </p:nvSpPr>
        <p:spPr>
          <a:xfrm>
            <a:off x="5694958"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Arrow: Left 23">
            <a:extLst>
              <a:ext uri="{FF2B5EF4-FFF2-40B4-BE49-F238E27FC236}">
                <a16:creationId xmlns:a16="http://schemas.microsoft.com/office/drawing/2014/main" id="{AA6550A2-0176-9CB0-B911-A55C784FE00B}"/>
              </a:ext>
            </a:extLst>
          </p:cNvPr>
          <p:cNvSpPr>
            <a:spLocks/>
          </p:cNvSpPr>
          <p:nvPr/>
        </p:nvSpPr>
        <p:spPr>
          <a:xfrm rot="10800000">
            <a:off x="6919286" y="5365633"/>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Arrow: Left 24">
            <a:extLst>
              <a:ext uri="{FF2B5EF4-FFF2-40B4-BE49-F238E27FC236}">
                <a16:creationId xmlns:a16="http://schemas.microsoft.com/office/drawing/2014/main" id="{E003777C-4F95-2A9B-84E1-AE6B55EFA084}"/>
              </a:ext>
            </a:extLst>
          </p:cNvPr>
          <p:cNvSpPr>
            <a:spLocks/>
          </p:cNvSpPr>
          <p:nvPr/>
        </p:nvSpPr>
        <p:spPr>
          <a:xfrm rot="10800000">
            <a:off x="5103985" y="5365634"/>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Arrow: Left 25">
            <a:extLst>
              <a:ext uri="{FF2B5EF4-FFF2-40B4-BE49-F238E27FC236}">
                <a16:creationId xmlns:a16="http://schemas.microsoft.com/office/drawing/2014/main" id="{1CD80E38-0370-996E-FE39-41AE9D49F1A9}"/>
              </a:ext>
            </a:extLst>
          </p:cNvPr>
          <p:cNvSpPr>
            <a:spLocks/>
          </p:cNvSpPr>
          <p:nvPr/>
        </p:nvSpPr>
        <p:spPr>
          <a:xfrm>
            <a:off x="5103984" y="5060812"/>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Arrow: Left 26">
            <a:extLst>
              <a:ext uri="{FF2B5EF4-FFF2-40B4-BE49-F238E27FC236}">
                <a16:creationId xmlns:a16="http://schemas.microsoft.com/office/drawing/2014/main" id="{F4655B1A-FE52-C5D8-EE85-5CA8A985C74A}"/>
              </a:ext>
            </a:extLst>
          </p:cNvPr>
          <p:cNvSpPr>
            <a:spLocks/>
          </p:cNvSpPr>
          <p:nvPr/>
        </p:nvSpPr>
        <p:spPr>
          <a:xfrm>
            <a:off x="6919285" y="5062738"/>
            <a:ext cx="219492"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Arrow: Left 27">
            <a:extLst>
              <a:ext uri="{FF2B5EF4-FFF2-40B4-BE49-F238E27FC236}">
                <a16:creationId xmlns:a16="http://schemas.microsoft.com/office/drawing/2014/main" id="{F81CEEE2-157A-3E8F-01F2-37960921D0C9}"/>
              </a:ext>
            </a:extLst>
          </p:cNvPr>
          <p:cNvSpPr>
            <a:spLocks/>
          </p:cNvSpPr>
          <p:nvPr/>
        </p:nvSpPr>
        <p:spPr>
          <a:xfrm rot="10800000">
            <a:off x="5719846" y="5365633"/>
            <a:ext cx="219493" cy="83037"/>
          </a:xfrm>
          <a:prstGeom prst="leftArrow">
            <a:avLst/>
          </a:prstGeom>
          <a:solidFill>
            <a:srgbClr val="FF0000"/>
          </a:solidFill>
          <a:ln>
            <a:solidFill>
              <a:srgbClr val="82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Content Placeholder 3">
            <a:extLst>
              <a:ext uri="{FF2B5EF4-FFF2-40B4-BE49-F238E27FC236}">
                <a16:creationId xmlns:a16="http://schemas.microsoft.com/office/drawing/2014/main" id="{E84691DA-FC6B-306E-C3B3-19026EC22F3B}"/>
              </a:ext>
            </a:extLst>
          </p:cNvPr>
          <p:cNvSpPr txBox="1">
            <a:spLocks/>
          </p:cNvSpPr>
          <p:nvPr/>
        </p:nvSpPr>
        <p:spPr>
          <a:xfrm>
            <a:off x="457200" y="1106424"/>
            <a:ext cx="8229600" cy="48354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What can we gain from what we’ve learned:</a:t>
            </a:r>
          </a:p>
          <a:p>
            <a:pPr marL="571500" lvl="1" indent="-342900">
              <a:buFont typeface="+mj-lt"/>
              <a:buAutoNum type="arabicPeriod"/>
            </a:pPr>
            <a:r>
              <a:rPr lang="en-US" sz="1800" dirty="0"/>
              <a:t>Combustion Efficiency is something that is engineered for each application.</a:t>
            </a:r>
          </a:p>
          <a:p>
            <a:pPr marL="571500" lvl="1" indent="-342900">
              <a:buFont typeface="+mj-lt"/>
              <a:buAutoNum type="arabicPeriod"/>
            </a:pPr>
            <a:r>
              <a:rPr lang="en-US" sz="1800" dirty="0"/>
              <a:t>Combustion Efficiency is not defined by the burner or stack, but is inclusive of the complete combustion system design</a:t>
            </a:r>
          </a:p>
          <a:p>
            <a:pPr marL="571500" lvl="1" indent="-342900">
              <a:buFont typeface="+mj-lt"/>
              <a:buAutoNum type="arabicPeriod"/>
            </a:pPr>
            <a:r>
              <a:rPr lang="en-US" sz="1800" dirty="0"/>
              <a:t>Combustion system designs need to provide flexibility for changing seasons. </a:t>
            </a:r>
          </a:p>
        </p:txBody>
      </p:sp>
      <p:sp>
        <p:nvSpPr>
          <p:cNvPr id="30" name="Rectangle 29">
            <a:extLst>
              <a:ext uri="{FF2B5EF4-FFF2-40B4-BE49-F238E27FC236}">
                <a16:creationId xmlns:a16="http://schemas.microsoft.com/office/drawing/2014/main" id="{65C60131-CAA1-BE72-34BE-8AAB97A02EF1}"/>
              </a:ext>
            </a:extLst>
          </p:cNvPr>
          <p:cNvSpPr>
            <a:spLocks/>
          </p:cNvSpPr>
          <p:nvPr/>
        </p:nvSpPr>
        <p:spPr>
          <a:xfrm>
            <a:off x="5625902" y="4508287"/>
            <a:ext cx="1995585" cy="100583"/>
          </a:xfrm>
          <a:prstGeom prst="rect">
            <a:avLst/>
          </a:prstGeom>
          <a:solidFill>
            <a:srgbClr val="2089BE"/>
          </a:solidFill>
          <a:ln>
            <a:solidFill>
              <a:srgbClr val="208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9490CDC4-65C0-49E8-67CF-6891654A6640}"/>
              </a:ext>
            </a:extLst>
          </p:cNvPr>
          <p:cNvSpPr>
            <a:spLocks/>
          </p:cNvSpPr>
          <p:nvPr/>
        </p:nvSpPr>
        <p:spPr>
          <a:xfrm>
            <a:off x="5685434" y="4810803"/>
            <a:ext cx="1995585" cy="103461"/>
          </a:xfrm>
          <a:prstGeom prst="rect">
            <a:avLst/>
          </a:prstGeom>
          <a:solidFill>
            <a:srgbClr val="2089BE"/>
          </a:solidFill>
          <a:ln>
            <a:solidFill>
              <a:srgbClr val="2089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itle 1">
            <a:extLst>
              <a:ext uri="{FF2B5EF4-FFF2-40B4-BE49-F238E27FC236}">
                <a16:creationId xmlns:a16="http://schemas.microsoft.com/office/drawing/2014/main" id="{725D67E3-95CE-C6B6-C663-D33120FD0D18}"/>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1271053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wipe(left)">
                                      <p:cBhvr>
                                        <p:cTn id="7" dur="500"/>
                                        <p:tgtEl>
                                          <p:spTgt spid="29">
                                            <p:txEl>
                                              <p:pRg st="0" end="0"/>
                                            </p:txEl>
                                          </p:spTgt>
                                        </p:tgtEl>
                                      </p:cBhvr>
                                    </p:animEffect>
                                  </p:childTnLst>
                                </p:cTn>
                              </p:par>
                              <p:par>
                                <p:cTn id="8" presetID="22" presetClass="exit" presetSubtype="2" repeatCount="indefinite" fill="hold" grpId="0" nodeType="withEffect">
                                  <p:stCondLst>
                                    <p:cond delay="0"/>
                                  </p:stCondLst>
                                  <p:childTnLst>
                                    <p:animEffect transition="out" filter="wipe(right)">
                                      <p:cBhvr>
                                        <p:cTn id="9" dur="2000"/>
                                        <p:tgtEl>
                                          <p:spTgt spid="31"/>
                                        </p:tgtEl>
                                      </p:cBhvr>
                                    </p:animEffect>
                                    <p:set>
                                      <p:cBhvr>
                                        <p:cTn id="10" dur="1" fill="hold">
                                          <p:stCondLst>
                                            <p:cond delay="1999"/>
                                          </p:stCondLst>
                                        </p:cTn>
                                        <p:tgtEl>
                                          <p:spTgt spid="31"/>
                                        </p:tgtEl>
                                        <p:attrNameLst>
                                          <p:attrName>style.visibility</p:attrName>
                                        </p:attrNameLst>
                                      </p:cBhvr>
                                      <p:to>
                                        <p:strVal val="hidden"/>
                                      </p:to>
                                    </p:set>
                                  </p:childTnLst>
                                </p:cTn>
                              </p:par>
                              <p:par>
                                <p:cTn id="11" presetID="22" presetClass="exit" presetSubtype="8" repeatCount="indefinite" fill="hold" grpId="0" nodeType="withEffect">
                                  <p:stCondLst>
                                    <p:cond delay="1000"/>
                                  </p:stCondLst>
                                  <p:childTnLst>
                                    <p:animEffect transition="out" filter="wipe(left)">
                                      <p:cBhvr>
                                        <p:cTn id="12" dur="2000"/>
                                        <p:tgtEl>
                                          <p:spTgt spid="30"/>
                                        </p:tgtEl>
                                      </p:cBhvr>
                                    </p:animEffect>
                                    <p:set>
                                      <p:cBhvr>
                                        <p:cTn id="13" dur="1" fill="hold">
                                          <p:stCondLst>
                                            <p:cond delay="1999"/>
                                          </p:stCondLst>
                                        </p:cTn>
                                        <p:tgtEl>
                                          <p:spTgt spid="30"/>
                                        </p:tgtEl>
                                        <p:attrNameLst>
                                          <p:attrName>style.visibility</p:attrName>
                                        </p:attrNameLst>
                                      </p:cBhvr>
                                      <p:to>
                                        <p:strVal val="hidden"/>
                                      </p:to>
                                    </p:set>
                                  </p:childTnLst>
                                </p:cTn>
                              </p:par>
                              <p:par>
                                <p:cTn id="14" presetID="10" presetClass="entr" presetSubtype="0" repeatCount="indefinite"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3000"/>
                                        <p:tgtEl>
                                          <p:spTgt spid="14"/>
                                        </p:tgtEl>
                                      </p:cBhvr>
                                    </p:animEffect>
                                  </p:childTnLst>
                                </p:cTn>
                              </p:par>
                              <p:par>
                                <p:cTn id="17" presetID="10" presetClass="entr" presetSubtype="0" repeatCount="indefinite"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3000"/>
                                        <p:tgtEl>
                                          <p:spTgt spid="17"/>
                                        </p:tgtEl>
                                      </p:cBhvr>
                                    </p:animEffect>
                                  </p:childTnLst>
                                </p:cTn>
                              </p:par>
                              <p:par>
                                <p:cTn id="20" presetID="10" presetClass="entr" presetSubtype="0" repeatCount="indefinite" fill="remove" grpId="0" nodeType="withEffect">
                                  <p:stCondLst>
                                    <p:cond delay="50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3000"/>
                                        <p:tgtEl>
                                          <p:spTgt spid="25"/>
                                        </p:tgtEl>
                                      </p:cBhvr>
                                    </p:animEffect>
                                  </p:childTnLst>
                                </p:cTn>
                              </p:par>
                              <p:par>
                                <p:cTn id="23" presetID="10" presetClass="entr" presetSubtype="0" repeatCount="indefinite" fill="remove" grpId="0" nodeType="withEffect">
                                  <p:stCondLst>
                                    <p:cond delay="1000"/>
                                  </p:stCondLst>
                                  <p:childTnLst>
                                    <p:set>
                                      <p:cBhvr>
                                        <p:cTn id="24" dur="1" fill="hold">
                                          <p:stCondLst>
                                            <p:cond delay="0"/>
                                          </p:stCondLst>
                                        </p:cTn>
                                        <p:tgtEl>
                                          <p:spTgt spid="28"/>
                                        </p:tgtEl>
                                        <p:attrNameLst>
                                          <p:attrName>style.visibility</p:attrName>
                                        </p:attrNameLst>
                                      </p:cBhvr>
                                      <p:to>
                                        <p:strVal val="visible"/>
                                      </p:to>
                                    </p:set>
                                    <p:animEffect transition="in" filter="fade">
                                      <p:cBhvr>
                                        <p:cTn id="25" dur="3000"/>
                                        <p:tgtEl>
                                          <p:spTgt spid="28"/>
                                        </p:tgtEl>
                                      </p:cBhvr>
                                    </p:animEffect>
                                  </p:childTnLst>
                                </p:cTn>
                              </p:par>
                              <p:par>
                                <p:cTn id="26" presetID="10" presetClass="entr" presetSubtype="0" repeatCount="indefinite" fill="remove" grpId="0" nodeType="withEffect">
                                  <p:stCondLst>
                                    <p:cond delay="150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3000"/>
                                        <p:tgtEl>
                                          <p:spTgt spid="21"/>
                                        </p:tgtEl>
                                      </p:cBhvr>
                                    </p:animEffect>
                                  </p:childTnLst>
                                </p:cTn>
                              </p:par>
                              <p:par>
                                <p:cTn id="29" presetID="10" presetClass="entr" presetSubtype="0" repeatCount="indefinite" fill="remove" grpId="0" nodeType="withEffect">
                                  <p:stCondLst>
                                    <p:cond delay="200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3000"/>
                                        <p:tgtEl>
                                          <p:spTgt spid="24"/>
                                        </p:tgtEl>
                                      </p:cBhvr>
                                    </p:animEffect>
                                  </p:childTnLst>
                                </p:cTn>
                              </p:par>
                              <p:par>
                                <p:cTn id="32" presetID="10" presetClass="entr" presetSubtype="0" repeatCount="indefinite" fill="remove" grpId="0" nodeType="withEffect">
                                  <p:stCondLst>
                                    <p:cond delay="2500"/>
                                  </p:stCondLst>
                                  <p:childTnLst>
                                    <p:set>
                                      <p:cBhvr>
                                        <p:cTn id="33" dur="1" fill="hold">
                                          <p:stCondLst>
                                            <p:cond delay="0"/>
                                          </p:stCondLst>
                                        </p:cTn>
                                        <p:tgtEl>
                                          <p:spTgt spid="27"/>
                                        </p:tgtEl>
                                        <p:attrNameLst>
                                          <p:attrName>style.visibility</p:attrName>
                                        </p:attrNameLst>
                                      </p:cBhvr>
                                      <p:to>
                                        <p:strVal val="visible"/>
                                      </p:to>
                                    </p:set>
                                    <p:animEffect transition="in" filter="fade">
                                      <p:cBhvr>
                                        <p:cTn id="34" dur="3000"/>
                                        <p:tgtEl>
                                          <p:spTgt spid="27"/>
                                        </p:tgtEl>
                                      </p:cBhvr>
                                    </p:animEffect>
                                  </p:childTnLst>
                                </p:cTn>
                              </p:par>
                              <p:par>
                                <p:cTn id="35" presetID="10" presetClass="entr" presetSubtype="0" repeatCount="indefinite" fill="remove" grpId="0" nodeType="withEffect">
                                  <p:stCondLst>
                                    <p:cond delay="300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3000"/>
                                        <p:tgtEl>
                                          <p:spTgt spid="22"/>
                                        </p:tgtEl>
                                      </p:cBhvr>
                                    </p:animEffect>
                                  </p:childTnLst>
                                </p:cTn>
                              </p:par>
                              <p:par>
                                <p:cTn id="38" presetID="10" presetClass="entr" presetSubtype="0" repeatCount="indefinite" fill="remove" grpId="0" nodeType="withEffect">
                                  <p:stCondLst>
                                    <p:cond delay="350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3000"/>
                                        <p:tgtEl>
                                          <p:spTgt spid="23"/>
                                        </p:tgtEl>
                                      </p:cBhvr>
                                    </p:animEffect>
                                  </p:childTnLst>
                                </p:cTn>
                              </p:par>
                              <p:par>
                                <p:cTn id="41" presetID="10" presetClass="entr" presetSubtype="0" repeatCount="indefinite" fill="remove" grpId="0" nodeType="withEffect">
                                  <p:stCondLst>
                                    <p:cond delay="4000"/>
                                  </p:stCondLst>
                                  <p:childTnLst>
                                    <p:set>
                                      <p:cBhvr>
                                        <p:cTn id="42" dur="1" fill="hold">
                                          <p:stCondLst>
                                            <p:cond delay="0"/>
                                          </p:stCondLst>
                                        </p:cTn>
                                        <p:tgtEl>
                                          <p:spTgt spid="26"/>
                                        </p:tgtEl>
                                        <p:attrNameLst>
                                          <p:attrName>style.visibility</p:attrName>
                                        </p:attrNameLst>
                                      </p:cBhvr>
                                      <p:to>
                                        <p:strVal val="visible"/>
                                      </p:to>
                                    </p:set>
                                    <p:animEffect transition="in" filter="fade">
                                      <p:cBhvr>
                                        <p:cTn id="43" dur="3000"/>
                                        <p:tgtEl>
                                          <p:spTgt spid="26"/>
                                        </p:tgtEl>
                                      </p:cBhvr>
                                    </p:animEffect>
                                  </p:childTnLst>
                                </p:cTn>
                              </p:par>
                              <p:par>
                                <p:cTn id="44" presetID="10" presetClass="entr" presetSubtype="0" repeatCount="indefinite" fill="remove" grpId="0" nodeType="withEffect">
                                  <p:stCondLst>
                                    <p:cond delay="450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3000"/>
                                        <p:tgtEl>
                                          <p:spTgt spid="7"/>
                                        </p:tgtEl>
                                      </p:cBhvr>
                                    </p:animEffect>
                                  </p:childTnLst>
                                </p:cTn>
                              </p:par>
                              <p:par>
                                <p:cTn id="47" presetID="10" presetClass="entr" presetSubtype="0" repeatCount="indefinite" fill="remove" grpId="0" nodeType="withEffect">
                                  <p:stCondLst>
                                    <p:cond delay="5000"/>
                                  </p:stCondLst>
                                  <p:childTnLst>
                                    <p:set>
                                      <p:cBhvr>
                                        <p:cTn id="48" dur="1" fill="hold">
                                          <p:stCondLst>
                                            <p:cond delay="0"/>
                                          </p:stCondLst>
                                        </p:cTn>
                                        <p:tgtEl>
                                          <p:spTgt spid="8"/>
                                        </p:tgtEl>
                                        <p:attrNameLst>
                                          <p:attrName>style.visibility</p:attrName>
                                        </p:attrNameLst>
                                      </p:cBhvr>
                                      <p:to>
                                        <p:strVal val="visible"/>
                                      </p:to>
                                    </p:set>
                                    <p:animEffect transition="in" filter="fade">
                                      <p:cBhvr>
                                        <p:cTn id="49" dur="3000"/>
                                        <p:tgtEl>
                                          <p:spTgt spid="8"/>
                                        </p:tgtEl>
                                      </p:cBhvr>
                                    </p:animEffect>
                                  </p:childTnLst>
                                </p:cTn>
                              </p:par>
                              <p:par>
                                <p:cTn id="50" presetID="10" presetClass="entr" presetSubtype="0" repeatCount="indefinite" fill="hold" nodeType="withEffect">
                                  <p:stCondLst>
                                    <p:cond delay="5500"/>
                                  </p:stCondLst>
                                  <p:childTnLst>
                                    <p:set>
                                      <p:cBhvr>
                                        <p:cTn id="51" dur="1" fill="hold">
                                          <p:stCondLst>
                                            <p:cond delay="0"/>
                                          </p:stCondLst>
                                        </p:cTn>
                                        <p:tgtEl>
                                          <p:spTgt spid="9"/>
                                        </p:tgtEl>
                                        <p:attrNameLst>
                                          <p:attrName>style.visibility</p:attrName>
                                        </p:attrNameLst>
                                      </p:cBhvr>
                                      <p:to>
                                        <p:strVal val="visible"/>
                                      </p:to>
                                    </p:set>
                                    <p:animEffect transition="in" filter="fade">
                                      <p:cBhvr>
                                        <p:cTn id="52" dur="3000"/>
                                        <p:tgtEl>
                                          <p:spTgt spid="9"/>
                                        </p:tgtEl>
                                      </p:cBhvr>
                                    </p:animEffect>
                                  </p:childTnLst>
                                </p:cTn>
                              </p:par>
                              <p:par>
                                <p:cTn id="53" presetID="10" presetClass="entr" presetSubtype="0" repeatCount="indefinite" fill="hold" nodeType="withEffect">
                                  <p:stCondLst>
                                    <p:cond delay="550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3000"/>
                                        <p:tgtEl>
                                          <p:spTgt spid="1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9">
                                            <p:txEl>
                                              <p:pRg st="1" end="1"/>
                                            </p:txEl>
                                          </p:spTgt>
                                        </p:tgtEl>
                                        <p:attrNameLst>
                                          <p:attrName>style.visibility</p:attrName>
                                        </p:attrNameLst>
                                      </p:cBhvr>
                                      <p:to>
                                        <p:strVal val="visible"/>
                                      </p:to>
                                    </p:set>
                                    <p:animEffect transition="in" filter="fade">
                                      <p:cBhvr>
                                        <p:cTn id="60" dur="500"/>
                                        <p:tgtEl>
                                          <p:spTgt spid="29">
                                            <p:txEl>
                                              <p:pRg st="1" end="1"/>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29">
                                            <p:txEl>
                                              <p:pRg st="2" end="2"/>
                                            </p:txEl>
                                          </p:spTgt>
                                        </p:tgtEl>
                                        <p:attrNameLst>
                                          <p:attrName>style.visibility</p:attrName>
                                        </p:attrNameLst>
                                      </p:cBhvr>
                                      <p:to>
                                        <p:strVal val="visible"/>
                                      </p:to>
                                    </p:set>
                                    <p:animEffect transition="in" filter="fade">
                                      <p:cBhvr>
                                        <p:cTn id="65" dur="500"/>
                                        <p:tgtEl>
                                          <p:spTgt spid="29">
                                            <p:txEl>
                                              <p:pRg st="2" end="2"/>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29">
                                            <p:txEl>
                                              <p:pRg st="3" end="3"/>
                                            </p:txEl>
                                          </p:spTgt>
                                        </p:tgtEl>
                                        <p:attrNameLst>
                                          <p:attrName>style.visibility</p:attrName>
                                        </p:attrNameLst>
                                      </p:cBhvr>
                                      <p:to>
                                        <p:strVal val="visible"/>
                                      </p:to>
                                    </p:set>
                                    <p:animEffect transition="in" filter="fade">
                                      <p:cBhvr>
                                        <p:cTn id="70" dur="500"/>
                                        <p:tgtEl>
                                          <p:spTgt spid="2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21" grpId="0" animBg="1"/>
      <p:bldP spid="22" grpId="0" animBg="1"/>
      <p:bldP spid="23" grpId="0" animBg="1"/>
      <p:bldP spid="24" grpId="0" animBg="1"/>
      <p:bldP spid="25" grpId="0" animBg="1"/>
      <p:bldP spid="26" grpId="0" animBg="1"/>
      <p:bldP spid="27" grpId="0" animBg="1"/>
      <p:bldP spid="28" grpId="0" animBg="1"/>
      <p:bldP spid="30" grpId="0" animBg="1"/>
      <p:bldP spid="3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31" name="Text Placeholder 2">
            <a:extLst>
              <a:ext uri="{FF2B5EF4-FFF2-40B4-BE49-F238E27FC236}">
                <a16:creationId xmlns:a16="http://schemas.microsoft.com/office/drawing/2014/main" id="{EE0953DB-9A9D-2D9A-DADA-0F1495B2B448}"/>
              </a:ext>
            </a:extLst>
          </p:cNvPr>
          <p:cNvSpPr txBox="1">
            <a:spLocks/>
          </p:cNvSpPr>
          <p:nvPr/>
        </p:nvSpPr>
        <p:spPr>
          <a:xfrm>
            <a:off x="1787652" y="2820567"/>
            <a:ext cx="5568696" cy="4572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4400" dirty="0"/>
              <a:t>Questions?</a:t>
            </a:r>
          </a:p>
        </p:txBody>
      </p:sp>
      <p:pic>
        <p:nvPicPr>
          <p:cNvPr id="2" name="Picture 1">
            <a:extLst>
              <a:ext uri="{FF2B5EF4-FFF2-40B4-BE49-F238E27FC236}">
                <a16:creationId xmlns:a16="http://schemas.microsoft.com/office/drawing/2014/main" id="{BA0AFF17-4697-98E1-0471-0D52AA7931FA}"/>
              </a:ext>
            </a:extLst>
          </p:cNvPr>
          <p:cNvPicPr>
            <a:picLocks noChangeAspect="1"/>
          </p:cNvPicPr>
          <p:nvPr/>
        </p:nvPicPr>
        <p:blipFill>
          <a:blip r:embed="rId4"/>
          <a:srcRect b="52567"/>
          <a:stretch>
            <a:fillRect/>
          </a:stretch>
        </p:blipFill>
        <p:spPr>
          <a:xfrm>
            <a:off x="7404104" y="283780"/>
            <a:ext cx="1461489" cy="626093"/>
          </a:xfrm>
          <a:prstGeom prst="rect">
            <a:avLst/>
          </a:prstGeom>
        </p:spPr>
      </p:pic>
      <p:sp>
        <p:nvSpPr>
          <p:cNvPr id="5" name="Title 1">
            <a:extLst>
              <a:ext uri="{FF2B5EF4-FFF2-40B4-BE49-F238E27FC236}">
                <a16:creationId xmlns:a16="http://schemas.microsoft.com/office/drawing/2014/main" id="{C0B9A681-4D3C-8BD5-9116-163AA366BAB0}"/>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361109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4" name="Content Placeholder 2">
            <a:extLst>
              <a:ext uri="{FF2B5EF4-FFF2-40B4-BE49-F238E27FC236}">
                <a16:creationId xmlns:a16="http://schemas.microsoft.com/office/drawing/2014/main" id="{5D64B12F-62FA-4EA7-4295-0586DAE6A817}"/>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endParaRPr lang="en-US" sz="2400" dirty="0">
              <a:solidFill>
                <a:srgbClr val="0082CB"/>
              </a:solidFill>
            </a:endParaRPr>
          </a:p>
        </p:txBody>
      </p:sp>
      <p:sp>
        <p:nvSpPr>
          <p:cNvPr id="5" name="Content Placeholder 5">
            <a:extLst>
              <a:ext uri="{FF2B5EF4-FFF2-40B4-BE49-F238E27FC236}">
                <a16:creationId xmlns:a16="http://schemas.microsoft.com/office/drawing/2014/main" id="{0D6A584E-919A-A88C-D6C6-29986C6FE85A}"/>
              </a:ext>
            </a:extLst>
          </p:cNvPr>
          <p:cNvSpPr txBox="1">
            <a:spLocks/>
          </p:cNvSpPr>
          <p:nvPr/>
        </p:nvSpPr>
        <p:spPr>
          <a:xfrm>
            <a:off x="457201" y="1124516"/>
            <a:ext cx="8229600" cy="1560344"/>
          </a:xfrm>
          <a:prstGeom prst="rect">
            <a:avLst/>
          </a:prstGeom>
        </p:spPr>
        <p:txBody>
          <a:bodyPr vert="horz" lIns="91440" tIns="45720" rIns="91440" bIns="45720" rtlCol="0">
            <a:norm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r>
              <a:rPr lang="en-US" sz="1600" dirty="0"/>
              <a:t>Combustion, or burning, is a rapid combination of Oxygen with a fuel, resulting in the release of heat</a:t>
            </a:r>
          </a:p>
          <a:p>
            <a:pPr marL="0" indent="0" algn="r">
              <a:spcBef>
                <a:spcPts val="600"/>
              </a:spcBef>
              <a:buNone/>
            </a:pPr>
            <a:r>
              <a:rPr lang="en-US" sz="1100" i="1" dirty="0"/>
              <a:t>North American Combustion Handbook</a:t>
            </a:r>
          </a:p>
        </p:txBody>
      </p:sp>
      <p:sp>
        <p:nvSpPr>
          <p:cNvPr id="6" name="Lorem ipsum dolor sit amet, consectetur adipiscing elit, sed do eiusmod tempor incididunt ut labore et dolore magna aliqua. Arcu dictum varius duis at consectetur lorem donec. Volutpat gravida arcu ac tortor. Nunc non blandit massa enim nec dui. Habitant">
            <a:extLst>
              <a:ext uri="{FF2B5EF4-FFF2-40B4-BE49-F238E27FC236}">
                <a16:creationId xmlns:a16="http://schemas.microsoft.com/office/drawing/2014/main" id="{90A34F86-B5C9-B8E0-2CDC-A848F201F52C}"/>
              </a:ext>
            </a:extLst>
          </p:cNvPr>
          <p:cNvSpPr txBox="1"/>
          <p:nvPr/>
        </p:nvSpPr>
        <p:spPr>
          <a:xfrm>
            <a:off x="872836" y="1998669"/>
            <a:ext cx="7173884" cy="347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l" defTabSz="457200">
              <a:lnSpc>
                <a:spcPct val="120000"/>
              </a:lnSpc>
              <a:defRPr sz="2200" b="0">
                <a:solidFill>
                  <a:srgbClr val="7F8189"/>
                </a:solidFill>
                <a:latin typeface="Arial"/>
                <a:ea typeface="Arial"/>
                <a:cs typeface="Arial"/>
                <a:sym typeface="Arial"/>
              </a:defRPr>
            </a:pPr>
            <a:endParaRPr lang="en-US" sz="2400" dirty="0">
              <a:solidFill>
                <a:schemeClr val="tx1">
                  <a:lumMod val="95000"/>
                  <a:lumOff val="5000"/>
                </a:schemeClr>
              </a:solidFill>
            </a:endParaRPr>
          </a:p>
        </p:txBody>
      </p:sp>
      <p:sp>
        <p:nvSpPr>
          <p:cNvPr id="7" name="Rectangle 6">
            <a:extLst>
              <a:ext uri="{FF2B5EF4-FFF2-40B4-BE49-F238E27FC236}">
                <a16:creationId xmlns:a16="http://schemas.microsoft.com/office/drawing/2014/main" id="{07685071-88DE-7EF0-EDB2-6369D241FE3E}"/>
              </a:ext>
            </a:extLst>
          </p:cNvPr>
          <p:cNvSpPr/>
          <p:nvPr/>
        </p:nvSpPr>
        <p:spPr>
          <a:xfrm>
            <a:off x="1205949" y="5993393"/>
            <a:ext cx="1702349" cy="21309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lowchart: Manual Input 7">
            <a:extLst>
              <a:ext uri="{FF2B5EF4-FFF2-40B4-BE49-F238E27FC236}">
                <a16:creationId xmlns:a16="http://schemas.microsoft.com/office/drawing/2014/main" id="{2720153B-DDB8-7BF9-E7B4-30E23E7A99C6}"/>
              </a:ext>
            </a:extLst>
          </p:cNvPr>
          <p:cNvSpPr/>
          <p:nvPr/>
        </p:nvSpPr>
        <p:spPr>
          <a:xfrm rot="5400000" flipH="1">
            <a:off x="3096393" y="5805301"/>
            <a:ext cx="213093" cy="589280"/>
          </a:xfrm>
          <a:prstGeom prst="flowChartManualInput">
            <a:avLst/>
          </a:prstGeom>
          <a:solidFill>
            <a:srgbClr val="E6E6E6">
              <a:alpha val="772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Vertical_Match_Strike_Videvo - Edit_Trim">
            <a:hlinkClick r:id="" action="ppaction://media"/>
            <a:extLst>
              <a:ext uri="{FF2B5EF4-FFF2-40B4-BE49-F238E27FC236}">
                <a16:creationId xmlns:a16="http://schemas.microsoft.com/office/drawing/2014/main" id="{5B75C4D8-8AAC-4D61-1A94-F3E3DFE817A7}"/>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181787" y="1989216"/>
            <a:ext cx="7113513" cy="4001351"/>
          </a:xfrm>
          <a:prstGeom prst="rect">
            <a:avLst/>
          </a:prstGeom>
        </p:spPr>
      </p:pic>
      <p:grpSp>
        <p:nvGrpSpPr>
          <p:cNvPr id="10" name="Group 9">
            <a:extLst>
              <a:ext uri="{FF2B5EF4-FFF2-40B4-BE49-F238E27FC236}">
                <a16:creationId xmlns:a16="http://schemas.microsoft.com/office/drawing/2014/main" id="{2AD06896-7CF7-FCD5-E398-F8BCBC5B223C}"/>
              </a:ext>
            </a:extLst>
          </p:cNvPr>
          <p:cNvGrpSpPr/>
          <p:nvPr/>
        </p:nvGrpSpPr>
        <p:grpSpPr>
          <a:xfrm>
            <a:off x="5260958" y="1227618"/>
            <a:ext cx="587369" cy="4944250"/>
            <a:chOff x="5260958" y="1584962"/>
            <a:chExt cx="587369" cy="4944250"/>
          </a:xfrm>
        </p:grpSpPr>
        <p:sp>
          <p:nvSpPr>
            <p:cNvPr id="11" name="Trapezoid 10">
              <a:extLst>
                <a:ext uri="{FF2B5EF4-FFF2-40B4-BE49-F238E27FC236}">
                  <a16:creationId xmlns:a16="http://schemas.microsoft.com/office/drawing/2014/main" id="{AD7CA2DA-E3E3-1FA8-17A7-1C80D07A4DCB}"/>
                </a:ext>
              </a:extLst>
            </p:cNvPr>
            <p:cNvSpPr>
              <a:spLocks noChangeAspect="1"/>
            </p:cNvSpPr>
            <p:nvPr/>
          </p:nvSpPr>
          <p:spPr>
            <a:xfrm rot="14400000">
              <a:off x="3082518" y="3763402"/>
              <a:ext cx="4944250" cy="587369"/>
            </a:xfrm>
            <a:prstGeom prst="trapezoid">
              <a:avLst>
                <a:gd name="adj" fmla="val 162468"/>
              </a:avLst>
            </a:prstGeom>
            <a:solidFill>
              <a:srgbClr val="DAB600"/>
            </a:solidFill>
            <a:ln>
              <a:noFill/>
            </a:ln>
            <a:effectLst>
              <a:outerShdw blurRad="2540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dirty="0"/>
            </a:p>
          </p:txBody>
        </p:sp>
        <p:sp>
          <p:nvSpPr>
            <p:cNvPr id="12" name="TextBox 11">
              <a:extLst>
                <a:ext uri="{FF2B5EF4-FFF2-40B4-BE49-F238E27FC236}">
                  <a16:creationId xmlns:a16="http://schemas.microsoft.com/office/drawing/2014/main" id="{089BE539-EC5B-BAED-CF47-446AA8E0C0B5}"/>
                </a:ext>
              </a:extLst>
            </p:cNvPr>
            <p:cNvSpPr txBox="1">
              <a:spLocks noChangeAspect="1"/>
            </p:cNvSpPr>
            <p:nvPr/>
          </p:nvSpPr>
          <p:spPr>
            <a:xfrm rot="3600000">
              <a:off x="4028846" y="3749955"/>
              <a:ext cx="3073830" cy="536014"/>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3200" b="1" dirty="0">
                  <a:solidFill>
                    <a:schemeClr val="bg1"/>
                  </a:solidFill>
                  <a:latin typeface="Bahnschrift" panose="020B0502040204020203" pitchFamily="34" charset="0"/>
                  <a:ea typeface="STHupo" panose="020B0503020204020204" pitchFamily="2" charset="-122"/>
                  <a:cs typeface="Mangal Pro" panose="020B0502040204020203" pitchFamily="2" charset="0"/>
                </a:rPr>
                <a:t>IGNITION</a:t>
              </a:r>
            </a:p>
          </p:txBody>
        </p:sp>
      </p:grpSp>
      <p:grpSp>
        <p:nvGrpSpPr>
          <p:cNvPr id="13" name="Group 12">
            <a:extLst>
              <a:ext uri="{FF2B5EF4-FFF2-40B4-BE49-F238E27FC236}">
                <a16:creationId xmlns:a16="http://schemas.microsoft.com/office/drawing/2014/main" id="{A560F584-BD5F-A791-AC4A-2D3404D9CDB2}"/>
              </a:ext>
            </a:extLst>
          </p:cNvPr>
          <p:cNvGrpSpPr/>
          <p:nvPr/>
        </p:nvGrpSpPr>
        <p:grpSpPr>
          <a:xfrm>
            <a:off x="2097128" y="5127159"/>
            <a:ext cx="4956094" cy="569966"/>
            <a:chOff x="2097128" y="5484503"/>
            <a:chExt cx="4956094" cy="569966"/>
          </a:xfrm>
        </p:grpSpPr>
        <p:sp>
          <p:nvSpPr>
            <p:cNvPr id="14" name="Trapezoid 13">
              <a:extLst>
                <a:ext uri="{FF2B5EF4-FFF2-40B4-BE49-F238E27FC236}">
                  <a16:creationId xmlns:a16="http://schemas.microsoft.com/office/drawing/2014/main" id="{1B99954B-5E7E-0738-53B5-1D8A55F06E28}"/>
                </a:ext>
              </a:extLst>
            </p:cNvPr>
            <p:cNvSpPr>
              <a:spLocks noChangeAspect="1"/>
            </p:cNvSpPr>
            <p:nvPr/>
          </p:nvSpPr>
          <p:spPr>
            <a:xfrm>
              <a:off x="2097128" y="5523942"/>
              <a:ext cx="4956094" cy="530527"/>
            </a:xfrm>
            <a:prstGeom prst="trapezoid">
              <a:avLst>
                <a:gd name="adj" fmla="val 185225"/>
              </a:avLst>
            </a:prstGeom>
            <a:solidFill>
              <a:srgbClr val="21C9A9"/>
            </a:solidFill>
            <a:ln>
              <a:noFill/>
            </a:ln>
            <a:effectLst>
              <a:outerShdw blurRad="2540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dirty="0"/>
            </a:p>
          </p:txBody>
        </p:sp>
        <p:sp>
          <p:nvSpPr>
            <p:cNvPr id="17" name="TextBox 8">
              <a:extLst>
                <a:ext uri="{FF2B5EF4-FFF2-40B4-BE49-F238E27FC236}">
                  <a16:creationId xmlns:a16="http://schemas.microsoft.com/office/drawing/2014/main" id="{67ED31CB-3D9A-D84B-5D22-F50B01C517F6}"/>
                </a:ext>
              </a:extLst>
            </p:cNvPr>
            <p:cNvSpPr txBox="1">
              <a:spLocks noChangeAspect="1"/>
            </p:cNvSpPr>
            <p:nvPr/>
          </p:nvSpPr>
          <p:spPr>
            <a:xfrm>
              <a:off x="3054765" y="5484503"/>
              <a:ext cx="3116365" cy="468506"/>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3200" b="1" dirty="0">
                  <a:solidFill>
                    <a:schemeClr val="bg1"/>
                  </a:solidFill>
                  <a:latin typeface="Bahnschrift" panose="020B0502040204020203" pitchFamily="34" charset="0"/>
                  <a:ea typeface="STHupo" panose="020B0503020204020204" pitchFamily="2" charset="-122"/>
                  <a:cs typeface="Mangal Pro" panose="020B0502040204020203" pitchFamily="2" charset="0"/>
                </a:rPr>
                <a:t>FUEL</a:t>
              </a:r>
            </a:p>
          </p:txBody>
        </p:sp>
      </p:grpSp>
      <p:grpSp>
        <p:nvGrpSpPr>
          <p:cNvPr id="18" name="Group 17">
            <a:extLst>
              <a:ext uri="{FF2B5EF4-FFF2-40B4-BE49-F238E27FC236}">
                <a16:creationId xmlns:a16="http://schemas.microsoft.com/office/drawing/2014/main" id="{214D1E78-440F-2090-A0E3-502D4809E1AA}"/>
              </a:ext>
            </a:extLst>
          </p:cNvPr>
          <p:cNvGrpSpPr/>
          <p:nvPr/>
        </p:nvGrpSpPr>
        <p:grpSpPr>
          <a:xfrm>
            <a:off x="3287720" y="1230678"/>
            <a:ext cx="603679" cy="4944248"/>
            <a:chOff x="3287720" y="1588022"/>
            <a:chExt cx="603679" cy="4944248"/>
          </a:xfrm>
        </p:grpSpPr>
        <p:sp>
          <p:nvSpPr>
            <p:cNvPr id="19" name="Trapezoid 18">
              <a:extLst>
                <a:ext uri="{FF2B5EF4-FFF2-40B4-BE49-F238E27FC236}">
                  <a16:creationId xmlns:a16="http://schemas.microsoft.com/office/drawing/2014/main" id="{0BB1E4E0-135B-3376-244C-791784145BC1}"/>
                </a:ext>
              </a:extLst>
            </p:cNvPr>
            <p:cNvSpPr>
              <a:spLocks noChangeAspect="1"/>
            </p:cNvSpPr>
            <p:nvPr/>
          </p:nvSpPr>
          <p:spPr>
            <a:xfrm rot="7200000">
              <a:off x="1125591" y="3766462"/>
              <a:ext cx="4944248" cy="587368"/>
            </a:xfrm>
            <a:prstGeom prst="trapezoid">
              <a:avLst>
                <a:gd name="adj" fmla="val 162468"/>
              </a:avLst>
            </a:prstGeom>
            <a:solidFill>
              <a:srgbClr val="297BF3"/>
            </a:solidFill>
            <a:ln>
              <a:noFill/>
            </a:ln>
            <a:effectLst>
              <a:outerShdw blurRad="2540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endParaRPr lang="en-US" sz="1100" dirty="0"/>
            </a:p>
          </p:txBody>
        </p:sp>
        <p:sp>
          <p:nvSpPr>
            <p:cNvPr id="20" name="TextBox 17">
              <a:extLst>
                <a:ext uri="{FF2B5EF4-FFF2-40B4-BE49-F238E27FC236}">
                  <a16:creationId xmlns:a16="http://schemas.microsoft.com/office/drawing/2014/main" id="{B54342D9-A797-63DB-80E2-C0C4305FFBB9}"/>
                </a:ext>
              </a:extLst>
            </p:cNvPr>
            <p:cNvSpPr txBox="1">
              <a:spLocks noChangeAspect="1"/>
            </p:cNvSpPr>
            <p:nvPr/>
          </p:nvSpPr>
          <p:spPr>
            <a:xfrm rot="18000000">
              <a:off x="2018812" y="3787866"/>
              <a:ext cx="3073829" cy="536013"/>
            </a:xfrm>
            <a:prstGeom prst="rect">
              <a:avLst/>
            </a:prstGeom>
            <a:no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n-US" sz="3200" b="1" dirty="0">
                  <a:solidFill>
                    <a:schemeClr val="bg1"/>
                  </a:solidFill>
                  <a:latin typeface="Bahnschrift" panose="020B0502040204020203" pitchFamily="34" charset="0"/>
                  <a:ea typeface="STHupo" panose="020B0503020204020204" pitchFamily="2" charset="-122"/>
                  <a:cs typeface="Mangal Pro" panose="020B0502040204020203" pitchFamily="2" charset="0"/>
                </a:rPr>
                <a:t>AIR</a:t>
              </a:r>
            </a:p>
          </p:txBody>
        </p:sp>
      </p:grpSp>
      <p:sp>
        <p:nvSpPr>
          <p:cNvPr id="21" name="Title 1">
            <a:extLst>
              <a:ext uri="{FF2B5EF4-FFF2-40B4-BE49-F238E27FC236}">
                <a16:creationId xmlns:a16="http://schemas.microsoft.com/office/drawing/2014/main" id="{3FBB9921-DAE9-6E29-F27D-C9A64CC67635}"/>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369683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74733"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animEffect transition="in" filter="fade">
                                      <p:cBhvr>
                                        <p:cTn id="11" dur="500"/>
                                        <p:tgtEl>
                                          <p:spTgt spid="5">
                                            <p:txEl>
                                              <p:pRg st="0" end="0"/>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500"/>
                                        <p:tgtEl>
                                          <p:spTgt spid="5">
                                            <p:txEl>
                                              <p:pRg st="1" end="1"/>
                                            </p:txEl>
                                          </p:spTgt>
                                        </p:tgtEl>
                                      </p:cBhvr>
                                    </p:animEffect>
                                  </p:childTnLst>
                                </p:cTn>
                              </p:par>
                            </p:childTnLst>
                          </p:cTn>
                        </p:par>
                        <p:par>
                          <p:cTn id="15" fill="hold">
                            <p:stCondLst>
                              <p:cond delay="500"/>
                            </p:stCondLst>
                            <p:childTnLst>
                              <p:par>
                                <p:cTn id="16" presetID="10" presetClass="entr" presetSubtype="0" fill="hold" nodeType="afterEffect">
                                  <p:stCondLst>
                                    <p:cond delay="100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par>
                          <p:cTn id="19" fill="hold">
                            <p:stCondLst>
                              <p:cond delay="2000"/>
                            </p:stCondLst>
                            <p:childTnLst>
                              <p:par>
                                <p:cTn id="20" presetID="10" presetClass="entr" presetSubtype="0" fill="hold" nodeType="afterEffect">
                                  <p:stCondLst>
                                    <p:cond delay="50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par>
                          <p:cTn id="23" fill="hold">
                            <p:stCondLst>
                              <p:cond delay="3000"/>
                            </p:stCondLst>
                            <p:childTnLst>
                              <p:par>
                                <p:cTn id="24" presetID="10" presetClass="entr" presetSubtype="0" fill="hold" nodeType="afterEffect">
                                  <p:stCondLst>
                                    <p:cond delay="50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27" fill="hold" display="0">
                  <p:stCondLst>
                    <p:cond delay="indefinite"/>
                  </p:stCondLst>
                </p:cTn>
                <p:tgtEl>
                  <p:spTgt spid="9"/>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Line 4">
            <a:extLst>
              <a:ext uri="{FF2B5EF4-FFF2-40B4-BE49-F238E27FC236}">
                <a16:creationId xmlns:a16="http://schemas.microsoft.com/office/drawing/2014/main" id="{1DACFC7F-9D9E-F90E-5175-6A1CEB1C22DB}"/>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3" name="Lorem ipsum dolor sit amet, consectetur adipiscing elit, sed do eiusmod tempor incididunt ut labore et dolore magna aliqua. Arcu dictum varius duis at consectetur lorem donec. Volutpat gravida arcu ac tortor. Nunc non blandit massa enim nec dui. Habitant">
            <a:extLst>
              <a:ext uri="{FF2B5EF4-FFF2-40B4-BE49-F238E27FC236}">
                <a16:creationId xmlns:a16="http://schemas.microsoft.com/office/drawing/2014/main" id="{04D45B6C-8DF6-9858-0473-4837F8FE006E}"/>
              </a:ext>
            </a:extLst>
          </p:cNvPr>
          <p:cNvSpPr txBox="1"/>
          <p:nvPr/>
        </p:nvSpPr>
        <p:spPr>
          <a:xfrm>
            <a:off x="872836" y="1844989"/>
            <a:ext cx="7173884" cy="347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l" defTabSz="457200">
              <a:lnSpc>
                <a:spcPct val="120000"/>
              </a:lnSpc>
              <a:defRPr sz="2200" b="0">
                <a:solidFill>
                  <a:srgbClr val="7F8189"/>
                </a:solidFill>
                <a:latin typeface="Arial"/>
                <a:ea typeface="Arial"/>
                <a:cs typeface="Arial"/>
                <a:sym typeface="Arial"/>
              </a:defRPr>
            </a:pPr>
            <a:endParaRPr lang="en-US" sz="2400" dirty="0">
              <a:solidFill>
                <a:schemeClr val="tx1">
                  <a:lumMod val="95000"/>
                  <a:lumOff val="5000"/>
                </a:schemeClr>
              </a:solidFill>
            </a:endParaRPr>
          </a:p>
        </p:txBody>
      </p:sp>
      <p:sp>
        <p:nvSpPr>
          <p:cNvPr id="4" name="Text Placeholder 2">
            <a:extLst>
              <a:ext uri="{FF2B5EF4-FFF2-40B4-BE49-F238E27FC236}">
                <a16:creationId xmlns:a16="http://schemas.microsoft.com/office/drawing/2014/main" id="{CAD4C84E-4178-5C76-1419-D8D0475F7C1F}"/>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a:t>
            </a:r>
          </a:p>
        </p:txBody>
      </p:sp>
      <p:pic>
        <p:nvPicPr>
          <p:cNvPr id="5" name="Picture 4">
            <a:extLst>
              <a:ext uri="{FF2B5EF4-FFF2-40B4-BE49-F238E27FC236}">
                <a16:creationId xmlns:a16="http://schemas.microsoft.com/office/drawing/2014/main" id="{F1297D05-7E2D-154F-A248-9F6BDCE16FC1}"/>
              </a:ext>
            </a:extLst>
          </p:cNvPr>
          <p:cNvPicPr>
            <a:picLocks noChangeAspect="1"/>
          </p:cNvPicPr>
          <p:nvPr/>
        </p:nvPicPr>
        <p:blipFill>
          <a:blip r:embed="rId4"/>
          <a:stretch>
            <a:fillRect/>
          </a:stretch>
        </p:blipFill>
        <p:spPr>
          <a:xfrm>
            <a:off x="1235765" y="2646971"/>
            <a:ext cx="6612835" cy="3552349"/>
          </a:xfrm>
          <a:prstGeom prst="rect">
            <a:avLst/>
          </a:prstGeom>
        </p:spPr>
      </p:pic>
      <p:sp>
        <p:nvSpPr>
          <p:cNvPr id="6" name="Content Placeholder 5">
            <a:extLst>
              <a:ext uri="{FF2B5EF4-FFF2-40B4-BE49-F238E27FC236}">
                <a16:creationId xmlns:a16="http://schemas.microsoft.com/office/drawing/2014/main" id="{265FADEC-BEF5-FA08-F604-3D949AB44C71}"/>
              </a:ext>
            </a:extLst>
          </p:cNvPr>
          <p:cNvSpPr txBox="1">
            <a:spLocks/>
          </p:cNvSpPr>
          <p:nvPr/>
        </p:nvSpPr>
        <p:spPr>
          <a:xfrm>
            <a:off x="1205949" y="1513840"/>
            <a:ext cx="6672468" cy="1778000"/>
          </a:xfrm>
          <a:prstGeom prst="rect">
            <a:avLst/>
          </a:prstGeom>
        </p:spPr>
        <p:txBody>
          <a:bodyPr vert="horz" lIns="91440" tIns="45720" rIns="91440" bIns="45720" rtlCol="0">
            <a:norm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Chemical Reaction</a:t>
            </a:r>
          </a:p>
          <a:p>
            <a:pPr marL="0" indent="0">
              <a:spcBef>
                <a:spcPts val="300"/>
              </a:spcBef>
              <a:buNone/>
            </a:pPr>
            <a:endParaRPr lang="en-US" sz="2000" dirty="0">
              <a:latin typeface="Calibri" panose="020F0502020204030204" pitchFamily="34" charset="0"/>
              <a:ea typeface="Calibri" panose="020F0502020204030204" pitchFamily="34" charset="0"/>
              <a:cs typeface="Calibri" panose="020F0502020204030204" pitchFamily="34" charset="0"/>
            </a:endParaRPr>
          </a:p>
          <a:p>
            <a:pPr marL="0" indent="0" algn="ctr">
              <a:spcBef>
                <a:spcPts val="300"/>
              </a:spcBef>
              <a:buNone/>
            </a:pPr>
            <a:r>
              <a:rPr lang="en-US" sz="2000" dirty="0">
                <a:latin typeface="Calibri" panose="020F0502020204030204" pitchFamily="34" charset="0"/>
                <a:ea typeface="Calibri" panose="020F0502020204030204" pitchFamily="34" charset="0"/>
                <a:cs typeface="Calibri" panose="020F0502020204030204" pitchFamily="34" charset="0"/>
              </a:rPr>
              <a:t>Nothing is created or destroyed.</a:t>
            </a:r>
          </a:p>
        </p:txBody>
      </p:sp>
      <p:sp>
        <p:nvSpPr>
          <p:cNvPr id="7" name="Rectangle 6">
            <a:extLst>
              <a:ext uri="{FF2B5EF4-FFF2-40B4-BE49-F238E27FC236}">
                <a16:creationId xmlns:a16="http://schemas.microsoft.com/office/drawing/2014/main" id="{AF39E4E9-A610-2D7D-5E48-D8A1BBD3655F}"/>
              </a:ext>
            </a:extLst>
          </p:cNvPr>
          <p:cNvSpPr/>
          <p:nvPr/>
        </p:nvSpPr>
        <p:spPr>
          <a:xfrm>
            <a:off x="1205949" y="5993393"/>
            <a:ext cx="1702349" cy="21309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lowchart: Manual Input 7">
            <a:extLst>
              <a:ext uri="{FF2B5EF4-FFF2-40B4-BE49-F238E27FC236}">
                <a16:creationId xmlns:a16="http://schemas.microsoft.com/office/drawing/2014/main" id="{2EA0D603-47B2-23FD-8484-5B5F771FAE9C}"/>
              </a:ext>
            </a:extLst>
          </p:cNvPr>
          <p:cNvSpPr/>
          <p:nvPr/>
        </p:nvSpPr>
        <p:spPr>
          <a:xfrm rot="5400000" flipH="1">
            <a:off x="3096393" y="5805301"/>
            <a:ext cx="213093" cy="589280"/>
          </a:xfrm>
          <a:prstGeom prst="flowChartManualInput">
            <a:avLst/>
          </a:prstGeom>
          <a:solidFill>
            <a:srgbClr val="DCDCDC">
              <a:alpha val="772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C90A2A7F-D775-B32E-A74E-71149B4D0D3B}"/>
              </a:ext>
            </a:extLst>
          </p:cNvPr>
          <p:cNvSpPr/>
          <p:nvPr/>
        </p:nvSpPr>
        <p:spPr>
          <a:xfrm>
            <a:off x="5738553" y="2927739"/>
            <a:ext cx="1129955" cy="738505"/>
          </a:xfrm>
          <a:prstGeom prst="ellipse">
            <a:avLst/>
          </a:prstGeom>
          <a:solidFill>
            <a:srgbClr val="FF818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602126E0-8962-0D65-AB1D-810126AEF9C8}"/>
              </a:ext>
            </a:extLst>
          </p:cNvPr>
          <p:cNvSpPr txBox="1"/>
          <p:nvPr/>
        </p:nvSpPr>
        <p:spPr>
          <a:xfrm>
            <a:off x="5944065" y="3131778"/>
            <a:ext cx="718932" cy="369332"/>
          </a:xfrm>
          <a:prstGeom prst="rect">
            <a:avLst/>
          </a:prstGeom>
          <a:noFill/>
        </p:spPr>
        <p:txBody>
          <a:bodyPr wrap="square" rtlCol="0">
            <a:spAutoFit/>
          </a:bodyPr>
          <a:lstStyle/>
          <a:p>
            <a:r>
              <a:rPr lang="en-US" b="1" dirty="0"/>
              <a:t>HEAT</a:t>
            </a:r>
          </a:p>
        </p:txBody>
      </p:sp>
      <p:sp>
        <p:nvSpPr>
          <p:cNvPr id="11" name="Content Placeholder 2">
            <a:extLst>
              <a:ext uri="{FF2B5EF4-FFF2-40B4-BE49-F238E27FC236}">
                <a16:creationId xmlns:a16="http://schemas.microsoft.com/office/drawing/2014/main" id="{FA71C89C-4887-ACA4-BE55-228A83B15480}"/>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p>
        </p:txBody>
      </p:sp>
      <p:sp>
        <p:nvSpPr>
          <p:cNvPr id="14" name="Title 1">
            <a:extLst>
              <a:ext uri="{FF2B5EF4-FFF2-40B4-BE49-F238E27FC236}">
                <a16:creationId xmlns:a16="http://schemas.microsoft.com/office/drawing/2014/main" id="{796F1775-4D4C-FF96-B82B-2FB3225B5946}"/>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350753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6">
                                            <p:txEl>
                                              <p:pRg st="2" end="2"/>
                                            </p:txEl>
                                          </p:spTgt>
                                        </p:tgtEl>
                                        <p:attrNameLst>
                                          <p:attrName>style.visibility</p:attrName>
                                        </p:attrNameLst>
                                      </p:cBhvr>
                                      <p:to>
                                        <p:strVal val="visible"/>
                                      </p:to>
                                    </p:se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82D327A9-11B1-D5E1-1450-D6AF0AE29D82}"/>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E3A09D78-0833-CBEE-8FEC-BA51BB3F102D}"/>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2" name="Content Placeholder 2">
            <a:extLst>
              <a:ext uri="{FF2B5EF4-FFF2-40B4-BE49-F238E27FC236}">
                <a16:creationId xmlns:a16="http://schemas.microsoft.com/office/drawing/2014/main" id="{941DAEB1-0339-01C1-D3F7-C216BFD5EA82}"/>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p>
        </p:txBody>
      </p:sp>
      <p:sp>
        <p:nvSpPr>
          <p:cNvPr id="3" name="Lorem ipsum dolor sit amet, consectetur adipiscing elit, sed do eiusmod tempor incididunt ut labore et dolore magna aliqua. Arcu dictum varius duis at consectetur lorem donec. Volutpat gravida arcu ac tortor. Nunc non blandit massa enim nec dui. Habitant">
            <a:extLst>
              <a:ext uri="{FF2B5EF4-FFF2-40B4-BE49-F238E27FC236}">
                <a16:creationId xmlns:a16="http://schemas.microsoft.com/office/drawing/2014/main" id="{45CDB813-ADF7-BA49-D747-B270AC849129}"/>
              </a:ext>
            </a:extLst>
          </p:cNvPr>
          <p:cNvSpPr txBox="1"/>
          <p:nvPr/>
        </p:nvSpPr>
        <p:spPr>
          <a:xfrm>
            <a:off x="872836" y="1844989"/>
            <a:ext cx="7173884" cy="347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l" defTabSz="457200">
              <a:lnSpc>
                <a:spcPct val="120000"/>
              </a:lnSpc>
              <a:defRPr sz="2200" b="0">
                <a:solidFill>
                  <a:srgbClr val="7F8189"/>
                </a:solidFill>
                <a:latin typeface="Arial"/>
                <a:ea typeface="Arial"/>
                <a:cs typeface="Arial"/>
                <a:sym typeface="Arial"/>
              </a:defRPr>
            </a:pPr>
            <a:endParaRPr lang="en-US" sz="2400" dirty="0">
              <a:solidFill>
                <a:schemeClr val="tx1">
                  <a:lumMod val="95000"/>
                  <a:lumOff val="5000"/>
                </a:schemeClr>
              </a:solidFill>
            </a:endParaRPr>
          </a:p>
        </p:txBody>
      </p:sp>
      <p:sp>
        <p:nvSpPr>
          <p:cNvPr id="4" name="Text Placeholder 2">
            <a:extLst>
              <a:ext uri="{FF2B5EF4-FFF2-40B4-BE49-F238E27FC236}">
                <a16:creationId xmlns:a16="http://schemas.microsoft.com/office/drawing/2014/main" id="{29FE80F3-1227-B150-92F5-D2B58E64AF26}"/>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a:t>
            </a:r>
          </a:p>
        </p:txBody>
      </p:sp>
      <p:pic>
        <p:nvPicPr>
          <p:cNvPr id="5" name="Picture 4">
            <a:extLst>
              <a:ext uri="{FF2B5EF4-FFF2-40B4-BE49-F238E27FC236}">
                <a16:creationId xmlns:a16="http://schemas.microsoft.com/office/drawing/2014/main" id="{141FE06C-D8DD-8629-FC37-C11A705F23EE}"/>
              </a:ext>
            </a:extLst>
          </p:cNvPr>
          <p:cNvPicPr>
            <a:picLocks noChangeAspect="1"/>
          </p:cNvPicPr>
          <p:nvPr/>
        </p:nvPicPr>
        <p:blipFill>
          <a:blip r:embed="rId4"/>
          <a:stretch>
            <a:fillRect/>
          </a:stretch>
        </p:blipFill>
        <p:spPr>
          <a:xfrm>
            <a:off x="1235765" y="2646971"/>
            <a:ext cx="6612835" cy="3552349"/>
          </a:xfrm>
          <a:prstGeom prst="rect">
            <a:avLst/>
          </a:prstGeom>
        </p:spPr>
      </p:pic>
      <p:sp>
        <p:nvSpPr>
          <p:cNvPr id="6" name="Content Placeholder 5">
            <a:extLst>
              <a:ext uri="{FF2B5EF4-FFF2-40B4-BE49-F238E27FC236}">
                <a16:creationId xmlns:a16="http://schemas.microsoft.com/office/drawing/2014/main" id="{F9233C15-DFCE-51A3-DF25-AEFE0C7257B3}"/>
              </a:ext>
            </a:extLst>
          </p:cNvPr>
          <p:cNvSpPr txBox="1">
            <a:spLocks/>
          </p:cNvSpPr>
          <p:nvPr/>
        </p:nvSpPr>
        <p:spPr>
          <a:xfrm>
            <a:off x="1205949" y="1513840"/>
            <a:ext cx="6672468" cy="1778000"/>
          </a:xfrm>
          <a:prstGeom prst="rect">
            <a:avLst/>
          </a:prstGeom>
        </p:spPr>
        <p:txBody>
          <a:bodyPr vert="horz" lIns="91440" tIns="45720" rIns="91440" bIns="45720" rtlCol="0">
            <a:norm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buNone/>
            </a:pPr>
            <a:r>
              <a:rPr lang="en-US" sz="2000" dirty="0">
                <a:latin typeface="Calibri" panose="020F0502020204030204" pitchFamily="34" charset="0"/>
                <a:ea typeface="Calibri" panose="020F0502020204030204" pitchFamily="34" charset="0"/>
                <a:cs typeface="Calibri" panose="020F0502020204030204" pitchFamily="34" charset="0"/>
              </a:rPr>
              <a:t>Chemical Reaction</a:t>
            </a:r>
          </a:p>
          <a:p>
            <a:pPr marL="0" indent="0">
              <a:spcBef>
                <a:spcPts val="300"/>
              </a:spcBef>
              <a:buNone/>
            </a:pPr>
            <a:r>
              <a:rPr lang="en-US" sz="2000" dirty="0">
                <a:latin typeface="Calibri" panose="020F0502020204030204" pitchFamily="34" charset="0"/>
                <a:ea typeface="Calibri" panose="020F0502020204030204" pitchFamily="34" charset="0"/>
                <a:cs typeface="Calibri" panose="020F0502020204030204" pitchFamily="34" charset="0"/>
              </a:rPr>
              <a:t>FUEL  +     AIR       =&gt;        PRODUCTS        +  HEAT </a:t>
            </a:r>
          </a:p>
          <a:p>
            <a:pPr marL="0" indent="0">
              <a:spcBef>
                <a:spcPts val="600"/>
              </a:spcBef>
              <a:buNone/>
            </a:pPr>
            <a:r>
              <a:rPr lang="en-US" sz="2000" dirty="0">
                <a:latin typeface="Calibri" panose="020F0502020204030204" pitchFamily="34" charset="0"/>
                <a:ea typeface="Calibri" panose="020F0502020204030204" pitchFamily="34" charset="0"/>
                <a:cs typeface="Calibri" panose="020F0502020204030204" pitchFamily="34" charset="0"/>
              </a:rPr>
              <a:t>Basic Combustion Equation</a:t>
            </a:r>
          </a:p>
          <a:p>
            <a:pPr marL="0" indent="0">
              <a:spcBef>
                <a:spcPts val="300"/>
              </a:spcBef>
              <a:buNone/>
            </a:pPr>
            <a:r>
              <a:rPr lang="en-US" sz="2000" dirty="0">
                <a:latin typeface="Calibri" panose="020F0502020204030204" pitchFamily="34" charset="0"/>
                <a:ea typeface="Calibri" panose="020F0502020204030204" pitchFamily="34" charset="0"/>
                <a:cs typeface="Calibri" panose="020F0502020204030204" pitchFamily="34" charset="0"/>
              </a:rPr>
              <a:t>  CH</a:t>
            </a:r>
            <a:r>
              <a:rPr lang="en-US" sz="2000" baseline="-10000" dirty="0">
                <a:latin typeface="Calibri" panose="020F0502020204030204" pitchFamily="34" charset="0"/>
                <a:ea typeface="Calibri" panose="020F0502020204030204" pitchFamily="34" charset="0"/>
                <a:cs typeface="Calibri" panose="020F0502020204030204" pitchFamily="34" charset="0"/>
              </a:rPr>
              <a:t>4</a:t>
            </a:r>
            <a:r>
              <a:rPr lang="en-US" sz="2000" dirty="0">
                <a:latin typeface="Calibri" panose="020F0502020204030204" pitchFamily="34" charset="0"/>
                <a:ea typeface="Calibri" panose="020F0502020204030204" pitchFamily="34" charset="0"/>
                <a:cs typeface="Calibri" panose="020F0502020204030204" pitchFamily="34" charset="0"/>
              </a:rPr>
              <a:t>  +  2O</a:t>
            </a:r>
            <a:r>
              <a:rPr lang="en-US" sz="2000" baseline="-10000" dirty="0">
                <a:latin typeface="Calibri" panose="020F0502020204030204" pitchFamily="34" charset="0"/>
                <a:ea typeface="Calibri" panose="020F0502020204030204" pitchFamily="34" charset="0"/>
                <a:cs typeface="Calibri" panose="020F0502020204030204" pitchFamily="34" charset="0"/>
              </a:rPr>
              <a:t>2</a:t>
            </a:r>
            <a:r>
              <a:rPr lang="en-US" sz="2000" dirty="0">
                <a:latin typeface="Calibri" panose="020F0502020204030204" pitchFamily="34" charset="0"/>
                <a:ea typeface="Calibri" panose="020F0502020204030204" pitchFamily="34" charset="0"/>
                <a:cs typeface="Calibri" panose="020F0502020204030204" pitchFamily="34" charset="0"/>
              </a:rPr>
              <a:t>  +  N</a:t>
            </a:r>
            <a:r>
              <a:rPr lang="en-US" sz="2000" baseline="-10000" dirty="0">
                <a:latin typeface="Calibri" panose="020F0502020204030204" pitchFamily="34" charset="0"/>
                <a:ea typeface="Calibri" panose="020F0502020204030204" pitchFamily="34" charset="0"/>
                <a:cs typeface="Calibri" panose="020F0502020204030204" pitchFamily="34" charset="0"/>
              </a:rPr>
              <a:t>2</a:t>
            </a:r>
            <a:r>
              <a:rPr lang="en-US" sz="2000" dirty="0">
                <a:latin typeface="Calibri" panose="020F0502020204030204" pitchFamily="34" charset="0"/>
                <a:ea typeface="Calibri" panose="020F0502020204030204" pitchFamily="34" charset="0"/>
                <a:cs typeface="Calibri" panose="020F0502020204030204" pitchFamily="34" charset="0"/>
              </a:rPr>
              <a:t>  =&gt;  CO</a:t>
            </a:r>
            <a:r>
              <a:rPr lang="en-US" sz="2000" baseline="-10000" dirty="0">
                <a:latin typeface="Calibri" panose="020F0502020204030204" pitchFamily="34" charset="0"/>
                <a:ea typeface="Calibri" panose="020F0502020204030204" pitchFamily="34" charset="0"/>
                <a:cs typeface="Calibri" panose="020F0502020204030204" pitchFamily="34" charset="0"/>
              </a:rPr>
              <a:t>2</a:t>
            </a:r>
            <a:r>
              <a:rPr lang="en-US" sz="2000" dirty="0">
                <a:latin typeface="Calibri" panose="020F0502020204030204" pitchFamily="34" charset="0"/>
                <a:ea typeface="Calibri" panose="020F0502020204030204" pitchFamily="34" charset="0"/>
                <a:cs typeface="Calibri" panose="020F0502020204030204" pitchFamily="34" charset="0"/>
              </a:rPr>
              <a:t>  + 2 H</a:t>
            </a:r>
            <a:r>
              <a:rPr lang="en-US" sz="2000" baseline="-10000" dirty="0">
                <a:latin typeface="Calibri" panose="020F0502020204030204" pitchFamily="34" charset="0"/>
                <a:ea typeface="Calibri" panose="020F0502020204030204" pitchFamily="34" charset="0"/>
                <a:cs typeface="Calibri" panose="020F0502020204030204" pitchFamily="34" charset="0"/>
              </a:rPr>
              <a:t>2</a:t>
            </a:r>
            <a:r>
              <a:rPr lang="en-US" sz="2000" dirty="0">
                <a:latin typeface="Calibri" panose="020F0502020204030204" pitchFamily="34" charset="0"/>
                <a:ea typeface="Calibri" panose="020F0502020204030204" pitchFamily="34" charset="0"/>
                <a:cs typeface="Calibri" panose="020F0502020204030204" pitchFamily="34" charset="0"/>
              </a:rPr>
              <a:t>O  +  N</a:t>
            </a:r>
            <a:r>
              <a:rPr lang="en-US" sz="2000" baseline="-10000" dirty="0">
                <a:latin typeface="Calibri" panose="020F0502020204030204" pitchFamily="34" charset="0"/>
                <a:ea typeface="Calibri" panose="020F0502020204030204" pitchFamily="34" charset="0"/>
                <a:cs typeface="Calibri" panose="020F0502020204030204" pitchFamily="34" charset="0"/>
              </a:rPr>
              <a:t>2</a:t>
            </a:r>
            <a:r>
              <a:rPr lang="en-US" sz="2000" dirty="0">
                <a:latin typeface="Calibri" panose="020F0502020204030204" pitchFamily="34" charset="0"/>
                <a:ea typeface="Calibri" panose="020F0502020204030204" pitchFamily="34" charset="0"/>
                <a:cs typeface="Calibri" panose="020F0502020204030204" pitchFamily="34" charset="0"/>
              </a:rPr>
              <a:t>  +  HEAT</a:t>
            </a:r>
          </a:p>
        </p:txBody>
      </p:sp>
      <p:sp>
        <p:nvSpPr>
          <p:cNvPr id="7" name="Rectangle 6">
            <a:extLst>
              <a:ext uri="{FF2B5EF4-FFF2-40B4-BE49-F238E27FC236}">
                <a16:creationId xmlns:a16="http://schemas.microsoft.com/office/drawing/2014/main" id="{9FE57ECF-E147-95D7-DD98-C28783E328D1}"/>
              </a:ext>
            </a:extLst>
          </p:cNvPr>
          <p:cNvSpPr/>
          <p:nvPr/>
        </p:nvSpPr>
        <p:spPr>
          <a:xfrm>
            <a:off x="1205949" y="5993393"/>
            <a:ext cx="1702349" cy="21309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lowchart: Manual Input 7">
            <a:extLst>
              <a:ext uri="{FF2B5EF4-FFF2-40B4-BE49-F238E27FC236}">
                <a16:creationId xmlns:a16="http://schemas.microsoft.com/office/drawing/2014/main" id="{0D1F0D02-81D9-3C75-42A4-58ED16B7CF78}"/>
              </a:ext>
            </a:extLst>
          </p:cNvPr>
          <p:cNvSpPr/>
          <p:nvPr/>
        </p:nvSpPr>
        <p:spPr>
          <a:xfrm rot="5400000" flipH="1">
            <a:off x="3096393" y="5805301"/>
            <a:ext cx="213093" cy="589280"/>
          </a:xfrm>
          <a:prstGeom prst="flowChartManualInput">
            <a:avLst/>
          </a:prstGeom>
          <a:solidFill>
            <a:srgbClr val="DCDCDC">
              <a:alpha val="772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B5EAE7DF-0562-DA2C-39EC-C3BBB5FB6264}"/>
              </a:ext>
            </a:extLst>
          </p:cNvPr>
          <p:cNvSpPr/>
          <p:nvPr/>
        </p:nvSpPr>
        <p:spPr>
          <a:xfrm>
            <a:off x="5738553" y="2927739"/>
            <a:ext cx="1129955" cy="738505"/>
          </a:xfrm>
          <a:prstGeom prst="ellipse">
            <a:avLst/>
          </a:prstGeom>
          <a:solidFill>
            <a:srgbClr val="FF818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A3836288-1E69-BF5D-74D5-89FF5CAA5587}"/>
              </a:ext>
            </a:extLst>
          </p:cNvPr>
          <p:cNvSpPr txBox="1"/>
          <p:nvPr/>
        </p:nvSpPr>
        <p:spPr>
          <a:xfrm>
            <a:off x="5944065" y="3131778"/>
            <a:ext cx="718932" cy="369332"/>
          </a:xfrm>
          <a:prstGeom prst="rect">
            <a:avLst/>
          </a:prstGeom>
          <a:noFill/>
        </p:spPr>
        <p:txBody>
          <a:bodyPr wrap="square" rtlCol="0">
            <a:spAutoFit/>
          </a:bodyPr>
          <a:lstStyle/>
          <a:p>
            <a:r>
              <a:rPr lang="en-US" b="1" dirty="0"/>
              <a:t>HEAT</a:t>
            </a:r>
          </a:p>
        </p:txBody>
      </p:sp>
      <p:sp>
        <p:nvSpPr>
          <p:cNvPr id="18" name="Title 1">
            <a:extLst>
              <a:ext uri="{FF2B5EF4-FFF2-40B4-BE49-F238E27FC236}">
                <a16:creationId xmlns:a16="http://schemas.microsoft.com/office/drawing/2014/main" id="{D557A51A-F164-AD80-5150-8BB2301792C7}"/>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3149937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fade">
                                      <p:cBhvr>
                                        <p:cTn id="11" dur="500"/>
                                        <p:tgtEl>
                                          <p:spTgt spid="6">
                                            <p:txEl>
                                              <p:pRg st="2" end="2"/>
                                            </p:txEl>
                                          </p:spTgt>
                                        </p:tgtEl>
                                      </p:cBhvr>
                                    </p:animEffect>
                                  </p:childTnLst>
                                </p:cTn>
                              </p:par>
                              <p:par>
                                <p:cTn id="12" presetID="10" presetClass="entr" presetSubtype="0" fill="hold" nodeType="withEffect">
                                  <p:stCondLst>
                                    <p:cond delay="0"/>
                                  </p:stCondLst>
                                  <p:childTnLst>
                                    <p:set>
                                      <p:cBhvr>
                                        <p:cTn id="13" dur="1" fill="hold">
                                          <p:stCondLst>
                                            <p:cond delay="0"/>
                                          </p:stCondLst>
                                        </p:cTn>
                                        <p:tgtEl>
                                          <p:spTgt spid="6">
                                            <p:txEl>
                                              <p:pRg st="3" end="3"/>
                                            </p:txEl>
                                          </p:spTgt>
                                        </p:tgtEl>
                                        <p:attrNameLst>
                                          <p:attrName>style.visibility</p:attrName>
                                        </p:attrNameLst>
                                      </p:cBhvr>
                                      <p:to>
                                        <p:strVal val="visible"/>
                                      </p:to>
                                    </p:set>
                                    <p:animEffect transition="in" filter="fade">
                                      <p:cBhvr>
                                        <p:cTn id="14" dur="5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58223027-485A-D2E8-FF7F-0FFD93F30443}"/>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085CE88D-7D80-EACF-5506-410213014898}"/>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11" name="Content Placeholder 2">
            <a:extLst>
              <a:ext uri="{FF2B5EF4-FFF2-40B4-BE49-F238E27FC236}">
                <a16:creationId xmlns:a16="http://schemas.microsoft.com/office/drawing/2014/main" id="{ABD02308-E134-5BAB-624D-3751C2AB3484}"/>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p>
        </p:txBody>
      </p:sp>
      <p:sp>
        <p:nvSpPr>
          <p:cNvPr id="2" name="Lorem ipsum dolor sit amet, consectetur adipiscing elit, sed do eiusmod tempor incididunt ut labore et dolore magna aliqua. Arcu dictum varius duis at consectetur lorem donec. Volutpat gravida arcu ac tortor. Nunc non blandit massa enim nec dui. Habitant">
            <a:extLst>
              <a:ext uri="{FF2B5EF4-FFF2-40B4-BE49-F238E27FC236}">
                <a16:creationId xmlns:a16="http://schemas.microsoft.com/office/drawing/2014/main" id="{A91CE464-27F0-FE6A-FD5C-7A088065C2C2}"/>
              </a:ext>
            </a:extLst>
          </p:cNvPr>
          <p:cNvSpPr txBox="1"/>
          <p:nvPr/>
        </p:nvSpPr>
        <p:spPr>
          <a:xfrm>
            <a:off x="872836" y="1844989"/>
            <a:ext cx="7173884" cy="347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l" defTabSz="457200">
              <a:lnSpc>
                <a:spcPct val="120000"/>
              </a:lnSpc>
              <a:defRPr sz="2200" b="0">
                <a:solidFill>
                  <a:srgbClr val="7F8189"/>
                </a:solidFill>
                <a:latin typeface="Arial"/>
                <a:ea typeface="Arial"/>
                <a:cs typeface="Arial"/>
                <a:sym typeface="Arial"/>
              </a:defRPr>
            </a:pPr>
            <a:endParaRPr lang="en-US" sz="2400" dirty="0">
              <a:solidFill>
                <a:schemeClr val="tx1">
                  <a:lumMod val="95000"/>
                  <a:lumOff val="5000"/>
                </a:schemeClr>
              </a:solidFill>
            </a:endParaRPr>
          </a:p>
        </p:txBody>
      </p:sp>
      <p:sp>
        <p:nvSpPr>
          <p:cNvPr id="3" name="Rectangle 2">
            <a:extLst>
              <a:ext uri="{FF2B5EF4-FFF2-40B4-BE49-F238E27FC236}">
                <a16:creationId xmlns:a16="http://schemas.microsoft.com/office/drawing/2014/main" id="{E50BDFB6-DA71-9E07-55E7-05AF6C185D2B}"/>
              </a:ext>
            </a:extLst>
          </p:cNvPr>
          <p:cNvSpPr/>
          <p:nvPr/>
        </p:nvSpPr>
        <p:spPr>
          <a:xfrm>
            <a:off x="1205949" y="5993393"/>
            <a:ext cx="1702349" cy="21309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lowchart: Manual Input 3">
            <a:extLst>
              <a:ext uri="{FF2B5EF4-FFF2-40B4-BE49-F238E27FC236}">
                <a16:creationId xmlns:a16="http://schemas.microsoft.com/office/drawing/2014/main" id="{812F6CF3-5CE0-B8A2-EBCF-4388B193A2A3}"/>
              </a:ext>
            </a:extLst>
          </p:cNvPr>
          <p:cNvSpPr/>
          <p:nvPr/>
        </p:nvSpPr>
        <p:spPr>
          <a:xfrm rot="5400000" flipH="1">
            <a:off x="3096393" y="5805301"/>
            <a:ext cx="213093" cy="589280"/>
          </a:xfrm>
          <a:prstGeom prst="flowChartManualInput">
            <a:avLst/>
          </a:prstGeom>
          <a:solidFill>
            <a:srgbClr val="E6E6E6">
              <a:alpha val="772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7146488E-22A3-5045-F56E-C140741FA711}"/>
              </a:ext>
            </a:extLst>
          </p:cNvPr>
          <p:cNvPicPr>
            <a:picLocks noChangeAspect="1"/>
          </p:cNvPicPr>
          <p:nvPr/>
        </p:nvPicPr>
        <p:blipFill>
          <a:blip r:embed="rId4"/>
          <a:stretch>
            <a:fillRect/>
          </a:stretch>
        </p:blipFill>
        <p:spPr>
          <a:xfrm>
            <a:off x="4997134" y="1708466"/>
            <a:ext cx="3541780" cy="4123644"/>
          </a:xfrm>
          <a:prstGeom prst="rect">
            <a:avLst/>
          </a:prstGeom>
        </p:spPr>
      </p:pic>
      <p:sp>
        <p:nvSpPr>
          <p:cNvPr id="7" name="Content Placeholder 3">
            <a:extLst>
              <a:ext uri="{FF2B5EF4-FFF2-40B4-BE49-F238E27FC236}">
                <a16:creationId xmlns:a16="http://schemas.microsoft.com/office/drawing/2014/main" id="{04AA570C-1CA8-1FD1-57B1-890B15335A40}"/>
              </a:ext>
            </a:extLst>
          </p:cNvPr>
          <p:cNvSpPr txBox="1">
            <a:spLocks/>
          </p:cNvSpPr>
          <p:nvPr/>
        </p:nvSpPr>
        <p:spPr>
          <a:xfrm>
            <a:off x="457200" y="1463040"/>
            <a:ext cx="4189414" cy="45464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Calibri" panose="020F0502020204030204" pitchFamily="34" charset="0"/>
                <a:ea typeface="Calibri" panose="020F0502020204030204" pitchFamily="34" charset="0"/>
                <a:cs typeface="Calibri" panose="020F0502020204030204" pitchFamily="34" charset="0"/>
              </a:rPr>
              <a:t>Fuel-Rich – NO Excess Air</a:t>
            </a:r>
          </a:p>
          <a:p>
            <a:r>
              <a:rPr lang="en-US" sz="2000" dirty="0">
                <a:latin typeface="Calibri" panose="020F0502020204030204" pitchFamily="34" charset="0"/>
                <a:ea typeface="Calibri" panose="020F0502020204030204" pitchFamily="34" charset="0"/>
                <a:cs typeface="Calibri" panose="020F0502020204030204" pitchFamily="34" charset="0"/>
              </a:rPr>
              <a:t>Excess Air</a:t>
            </a:r>
          </a:p>
        </p:txBody>
      </p:sp>
      <p:sp>
        <p:nvSpPr>
          <p:cNvPr id="31" name="Text Placeholder 2">
            <a:extLst>
              <a:ext uri="{FF2B5EF4-FFF2-40B4-BE49-F238E27FC236}">
                <a16:creationId xmlns:a16="http://schemas.microsoft.com/office/drawing/2014/main" id="{0562E553-6F0F-0F9F-A547-C04AB5BBA631}"/>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 - Theoretical</a:t>
            </a:r>
          </a:p>
        </p:txBody>
      </p:sp>
      <p:grpSp>
        <p:nvGrpSpPr>
          <p:cNvPr id="13" name="Group 12">
            <a:extLst>
              <a:ext uri="{FF2B5EF4-FFF2-40B4-BE49-F238E27FC236}">
                <a16:creationId xmlns:a16="http://schemas.microsoft.com/office/drawing/2014/main" id="{5024E556-864C-A00E-6007-1427FCC4A35A}"/>
              </a:ext>
            </a:extLst>
          </p:cNvPr>
          <p:cNvGrpSpPr/>
          <p:nvPr/>
        </p:nvGrpSpPr>
        <p:grpSpPr>
          <a:xfrm>
            <a:off x="5594826" y="1792224"/>
            <a:ext cx="1115568" cy="3072384"/>
            <a:chOff x="5601177" y="1796160"/>
            <a:chExt cx="1108959" cy="3048384"/>
          </a:xfrm>
        </p:grpSpPr>
        <p:sp>
          <p:nvSpPr>
            <p:cNvPr id="14" name="Rectangle 13">
              <a:extLst>
                <a:ext uri="{FF2B5EF4-FFF2-40B4-BE49-F238E27FC236}">
                  <a16:creationId xmlns:a16="http://schemas.microsoft.com/office/drawing/2014/main" id="{9E5977C8-F1A5-3629-CCB4-764A54E8CD90}"/>
                </a:ext>
              </a:extLst>
            </p:cNvPr>
            <p:cNvSpPr/>
            <p:nvPr/>
          </p:nvSpPr>
          <p:spPr>
            <a:xfrm>
              <a:off x="5601177" y="1796160"/>
              <a:ext cx="1046798" cy="3048384"/>
            </a:xfrm>
            <a:prstGeom prst="rect">
              <a:avLst/>
            </a:prstGeom>
            <a:solidFill>
              <a:srgbClr val="FF0000">
                <a:alpha val="2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Content Placeholder 3">
              <a:extLst>
                <a:ext uri="{FF2B5EF4-FFF2-40B4-BE49-F238E27FC236}">
                  <a16:creationId xmlns:a16="http://schemas.microsoft.com/office/drawing/2014/main" id="{10195168-2BF4-1CCE-8512-0781B1215F57}"/>
                </a:ext>
              </a:extLst>
            </p:cNvPr>
            <p:cNvSpPr txBox="1">
              <a:spLocks/>
            </p:cNvSpPr>
            <p:nvPr/>
          </p:nvSpPr>
          <p:spPr>
            <a:xfrm>
              <a:off x="5885480" y="1927235"/>
              <a:ext cx="824656" cy="239266"/>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gn="r">
                <a:lnSpc>
                  <a:spcPct val="120000"/>
                </a:lnSpc>
                <a:spcBef>
                  <a:spcPts val="0"/>
                </a:spcBef>
                <a:buNone/>
              </a:pPr>
              <a:r>
                <a:rPr lang="en-US" sz="1100" b="1" dirty="0">
                  <a:solidFill>
                    <a:schemeClr val="bg1"/>
                  </a:solidFill>
                </a:rPr>
                <a:t>Fuel-Rich</a:t>
              </a:r>
            </a:p>
          </p:txBody>
        </p:sp>
      </p:grpSp>
      <p:grpSp>
        <p:nvGrpSpPr>
          <p:cNvPr id="18" name="Group 17">
            <a:extLst>
              <a:ext uri="{FF2B5EF4-FFF2-40B4-BE49-F238E27FC236}">
                <a16:creationId xmlns:a16="http://schemas.microsoft.com/office/drawing/2014/main" id="{0882B30E-9B47-77BF-7413-443ACF8F8495}"/>
              </a:ext>
            </a:extLst>
          </p:cNvPr>
          <p:cNvGrpSpPr/>
          <p:nvPr/>
        </p:nvGrpSpPr>
        <p:grpSpPr>
          <a:xfrm>
            <a:off x="6683970" y="1789811"/>
            <a:ext cx="1757562" cy="3072384"/>
            <a:chOff x="6683970" y="1796161"/>
            <a:chExt cx="1757562" cy="3053144"/>
          </a:xfrm>
        </p:grpSpPr>
        <p:sp>
          <p:nvSpPr>
            <p:cNvPr id="19" name="Rectangle 18">
              <a:extLst>
                <a:ext uri="{FF2B5EF4-FFF2-40B4-BE49-F238E27FC236}">
                  <a16:creationId xmlns:a16="http://schemas.microsoft.com/office/drawing/2014/main" id="{979365F0-AF6A-A767-4332-594C72CB191F}"/>
                </a:ext>
              </a:extLst>
            </p:cNvPr>
            <p:cNvSpPr/>
            <p:nvPr/>
          </p:nvSpPr>
          <p:spPr>
            <a:xfrm>
              <a:off x="6683970" y="1796161"/>
              <a:ext cx="1757562" cy="3053144"/>
            </a:xfrm>
            <a:prstGeom prst="rect">
              <a:avLst/>
            </a:prstGeom>
            <a:solidFill>
              <a:srgbClr val="3333FF">
                <a:alpha val="27843"/>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Content Placeholder 3">
              <a:extLst>
                <a:ext uri="{FF2B5EF4-FFF2-40B4-BE49-F238E27FC236}">
                  <a16:creationId xmlns:a16="http://schemas.microsoft.com/office/drawing/2014/main" id="{97BF73B6-773A-32DA-4EC3-AF9F6BD19640}"/>
                </a:ext>
              </a:extLst>
            </p:cNvPr>
            <p:cNvSpPr txBox="1">
              <a:spLocks/>
            </p:cNvSpPr>
            <p:nvPr/>
          </p:nvSpPr>
          <p:spPr>
            <a:xfrm>
              <a:off x="6742154" y="1927235"/>
              <a:ext cx="730823" cy="454016"/>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Excess</a:t>
              </a:r>
            </a:p>
            <a:p>
              <a:pPr marL="0" indent="0">
                <a:lnSpc>
                  <a:spcPct val="120000"/>
                </a:lnSpc>
                <a:spcBef>
                  <a:spcPts val="0"/>
                </a:spcBef>
                <a:buNone/>
              </a:pPr>
              <a:r>
                <a:rPr lang="en-US" sz="1100" b="1" dirty="0">
                  <a:solidFill>
                    <a:schemeClr val="bg1"/>
                  </a:solidFill>
                </a:rPr>
                <a:t>Air</a:t>
              </a:r>
            </a:p>
          </p:txBody>
        </p:sp>
      </p:grpSp>
      <p:sp>
        <p:nvSpPr>
          <p:cNvPr id="21" name="Title 1">
            <a:extLst>
              <a:ext uri="{FF2B5EF4-FFF2-40B4-BE49-F238E27FC236}">
                <a16:creationId xmlns:a16="http://schemas.microsoft.com/office/drawing/2014/main" id="{0EF4E66F-3777-13F7-84BA-47579A52B1CD}"/>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38511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500"/>
                                        <p:tgtEl>
                                          <p:spTgt spid="7">
                                            <p:txEl>
                                              <p:pRg st="0" end="0"/>
                                            </p:txEl>
                                          </p:spTgt>
                                        </p:tgtEl>
                                      </p:cBhvr>
                                    </p:animEffect>
                                  </p:childTnLst>
                                </p:cTn>
                              </p:par>
                            </p:childTnLst>
                          </p:cTn>
                        </p:par>
                        <p:par>
                          <p:cTn id="13" fill="hold">
                            <p:stCondLst>
                              <p:cond delay="500"/>
                            </p:stCondLst>
                            <p:childTnLst>
                              <p:par>
                                <p:cTn id="14" presetID="10" presetClass="entr" presetSubtype="0"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7">
                                            <p:txEl>
                                              <p:pRg st="1" end="1"/>
                                            </p:txEl>
                                          </p:spTgt>
                                        </p:tgtEl>
                                        <p:attrNameLst>
                                          <p:attrName>style.visibility</p:attrName>
                                        </p:attrNameLst>
                                      </p:cBhvr>
                                      <p:to>
                                        <p:strVal val="visible"/>
                                      </p:to>
                                    </p:set>
                                    <p:animEffect transition="in" filter="fade">
                                      <p:cBhvr>
                                        <p:cTn id="21" dur="500"/>
                                        <p:tgtEl>
                                          <p:spTgt spid="7">
                                            <p:txEl>
                                              <p:pRg st="1" end="1"/>
                                            </p:txEl>
                                          </p:spTgt>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6" name="Line 4">
            <a:extLst>
              <a:ext uri="{FF2B5EF4-FFF2-40B4-BE49-F238E27FC236}">
                <a16:creationId xmlns:a16="http://schemas.microsoft.com/office/drawing/2014/main" id="{67DC7BEC-C492-36F0-79BD-7305043EB3D9}"/>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11" name="Content Placeholder 2">
            <a:extLst>
              <a:ext uri="{FF2B5EF4-FFF2-40B4-BE49-F238E27FC236}">
                <a16:creationId xmlns:a16="http://schemas.microsoft.com/office/drawing/2014/main" id="{2C4A3F7D-5EF9-9209-946E-DC3610F083D7}"/>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p>
        </p:txBody>
      </p:sp>
      <p:sp>
        <p:nvSpPr>
          <p:cNvPr id="2" name="Lorem ipsum dolor sit amet, consectetur adipiscing elit, sed do eiusmod tempor incididunt ut labore et dolore magna aliqua. Arcu dictum varius duis at consectetur lorem donec. Volutpat gravida arcu ac tortor. Nunc non blandit massa enim nec dui. Habitant">
            <a:extLst>
              <a:ext uri="{FF2B5EF4-FFF2-40B4-BE49-F238E27FC236}">
                <a16:creationId xmlns:a16="http://schemas.microsoft.com/office/drawing/2014/main" id="{C1136F71-8643-789E-6ABD-A30C64AE340A}"/>
              </a:ext>
            </a:extLst>
          </p:cNvPr>
          <p:cNvSpPr txBox="1"/>
          <p:nvPr/>
        </p:nvSpPr>
        <p:spPr>
          <a:xfrm>
            <a:off x="872836" y="1844989"/>
            <a:ext cx="7173884" cy="347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l" defTabSz="457200">
              <a:lnSpc>
                <a:spcPct val="120000"/>
              </a:lnSpc>
              <a:defRPr sz="2200" b="0">
                <a:solidFill>
                  <a:srgbClr val="7F8189"/>
                </a:solidFill>
                <a:latin typeface="Arial"/>
                <a:ea typeface="Arial"/>
                <a:cs typeface="Arial"/>
                <a:sym typeface="Arial"/>
              </a:defRPr>
            </a:pPr>
            <a:endParaRPr lang="en-US" sz="2400" dirty="0">
              <a:solidFill>
                <a:schemeClr val="tx1">
                  <a:lumMod val="95000"/>
                  <a:lumOff val="5000"/>
                </a:schemeClr>
              </a:solidFill>
            </a:endParaRPr>
          </a:p>
        </p:txBody>
      </p:sp>
      <p:sp>
        <p:nvSpPr>
          <p:cNvPr id="3" name="Rectangle 2">
            <a:extLst>
              <a:ext uri="{FF2B5EF4-FFF2-40B4-BE49-F238E27FC236}">
                <a16:creationId xmlns:a16="http://schemas.microsoft.com/office/drawing/2014/main" id="{11059641-4320-B002-AD43-DF7C45599389}"/>
              </a:ext>
            </a:extLst>
          </p:cNvPr>
          <p:cNvSpPr/>
          <p:nvPr/>
        </p:nvSpPr>
        <p:spPr>
          <a:xfrm>
            <a:off x="1205949" y="5993393"/>
            <a:ext cx="1702349" cy="21309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lowchart: Manual Input 3">
            <a:extLst>
              <a:ext uri="{FF2B5EF4-FFF2-40B4-BE49-F238E27FC236}">
                <a16:creationId xmlns:a16="http://schemas.microsoft.com/office/drawing/2014/main" id="{DA86EBC7-49CC-7715-FE4F-1B8954255F13}"/>
              </a:ext>
            </a:extLst>
          </p:cNvPr>
          <p:cNvSpPr/>
          <p:nvPr/>
        </p:nvSpPr>
        <p:spPr>
          <a:xfrm rot="5400000" flipH="1">
            <a:off x="3096393" y="5805301"/>
            <a:ext cx="213093" cy="589280"/>
          </a:xfrm>
          <a:prstGeom prst="flowChartManualInput">
            <a:avLst/>
          </a:prstGeom>
          <a:solidFill>
            <a:srgbClr val="E6E6E6">
              <a:alpha val="772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6AB01CCE-9BBF-DBF9-07C7-A61735D04D6E}"/>
              </a:ext>
            </a:extLst>
          </p:cNvPr>
          <p:cNvPicPr>
            <a:picLocks noChangeAspect="1"/>
          </p:cNvPicPr>
          <p:nvPr/>
        </p:nvPicPr>
        <p:blipFill>
          <a:blip r:embed="rId4"/>
          <a:stretch>
            <a:fillRect/>
          </a:stretch>
        </p:blipFill>
        <p:spPr>
          <a:xfrm>
            <a:off x="4997134" y="1708466"/>
            <a:ext cx="3541780" cy="4123644"/>
          </a:xfrm>
          <a:prstGeom prst="rect">
            <a:avLst/>
          </a:prstGeom>
        </p:spPr>
      </p:pic>
      <p:sp>
        <p:nvSpPr>
          <p:cNvPr id="7" name="Content Placeholder 3">
            <a:extLst>
              <a:ext uri="{FF2B5EF4-FFF2-40B4-BE49-F238E27FC236}">
                <a16:creationId xmlns:a16="http://schemas.microsoft.com/office/drawing/2014/main" id="{7B6F5DEC-745F-A5DD-2C9C-F941009BD09F}"/>
              </a:ext>
            </a:extLst>
          </p:cNvPr>
          <p:cNvSpPr txBox="1">
            <a:spLocks/>
          </p:cNvSpPr>
          <p:nvPr/>
        </p:nvSpPr>
        <p:spPr>
          <a:xfrm>
            <a:off x="457200" y="1463040"/>
            <a:ext cx="4189414" cy="45464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u="sng" dirty="0">
                <a:latin typeface="Calibri" panose="020F0502020204030204" pitchFamily="34" charset="0"/>
                <a:ea typeface="Calibri" panose="020F0502020204030204" pitchFamily="34" charset="0"/>
                <a:cs typeface="Calibri" panose="020F0502020204030204" pitchFamily="34" charset="0"/>
              </a:rPr>
              <a:t>100% Theoretical Air </a:t>
            </a:r>
            <a:r>
              <a:rPr lang="en-US" sz="2000" dirty="0">
                <a:latin typeface="Calibri" panose="020F0502020204030204" pitchFamily="34" charset="0"/>
                <a:ea typeface="Calibri" panose="020F0502020204030204" pitchFamily="34" charset="0"/>
                <a:cs typeface="Calibri" panose="020F0502020204030204" pitchFamily="34" charset="0"/>
              </a:rPr>
              <a:t>results in no unburnt Fuel and no excess air.</a:t>
            </a:r>
          </a:p>
          <a:p>
            <a:r>
              <a:rPr lang="en-US" sz="2000" u="sng" dirty="0">
                <a:latin typeface="Calibri" panose="020F0502020204030204" pitchFamily="34" charset="0"/>
                <a:ea typeface="Calibri" panose="020F0502020204030204" pitchFamily="34" charset="0"/>
                <a:cs typeface="Calibri" panose="020F0502020204030204" pitchFamily="34" charset="0"/>
              </a:rPr>
              <a:t>Stoichiometric Combustion</a:t>
            </a:r>
            <a:r>
              <a:rPr lang="en-US" sz="2000" dirty="0">
                <a:latin typeface="Calibri" panose="020F0502020204030204" pitchFamily="34" charset="0"/>
                <a:ea typeface="Calibri" panose="020F0502020204030204" pitchFamily="34" charset="0"/>
                <a:cs typeface="Calibri" panose="020F0502020204030204" pitchFamily="34" charset="0"/>
              </a:rPr>
              <a:t> is obtained by mixing and burning the exact proportion of fuel and air so that nothing is left over but CO</a:t>
            </a:r>
            <a:r>
              <a:rPr lang="en-US" sz="2000" baseline="-25000" dirty="0">
                <a:latin typeface="Calibri" panose="020F0502020204030204" pitchFamily="34" charset="0"/>
                <a:ea typeface="Calibri" panose="020F0502020204030204" pitchFamily="34" charset="0"/>
                <a:cs typeface="Calibri" panose="020F0502020204030204" pitchFamily="34" charset="0"/>
              </a:rPr>
              <a:t>2</a:t>
            </a:r>
            <a:r>
              <a:rPr lang="en-US" sz="2000" dirty="0">
                <a:latin typeface="Calibri" panose="020F0502020204030204" pitchFamily="34" charset="0"/>
                <a:ea typeface="Calibri" panose="020F0502020204030204" pitchFamily="34" charset="0"/>
                <a:cs typeface="Calibri" panose="020F0502020204030204" pitchFamily="34" charset="0"/>
              </a:rPr>
              <a:t> and H</a:t>
            </a:r>
            <a:r>
              <a:rPr lang="en-US" sz="2000" baseline="-25000" dirty="0">
                <a:latin typeface="Calibri" panose="020F0502020204030204" pitchFamily="34" charset="0"/>
                <a:ea typeface="Calibri" panose="020F0502020204030204" pitchFamily="34" charset="0"/>
                <a:cs typeface="Calibri" panose="020F0502020204030204" pitchFamily="34" charset="0"/>
              </a:rPr>
              <a:t>2</a:t>
            </a:r>
            <a:r>
              <a:rPr lang="en-US" sz="2000" dirty="0">
                <a:latin typeface="Calibri" panose="020F0502020204030204" pitchFamily="34" charset="0"/>
                <a:ea typeface="Calibri" panose="020F0502020204030204" pitchFamily="34" charset="0"/>
                <a:cs typeface="Calibri" panose="020F0502020204030204" pitchFamily="34" charset="0"/>
              </a:rPr>
              <a:t>O.</a:t>
            </a:r>
          </a:p>
        </p:txBody>
      </p:sp>
      <p:cxnSp>
        <p:nvCxnSpPr>
          <p:cNvPr id="8" name="Straight Connector 7">
            <a:extLst>
              <a:ext uri="{FF2B5EF4-FFF2-40B4-BE49-F238E27FC236}">
                <a16:creationId xmlns:a16="http://schemas.microsoft.com/office/drawing/2014/main" id="{46805125-24F7-1596-D7FE-E11B2180C68E}"/>
              </a:ext>
            </a:extLst>
          </p:cNvPr>
          <p:cNvCxnSpPr>
            <a:cxnSpLocks/>
          </p:cNvCxnSpPr>
          <p:nvPr/>
        </p:nvCxnSpPr>
        <p:spPr>
          <a:xfrm>
            <a:off x="6779149" y="1624013"/>
            <a:ext cx="0" cy="3359467"/>
          </a:xfrm>
          <a:prstGeom prst="line">
            <a:avLst/>
          </a:prstGeom>
          <a:ln w="25400">
            <a:solidFill>
              <a:srgbClr val="009A46"/>
            </a:solidFill>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CB9FE8DC-FFE9-B681-CB58-738A5A72C1AD}"/>
              </a:ext>
            </a:extLst>
          </p:cNvPr>
          <p:cNvCxnSpPr>
            <a:cxnSpLocks/>
          </p:cNvCxnSpPr>
          <p:nvPr/>
        </p:nvCxnSpPr>
        <p:spPr>
          <a:xfrm flipH="1">
            <a:off x="6793434" y="1392725"/>
            <a:ext cx="601069" cy="319760"/>
          </a:xfrm>
          <a:prstGeom prst="straightConnector1">
            <a:avLst/>
          </a:prstGeom>
          <a:ln w="12700">
            <a:solidFill>
              <a:srgbClr val="009A46"/>
            </a:solidFill>
            <a:tailEnd type="triangle"/>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C802FA81-2161-8349-BFC6-AD96195E03E3}"/>
              </a:ext>
            </a:extLst>
          </p:cNvPr>
          <p:cNvCxnSpPr>
            <a:cxnSpLocks/>
          </p:cNvCxnSpPr>
          <p:nvPr/>
        </p:nvCxnSpPr>
        <p:spPr>
          <a:xfrm>
            <a:off x="6664128" y="1624015"/>
            <a:ext cx="0" cy="3359467"/>
          </a:xfrm>
          <a:prstGeom prst="line">
            <a:avLst/>
          </a:prstGeom>
          <a:ln w="25400">
            <a:solidFill>
              <a:srgbClr val="FF0000"/>
            </a:solidFill>
            <a:prstDash val="sysDash"/>
          </a:ln>
        </p:spPr>
        <p:style>
          <a:lnRef idx="2">
            <a:schemeClr val="accent1"/>
          </a:lnRef>
          <a:fillRef idx="0">
            <a:schemeClr val="accent1"/>
          </a:fillRef>
          <a:effectRef idx="1">
            <a:schemeClr val="accent1"/>
          </a:effectRef>
          <a:fontRef idx="minor">
            <a:schemeClr val="tx1"/>
          </a:fontRef>
        </p:style>
      </p:cxnSp>
      <p:sp>
        <p:nvSpPr>
          <p:cNvPr id="23" name="Content Placeholder 3">
            <a:extLst>
              <a:ext uri="{FF2B5EF4-FFF2-40B4-BE49-F238E27FC236}">
                <a16:creationId xmlns:a16="http://schemas.microsoft.com/office/drawing/2014/main" id="{A215AB49-23C7-624B-85A2-901BABB08831}"/>
              </a:ext>
            </a:extLst>
          </p:cNvPr>
          <p:cNvSpPr txBox="1">
            <a:spLocks/>
          </p:cNvSpPr>
          <p:nvPr/>
        </p:nvSpPr>
        <p:spPr>
          <a:xfrm>
            <a:off x="4793716" y="1189020"/>
            <a:ext cx="1589762" cy="239266"/>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rgbClr val="FF0000"/>
                </a:solidFill>
              </a:rPr>
              <a:t>100% Theoretical Air</a:t>
            </a:r>
          </a:p>
        </p:txBody>
      </p:sp>
      <p:cxnSp>
        <p:nvCxnSpPr>
          <p:cNvPr id="24" name="Straight Arrow Connector 23">
            <a:extLst>
              <a:ext uri="{FF2B5EF4-FFF2-40B4-BE49-F238E27FC236}">
                <a16:creationId xmlns:a16="http://schemas.microsoft.com/office/drawing/2014/main" id="{F0A654D0-4737-F806-03C4-96679FBC182B}"/>
              </a:ext>
            </a:extLst>
          </p:cNvPr>
          <p:cNvCxnSpPr>
            <a:cxnSpLocks/>
          </p:cNvCxnSpPr>
          <p:nvPr/>
        </p:nvCxnSpPr>
        <p:spPr>
          <a:xfrm>
            <a:off x="6301703" y="1346512"/>
            <a:ext cx="350520" cy="365975"/>
          </a:xfrm>
          <a:prstGeom prst="straightConnector1">
            <a:avLst/>
          </a:prstGeom>
          <a:ln w="1270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5" name="Oval 24">
            <a:extLst>
              <a:ext uri="{FF2B5EF4-FFF2-40B4-BE49-F238E27FC236}">
                <a16:creationId xmlns:a16="http://schemas.microsoft.com/office/drawing/2014/main" id="{0AC7F2E2-F762-92B3-759A-16E7829E1D9A}"/>
              </a:ext>
            </a:extLst>
          </p:cNvPr>
          <p:cNvSpPr/>
          <p:nvPr/>
        </p:nvSpPr>
        <p:spPr>
          <a:xfrm>
            <a:off x="6353178" y="4692520"/>
            <a:ext cx="635793" cy="334299"/>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Arrow: Right 25">
            <a:extLst>
              <a:ext uri="{FF2B5EF4-FFF2-40B4-BE49-F238E27FC236}">
                <a16:creationId xmlns:a16="http://schemas.microsoft.com/office/drawing/2014/main" id="{39C692F1-0E41-CB36-C297-0BA9856F0E7B}"/>
              </a:ext>
            </a:extLst>
          </p:cNvPr>
          <p:cNvSpPr/>
          <p:nvPr/>
        </p:nvSpPr>
        <p:spPr>
          <a:xfrm rot="21097148">
            <a:off x="5299386" y="4939725"/>
            <a:ext cx="1053037" cy="87510"/>
          </a:xfrm>
          <a:prstGeom prst="rightArrow">
            <a:avLst/>
          </a:prstGeom>
          <a:gradFill>
            <a:gsLst>
              <a:gs pos="0">
                <a:srgbClr val="FF0000"/>
              </a:gs>
              <a:gs pos="100000">
                <a:srgbClr val="FF9797"/>
              </a:gs>
            </a:gsLst>
          </a:gra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7" name="Picture 26">
            <a:extLst>
              <a:ext uri="{FF2B5EF4-FFF2-40B4-BE49-F238E27FC236}">
                <a16:creationId xmlns:a16="http://schemas.microsoft.com/office/drawing/2014/main" id="{82191605-99D3-2392-B551-C0EDA59ED358}"/>
              </a:ext>
            </a:extLst>
          </p:cNvPr>
          <p:cNvPicPr>
            <a:picLocks noChangeAspect="1"/>
          </p:cNvPicPr>
          <p:nvPr/>
        </p:nvPicPr>
        <p:blipFill rotWithShape="1">
          <a:blip r:embed="rId4"/>
          <a:srcRect l="23510" t="64645" r="27009" b="15008"/>
          <a:stretch/>
        </p:blipFill>
        <p:spPr>
          <a:xfrm>
            <a:off x="741134" y="3742819"/>
            <a:ext cx="3756254" cy="1798300"/>
          </a:xfrm>
          <a:prstGeom prst="rect">
            <a:avLst/>
          </a:prstGeom>
        </p:spPr>
      </p:pic>
      <p:sp>
        <p:nvSpPr>
          <p:cNvPr id="28" name="Oval 27">
            <a:extLst>
              <a:ext uri="{FF2B5EF4-FFF2-40B4-BE49-F238E27FC236}">
                <a16:creationId xmlns:a16="http://schemas.microsoft.com/office/drawing/2014/main" id="{F55D31BA-B31A-F78E-D09A-C448B21EACB6}"/>
              </a:ext>
            </a:extLst>
          </p:cNvPr>
          <p:cNvSpPr/>
          <p:nvPr/>
        </p:nvSpPr>
        <p:spPr>
          <a:xfrm>
            <a:off x="1792919" y="4435245"/>
            <a:ext cx="1467543" cy="627731"/>
          </a:xfrm>
          <a:prstGeom prst="ellipse">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29" name="Straight Connector 28">
            <a:extLst>
              <a:ext uri="{FF2B5EF4-FFF2-40B4-BE49-F238E27FC236}">
                <a16:creationId xmlns:a16="http://schemas.microsoft.com/office/drawing/2014/main" id="{6BD7F7B1-3C97-86DE-9BD7-3E051101D64F}"/>
              </a:ext>
            </a:extLst>
          </p:cNvPr>
          <p:cNvCxnSpPr>
            <a:cxnSpLocks/>
          </p:cNvCxnSpPr>
          <p:nvPr/>
        </p:nvCxnSpPr>
        <p:spPr>
          <a:xfrm>
            <a:off x="2531831" y="3742819"/>
            <a:ext cx="0" cy="1198275"/>
          </a:xfrm>
          <a:prstGeom prst="line">
            <a:avLst/>
          </a:prstGeom>
          <a:ln w="50800">
            <a:solidFill>
              <a:srgbClr val="FF0000"/>
            </a:solidFill>
            <a:prstDash val="sysDash"/>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CEF2BAE-9C5C-807D-7D44-293082A9CE62}"/>
              </a:ext>
            </a:extLst>
          </p:cNvPr>
          <p:cNvCxnSpPr>
            <a:cxnSpLocks/>
          </p:cNvCxnSpPr>
          <p:nvPr/>
        </p:nvCxnSpPr>
        <p:spPr>
          <a:xfrm>
            <a:off x="2790245" y="3742819"/>
            <a:ext cx="0" cy="1174462"/>
          </a:xfrm>
          <a:prstGeom prst="line">
            <a:avLst/>
          </a:prstGeom>
          <a:ln w="50800">
            <a:solidFill>
              <a:srgbClr val="009A46"/>
            </a:solidFill>
          </a:ln>
        </p:spPr>
        <p:style>
          <a:lnRef idx="2">
            <a:schemeClr val="accent1"/>
          </a:lnRef>
          <a:fillRef idx="0">
            <a:schemeClr val="accent1"/>
          </a:fillRef>
          <a:effectRef idx="1">
            <a:schemeClr val="accent1"/>
          </a:effectRef>
          <a:fontRef idx="minor">
            <a:schemeClr val="tx1"/>
          </a:fontRef>
        </p:style>
      </p:cxnSp>
      <p:sp>
        <p:nvSpPr>
          <p:cNvPr id="31" name="Text Placeholder 2">
            <a:extLst>
              <a:ext uri="{FF2B5EF4-FFF2-40B4-BE49-F238E27FC236}">
                <a16:creationId xmlns:a16="http://schemas.microsoft.com/office/drawing/2014/main" id="{52376DD9-FD5E-C7F5-AE23-2046969D0E29}"/>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 - Theoretical</a:t>
            </a:r>
          </a:p>
        </p:txBody>
      </p:sp>
      <p:sp>
        <p:nvSpPr>
          <p:cNvPr id="34" name="Content Placeholder 3">
            <a:extLst>
              <a:ext uri="{FF2B5EF4-FFF2-40B4-BE49-F238E27FC236}">
                <a16:creationId xmlns:a16="http://schemas.microsoft.com/office/drawing/2014/main" id="{4FE03B6A-D5E4-D643-3204-3ED4C7FE7C29}"/>
              </a:ext>
            </a:extLst>
          </p:cNvPr>
          <p:cNvSpPr txBox="1">
            <a:spLocks/>
          </p:cNvSpPr>
          <p:nvPr/>
        </p:nvSpPr>
        <p:spPr>
          <a:xfrm>
            <a:off x="7348565" y="1265340"/>
            <a:ext cx="1182916" cy="45720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rgbClr val="009A46"/>
                </a:solidFill>
              </a:rPr>
              <a:t>Stoichiometric </a:t>
            </a:r>
          </a:p>
          <a:p>
            <a:pPr marL="0" indent="0">
              <a:lnSpc>
                <a:spcPct val="120000"/>
              </a:lnSpc>
              <a:spcBef>
                <a:spcPts val="0"/>
              </a:spcBef>
              <a:buNone/>
            </a:pPr>
            <a:r>
              <a:rPr lang="en-US" sz="1100" b="1" dirty="0">
                <a:solidFill>
                  <a:srgbClr val="009A46"/>
                </a:solidFill>
              </a:rPr>
              <a:t>Ratio</a:t>
            </a:r>
          </a:p>
        </p:txBody>
      </p:sp>
      <p:grpSp>
        <p:nvGrpSpPr>
          <p:cNvPr id="6" name="Group 5">
            <a:extLst>
              <a:ext uri="{FF2B5EF4-FFF2-40B4-BE49-F238E27FC236}">
                <a16:creationId xmlns:a16="http://schemas.microsoft.com/office/drawing/2014/main" id="{C2E435D2-E591-B076-94D6-05D0749437AE}"/>
              </a:ext>
            </a:extLst>
          </p:cNvPr>
          <p:cNvGrpSpPr/>
          <p:nvPr/>
        </p:nvGrpSpPr>
        <p:grpSpPr>
          <a:xfrm>
            <a:off x="5594826" y="1792224"/>
            <a:ext cx="1115568" cy="3072384"/>
            <a:chOff x="5601177" y="1796160"/>
            <a:chExt cx="1108959" cy="3048384"/>
          </a:xfrm>
        </p:grpSpPr>
        <p:sp>
          <p:nvSpPr>
            <p:cNvPr id="12" name="Rectangle 11">
              <a:extLst>
                <a:ext uri="{FF2B5EF4-FFF2-40B4-BE49-F238E27FC236}">
                  <a16:creationId xmlns:a16="http://schemas.microsoft.com/office/drawing/2014/main" id="{BA4D64BA-1799-72CD-9B5D-F73C66E79EE1}"/>
                </a:ext>
              </a:extLst>
            </p:cNvPr>
            <p:cNvSpPr/>
            <p:nvPr/>
          </p:nvSpPr>
          <p:spPr>
            <a:xfrm>
              <a:off x="5601177" y="1796160"/>
              <a:ext cx="1046798" cy="3048384"/>
            </a:xfrm>
            <a:prstGeom prst="rect">
              <a:avLst/>
            </a:prstGeom>
            <a:solidFill>
              <a:srgbClr val="FF0000">
                <a:alpha val="2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Content Placeholder 3">
              <a:extLst>
                <a:ext uri="{FF2B5EF4-FFF2-40B4-BE49-F238E27FC236}">
                  <a16:creationId xmlns:a16="http://schemas.microsoft.com/office/drawing/2014/main" id="{38023A34-88B8-4B3D-A55F-F4D7E8F064A2}"/>
                </a:ext>
              </a:extLst>
            </p:cNvPr>
            <p:cNvSpPr txBox="1">
              <a:spLocks/>
            </p:cNvSpPr>
            <p:nvPr/>
          </p:nvSpPr>
          <p:spPr>
            <a:xfrm>
              <a:off x="5885480" y="1927235"/>
              <a:ext cx="824656" cy="239266"/>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gn="r">
                <a:lnSpc>
                  <a:spcPct val="120000"/>
                </a:lnSpc>
                <a:spcBef>
                  <a:spcPts val="0"/>
                </a:spcBef>
                <a:buNone/>
              </a:pPr>
              <a:r>
                <a:rPr lang="en-US" sz="1100" b="1" dirty="0">
                  <a:solidFill>
                    <a:schemeClr val="bg1"/>
                  </a:solidFill>
                </a:rPr>
                <a:t>Fuel-Rich</a:t>
              </a:r>
            </a:p>
          </p:txBody>
        </p:sp>
      </p:grpSp>
      <p:grpSp>
        <p:nvGrpSpPr>
          <p:cNvPr id="14" name="Group 13">
            <a:extLst>
              <a:ext uri="{FF2B5EF4-FFF2-40B4-BE49-F238E27FC236}">
                <a16:creationId xmlns:a16="http://schemas.microsoft.com/office/drawing/2014/main" id="{B0CAEDC6-1058-FE5C-53EE-D2D112E770D4}"/>
              </a:ext>
            </a:extLst>
          </p:cNvPr>
          <p:cNvGrpSpPr/>
          <p:nvPr/>
        </p:nvGrpSpPr>
        <p:grpSpPr>
          <a:xfrm>
            <a:off x="6683970" y="1789811"/>
            <a:ext cx="1757562" cy="3072384"/>
            <a:chOff x="6683970" y="1796161"/>
            <a:chExt cx="1757562" cy="3053144"/>
          </a:xfrm>
        </p:grpSpPr>
        <p:sp>
          <p:nvSpPr>
            <p:cNvPr id="17" name="Rectangle 16">
              <a:extLst>
                <a:ext uri="{FF2B5EF4-FFF2-40B4-BE49-F238E27FC236}">
                  <a16:creationId xmlns:a16="http://schemas.microsoft.com/office/drawing/2014/main" id="{944E98B0-A15B-CC30-CCA7-9AD205722B87}"/>
                </a:ext>
              </a:extLst>
            </p:cNvPr>
            <p:cNvSpPr/>
            <p:nvPr/>
          </p:nvSpPr>
          <p:spPr>
            <a:xfrm>
              <a:off x="6683970" y="1796161"/>
              <a:ext cx="1757562" cy="3053144"/>
            </a:xfrm>
            <a:prstGeom prst="rect">
              <a:avLst/>
            </a:prstGeom>
            <a:solidFill>
              <a:srgbClr val="3333FF">
                <a:alpha val="27843"/>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Content Placeholder 3">
              <a:extLst>
                <a:ext uri="{FF2B5EF4-FFF2-40B4-BE49-F238E27FC236}">
                  <a16:creationId xmlns:a16="http://schemas.microsoft.com/office/drawing/2014/main" id="{3C5DCF51-88C2-A005-74C8-BE8E401401D3}"/>
                </a:ext>
              </a:extLst>
            </p:cNvPr>
            <p:cNvSpPr txBox="1">
              <a:spLocks/>
            </p:cNvSpPr>
            <p:nvPr/>
          </p:nvSpPr>
          <p:spPr>
            <a:xfrm>
              <a:off x="6742154" y="1927235"/>
              <a:ext cx="730823" cy="454016"/>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Excess</a:t>
              </a:r>
            </a:p>
            <a:p>
              <a:pPr marL="0" indent="0">
                <a:lnSpc>
                  <a:spcPct val="120000"/>
                </a:lnSpc>
                <a:spcBef>
                  <a:spcPts val="0"/>
                </a:spcBef>
                <a:buNone/>
              </a:pPr>
              <a:r>
                <a:rPr lang="en-US" sz="1100" b="1" dirty="0">
                  <a:solidFill>
                    <a:schemeClr val="bg1"/>
                  </a:solidFill>
                </a:rPr>
                <a:t>Air</a:t>
              </a:r>
            </a:p>
          </p:txBody>
        </p:sp>
      </p:grpSp>
      <p:sp>
        <p:nvSpPr>
          <p:cNvPr id="33" name="Title 1">
            <a:extLst>
              <a:ext uri="{FF2B5EF4-FFF2-40B4-BE49-F238E27FC236}">
                <a16:creationId xmlns:a16="http://schemas.microsoft.com/office/drawing/2014/main" id="{CA9F2118-A7BF-0AAC-2230-506A2CD4E7BA}"/>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412012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500"/>
                                        <p:tgtEl>
                                          <p:spTgt spid="24"/>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500"/>
                                        <p:tgtEl>
                                          <p:spTgt spid="2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5"/>
                                        </p:tgtEl>
                                        <p:attrNameLst>
                                          <p:attrName>style.visibility</p:attrName>
                                        </p:attrNameLst>
                                      </p:cBhvr>
                                      <p:to>
                                        <p:strVal val="visible"/>
                                      </p:to>
                                    </p:set>
                                    <p:animEffect transition="in" filter="fade">
                                      <p:cBhvr>
                                        <p:cTn id="21" dur="500"/>
                                        <p:tgtEl>
                                          <p:spTgt spid="25"/>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500"/>
                                        <p:tgtEl>
                                          <p:spTgt spid="26"/>
                                        </p:tgtEl>
                                      </p:cBhvr>
                                    </p:animEffect>
                                  </p:childTnLst>
                                </p:cTn>
                              </p:par>
                            </p:childTnLst>
                          </p:cTn>
                        </p:par>
                        <p:par>
                          <p:cTn id="25" fill="hold">
                            <p:stCondLst>
                              <p:cond delay="500"/>
                            </p:stCondLst>
                            <p:childTnLst>
                              <p:par>
                                <p:cTn id="26" presetID="10" presetClass="entr" presetSubtype="0" fill="hold" nodeType="after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fade">
                                      <p:cBhvr>
                                        <p:cTn id="28" dur="500"/>
                                        <p:tgtEl>
                                          <p:spTgt spid="27"/>
                                        </p:tgtEl>
                                      </p:cBhvr>
                                    </p:animEffect>
                                  </p:childTnLst>
                                </p:cTn>
                              </p:par>
                            </p:childTnLst>
                          </p:cTn>
                        </p:par>
                        <p:par>
                          <p:cTn id="29" fill="hold">
                            <p:stCondLst>
                              <p:cond delay="1000"/>
                            </p:stCondLst>
                            <p:childTnLst>
                              <p:par>
                                <p:cTn id="30" presetID="10" presetClass="entr" presetSubtype="0" fill="hold" grpId="0" nodeType="afterEffect">
                                  <p:stCondLst>
                                    <p:cond delay="0"/>
                                  </p:stCondLst>
                                  <p:childTnLst>
                                    <p:set>
                                      <p:cBhvr>
                                        <p:cTn id="31" dur="1" fill="hold">
                                          <p:stCondLst>
                                            <p:cond delay="0"/>
                                          </p:stCondLst>
                                        </p:cTn>
                                        <p:tgtEl>
                                          <p:spTgt spid="28"/>
                                        </p:tgtEl>
                                        <p:attrNameLst>
                                          <p:attrName>style.visibility</p:attrName>
                                        </p:attrNameLst>
                                      </p:cBhvr>
                                      <p:to>
                                        <p:strVal val="visible"/>
                                      </p:to>
                                    </p:set>
                                    <p:animEffect transition="in" filter="fade">
                                      <p:cBhvr>
                                        <p:cTn id="32" dur="500"/>
                                        <p:tgtEl>
                                          <p:spTgt spid="28"/>
                                        </p:tgtEl>
                                      </p:cBhvr>
                                    </p:animEffect>
                                  </p:childTnLst>
                                </p:cTn>
                              </p:par>
                            </p:childTnLst>
                          </p:cTn>
                        </p:par>
                        <p:par>
                          <p:cTn id="33" fill="hold">
                            <p:stCondLst>
                              <p:cond delay="1500"/>
                            </p:stCondLst>
                            <p:childTnLst>
                              <p:par>
                                <p:cTn id="34" presetID="10" presetClass="entr" presetSubtype="0"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7">
                                            <p:txEl>
                                              <p:pRg st="1" end="1"/>
                                            </p:txEl>
                                          </p:spTgt>
                                        </p:tgtEl>
                                        <p:attrNameLst>
                                          <p:attrName>style.visibility</p:attrName>
                                        </p:attrNameLst>
                                      </p:cBhvr>
                                      <p:to>
                                        <p:strVal val="visible"/>
                                      </p:to>
                                    </p:set>
                                    <p:animEffect transition="in" filter="fade">
                                      <p:cBhvr>
                                        <p:cTn id="41" dur="500"/>
                                        <p:tgtEl>
                                          <p:spTgt spid="7">
                                            <p:txEl>
                                              <p:pRg st="1" end="1"/>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8"/>
                                        </p:tgtEl>
                                        <p:attrNameLst>
                                          <p:attrName>style.visibility</p:attrName>
                                        </p:attrNameLst>
                                      </p:cBhvr>
                                      <p:to>
                                        <p:strVal val="visible"/>
                                      </p:to>
                                    </p:set>
                                    <p:animEffect transition="in" filter="fade">
                                      <p:cBhvr>
                                        <p:cTn id="44" dur="500"/>
                                        <p:tgtEl>
                                          <p:spTgt spid="8"/>
                                        </p:tgtEl>
                                      </p:cBhvr>
                                    </p:animEffect>
                                  </p:childTnLst>
                                </p:cTn>
                              </p:par>
                              <p:par>
                                <p:cTn id="45" presetID="10" presetClass="entr" presetSubtype="0" fill="hold" nodeType="with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34"/>
                                        </p:tgtEl>
                                        <p:attrNameLst>
                                          <p:attrName>style.visibility</p:attrName>
                                        </p:attrNameLst>
                                      </p:cBhvr>
                                      <p:to>
                                        <p:strVal val="visible"/>
                                      </p:to>
                                    </p:set>
                                    <p:animEffect transition="in" filter="fade">
                                      <p:cBhvr>
                                        <p:cTn id="50" dur="500"/>
                                        <p:tgtEl>
                                          <p:spTgt spid="34"/>
                                        </p:tgtEl>
                                      </p:cBhvr>
                                    </p:animEffect>
                                  </p:childTnLst>
                                </p:cTn>
                              </p:par>
                            </p:childTnLst>
                          </p:cTn>
                        </p:par>
                        <p:par>
                          <p:cTn id="51" fill="hold">
                            <p:stCondLst>
                              <p:cond delay="500"/>
                            </p:stCondLst>
                            <p:childTnLst>
                              <p:par>
                                <p:cTn id="52" presetID="10" presetClass="entr" presetSubtype="0" fill="hold" nodeType="afterEffect">
                                  <p:stCondLst>
                                    <p:cond delay="0"/>
                                  </p:stCondLst>
                                  <p:childTnLst>
                                    <p:set>
                                      <p:cBhvr>
                                        <p:cTn id="53" dur="1" fill="hold">
                                          <p:stCondLst>
                                            <p:cond delay="0"/>
                                          </p:stCondLst>
                                        </p:cTn>
                                        <p:tgtEl>
                                          <p:spTgt spid="30"/>
                                        </p:tgtEl>
                                        <p:attrNameLst>
                                          <p:attrName>style.visibility</p:attrName>
                                        </p:attrNameLst>
                                      </p:cBhvr>
                                      <p:to>
                                        <p:strVal val="visible"/>
                                      </p:to>
                                    </p:set>
                                    <p:animEffect transition="in" filter="fade">
                                      <p:cBhvr>
                                        <p:cTn id="54"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animBg="1"/>
      <p:bldP spid="26" grpId="0" animBg="1"/>
      <p:bldP spid="28" grpId="0" animBg="1"/>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2CEE434E-A5E1-E341-ED1E-23776DA70623}"/>
            </a:ext>
          </a:extLst>
        </p:cNvPr>
        <p:cNvGrpSpPr/>
        <p:nvPr/>
      </p:nvGrpSpPr>
      <p:grpSpPr>
        <a:xfrm>
          <a:off x="0" y="0"/>
          <a:ext cx="0" cy="0"/>
          <a:chOff x="0" y="0"/>
          <a:chExt cx="0" cy="0"/>
        </a:xfrm>
      </p:grpSpPr>
      <p:sp>
        <p:nvSpPr>
          <p:cNvPr id="16" name="Line 4">
            <a:extLst>
              <a:ext uri="{FF2B5EF4-FFF2-40B4-BE49-F238E27FC236}">
                <a16:creationId xmlns:a16="http://schemas.microsoft.com/office/drawing/2014/main" id="{1D5AA2E6-277B-1E41-9C07-72427414A472}"/>
              </a:ext>
            </a:extLst>
          </p:cNvPr>
          <p:cNvSpPr>
            <a:spLocks noChangeShapeType="1"/>
          </p:cNvSpPr>
          <p:nvPr/>
        </p:nvSpPr>
        <p:spPr bwMode="auto">
          <a:xfrm>
            <a:off x="278406" y="650061"/>
            <a:ext cx="780133" cy="0"/>
          </a:xfrm>
          <a:prstGeom prst="line">
            <a:avLst/>
          </a:prstGeom>
          <a:noFill/>
          <a:ln w="101600" cap="flat" cmpd="sng">
            <a:solidFill>
              <a:schemeClr val="accent3"/>
            </a:solidFill>
            <a:prstDash val="solid"/>
            <a:round/>
            <a:headEnd type="none"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27093" tIns="27093" rIns="27093" bIns="27093" anchor="ctr"/>
          <a:lstStyle/>
          <a:p>
            <a:pPr algn="ctr"/>
            <a:endParaRPr lang="en-US" altLang="en-US" sz="2200" dirty="0">
              <a:solidFill>
                <a:srgbClr val="000000"/>
              </a:solidFill>
              <a:latin typeface="Helvetica Light" charset="0"/>
              <a:ea typeface="Helvetica Light" charset="0"/>
              <a:cs typeface="Helvetica Light" charset="0"/>
              <a:sym typeface="Helvetica Light" charset="0"/>
            </a:endParaRPr>
          </a:p>
        </p:txBody>
      </p:sp>
      <p:sp>
        <p:nvSpPr>
          <p:cNvPr id="11" name="Content Placeholder 2">
            <a:extLst>
              <a:ext uri="{FF2B5EF4-FFF2-40B4-BE49-F238E27FC236}">
                <a16:creationId xmlns:a16="http://schemas.microsoft.com/office/drawing/2014/main" id="{3324D853-AB8D-10E3-E573-5E2E9F670BCF}"/>
              </a:ext>
            </a:extLst>
          </p:cNvPr>
          <p:cNvSpPr txBox="1">
            <a:spLocks/>
          </p:cNvSpPr>
          <p:nvPr/>
        </p:nvSpPr>
        <p:spPr>
          <a:xfrm>
            <a:off x="204216" y="723972"/>
            <a:ext cx="4038600" cy="5317067"/>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32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solidFill>
                  <a:srgbClr val="0082CB"/>
                </a:solidFill>
              </a:rPr>
              <a:t>Combustion</a:t>
            </a:r>
          </a:p>
        </p:txBody>
      </p:sp>
      <p:sp>
        <p:nvSpPr>
          <p:cNvPr id="2" name="Lorem ipsum dolor sit amet, consectetur adipiscing elit, sed do eiusmod tempor incididunt ut labore et dolore magna aliqua. Arcu dictum varius duis at consectetur lorem donec. Volutpat gravida arcu ac tortor. Nunc non blandit massa enim nec dui. Habitant">
            <a:extLst>
              <a:ext uri="{FF2B5EF4-FFF2-40B4-BE49-F238E27FC236}">
                <a16:creationId xmlns:a16="http://schemas.microsoft.com/office/drawing/2014/main" id="{FD1FB186-90B7-7DF2-A942-C34378F0575F}"/>
              </a:ext>
            </a:extLst>
          </p:cNvPr>
          <p:cNvSpPr txBox="1"/>
          <p:nvPr/>
        </p:nvSpPr>
        <p:spPr>
          <a:xfrm>
            <a:off x="872836" y="1844989"/>
            <a:ext cx="7173884" cy="34751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50800" tIns="50800" rIns="50800" bIns="50800">
            <a:spAutoFit/>
          </a:bodyPr>
          <a:lstStyle/>
          <a:p>
            <a:pPr algn="l" defTabSz="457200">
              <a:lnSpc>
                <a:spcPct val="120000"/>
              </a:lnSpc>
              <a:defRPr sz="2200" b="0">
                <a:solidFill>
                  <a:srgbClr val="7F8189"/>
                </a:solidFill>
                <a:latin typeface="Arial"/>
                <a:ea typeface="Arial"/>
                <a:cs typeface="Arial"/>
                <a:sym typeface="Arial"/>
              </a:defRPr>
            </a:pPr>
            <a:endParaRPr lang="en-US" sz="2400" dirty="0">
              <a:solidFill>
                <a:schemeClr val="tx1">
                  <a:lumMod val="95000"/>
                  <a:lumOff val="5000"/>
                </a:schemeClr>
              </a:solidFill>
            </a:endParaRPr>
          </a:p>
        </p:txBody>
      </p:sp>
      <p:sp>
        <p:nvSpPr>
          <p:cNvPr id="3" name="Rectangle 2">
            <a:extLst>
              <a:ext uri="{FF2B5EF4-FFF2-40B4-BE49-F238E27FC236}">
                <a16:creationId xmlns:a16="http://schemas.microsoft.com/office/drawing/2014/main" id="{35CEF356-F1CC-0083-C150-7846907D9E12}"/>
              </a:ext>
            </a:extLst>
          </p:cNvPr>
          <p:cNvSpPr/>
          <p:nvPr/>
        </p:nvSpPr>
        <p:spPr>
          <a:xfrm>
            <a:off x="1205949" y="5993393"/>
            <a:ext cx="1702349" cy="213095"/>
          </a:xfrm>
          <a:prstGeom prst="rect">
            <a:avLst/>
          </a:prstGeom>
          <a:solidFill>
            <a:srgbClr val="E6E6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Flowchart: Manual Input 3">
            <a:extLst>
              <a:ext uri="{FF2B5EF4-FFF2-40B4-BE49-F238E27FC236}">
                <a16:creationId xmlns:a16="http://schemas.microsoft.com/office/drawing/2014/main" id="{53832AB8-EEA8-0567-B141-8D106D5C62B3}"/>
              </a:ext>
            </a:extLst>
          </p:cNvPr>
          <p:cNvSpPr/>
          <p:nvPr/>
        </p:nvSpPr>
        <p:spPr>
          <a:xfrm rot="5400000" flipH="1">
            <a:off x="3096393" y="5805301"/>
            <a:ext cx="213093" cy="589280"/>
          </a:xfrm>
          <a:prstGeom prst="flowChartManualInput">
            <a:avLst/>
          </a:prstGeom>
          <a:solidFill>
            <a:srgbClr val="E6E6E6">
              <a:alpha val="77255"/>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471E0B72-397D-1CB7-743B-530684D59C93}"/>
              </a:ext>
            </a:extLst>
          </p:cNvPr>
          <p:cNvPicPr>
            <a:picLocks noChangeAspect="1"/>
          </p:cNvPicPr>
          <p:nvPr/>
        </p:nvPicPr>
        <p:blipFill>
          <a:blip r:embed="rId4"/>
          <a:stretch>
            <a:fillRect/>
          </a:stretch>
        </p:blipFill>
        <p:spPr>
          <a:xfrm>
            <a:off x="4997134" y="1708466"/>
            <a:ext cx="3541780" cy="4123644"/>
          </a:xfrm>
          <a:prstGeom prst="rect">
            <a:avLst/>
          </a:prstGeom>
        </p:spPr>
      </p:pic>
      <p:sp>
        <p:nvSpPr>
          <p:cNvPr id="7" name="Content Placeholder 3">
            <a:extLst>
              <a:ext uri="{FF2B5EF4-FFF2-40B4-BE49-F238E27FC236}">
                <a16:creationId xmlns:a16="http://schemas.microsoft.com/office/drawing/2014/main" id="{A04E6DD5-D89B-8150-55F3-DAB2B3314235}"/>
              </a:ext>
            </a:extLst>
          </p:cNvPr>
          <p:cNvSpPr txBox="1">
            <a:spLocks/>
          </p:cNvSpPr>
          <p:nvPr/>
        </p:nvSpPr>
        <p:spPr>
          <a:xfrm>
            <a:off x="457200" y="1463040"/>
            <a:ext cx="4189414" cy="454649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latin typeface="Calibri" panose="020F0502020204030204" pitchFamily="34" charset="0"/>
                <a:ea typeface="Calibri" panose="020F0502020204030204" pitchFamily="34" charset="0"/>
                <a:cs typeface="Calibri" panose="020F0502020204030204" pitchFamily="34" charset="0"/>
              </a:rPr>
              <a:t>Highest Theoretic Combustion Efficiency occurs with only 5-10% Excess Air</a:t>
            </a:r>
          </a:p>
          <a:p>
            <a:pPr lvl="1"/>
            <a:r>
              <a:rPr lang="en-US" sz="2000" dirty="0">
                <a:latin typeface="Calibri" panose="020F0502020204030204" pitchFamily="34" charset="0"/>
                <a:ea typeface="Calibri" panose="020F0502020204030204" pitchFamily="34" charset="0"/>
                <a:cs typeface="Calibri" panose="020F0502020204030204" pitchFamily="34" charset="0"/>
              </a:rPr>
              <a:t>Minimal losses due to lowest Excess Air to produce complete combustion</a:t>
            </a:r>
          </a:p>
          <a:p>
            <a:r>
              <a:rPr lang="en-US" sz="2000" dirty="0">
                <a:latin typeface="Calibri" panose="020F0502020204030204" pitchFamily="34" charset="0"/>
                <a:ea typeface="Calibri" panose="020F0502020204030204" pitchFamily="34" charset="0"/>
                <a:cs typeface="Calibri" panose="020F0502020204030204" pitchFamily="34" charset="0"/>
              </a:rPr>
              <a:t>Is this practical?</a:t>
            </a:r>
          </a:p>
          <a:p>
            <a:endParaRPr lang="en-US" sz="2000" dirty="0">
              <a:latin typeface="Calibri" panose="020F0502020204030204" pitchFamily="34" charset="0"/>
              <a:ea typeface="Calibri" panose="020F0502020204030204" pitchFamily="34" charset="0"/>
              <a:cs typeface="Calibri" panose="020F0502020204030204" pitchFamily="34" charset="0"/>
            </a:endParaRPr>
          </a:p>
          <a:p>
            <a:endParaRPr lang="en-US" sz="2000" dirty="0">
              <a:latin typeface="Calibri" panose="020F0502020204030204" pitchFamily="34" charset="0"/>
              <a:ea typeface="Calibri" panose="020F0502020204030204" pitchFamily="34" charset="0"/>
              <a:cs typeface="Calibri" panose="020F0502020204030204" pitchFamily="34" charset="0"/>
            </a:endParaRPr>
          </a:p>
        </p:txBody>
      </p:sp>
      <p:sp>
        <p:nvSpPr>
          <p:cNvPr id="31" name="Text Placeholder 2">
            <a:extLst>
              <a:ext uri="{FF2B5EF4-FFF2-40B4-BE49-F238E27FC236}">
                <a16:creationId xmlns:a16="http://schemas.microsoft.com/office/drawing/2014/main" id="{DC6731A8-25D9-EFB4-DD59-86221036FBB8}"/>
              </a:ext>
            </a:extLst>
          </p:cNvPr>
          <p:cNvSpPr txBox="1">
            <a:spLocks/>
          </p:cNvSpPr>
          <p:nvPr/>
        </p:nvSpPr>
        <p:spPr>
          <a:xfrm>
            <a:off x="457200" y="1104900"/>
            <a:ext cx="8229600" cy="4572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dirty="0"/>
              <a:t>Combustion Process - Theoretical</a:t>
            </a:r>
          </a:p>
        </p:txBody>
      </p:sp>
      <p:sp>
        <p:nvSpPr>
          <p:cNvPr id="12" name="Content Placeholder 3">
            <a:extLst>
              <a:ext uri="{FF2B5EF4-FFF2-40B4-BE49-F238E27FC236}">
                <a16:creationId xmlns:a16="http://schemas.microsoft.com/office/drawing/2014/main" id="{C3B769C8-3D98-DEA5-F4D8-63CAC1BAE355}"/>
              </a:ext>
            </a:extLst>
          </p:cNvPr>
          <p:cNvSpPr txBox="1">
            <a:spLocks/>
          </p:cNvSpPr>
          <p:nvPr/>
        </p:nvSpPr>
        <p:spPr>
          <a:xfrm>
            <a:off x="7292660" y="1123950"/>
            <a:ext cx="1592923" cy="457200"/>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rgbClr val="009A46"/>
                </a:solidFill>
              </a:rPr>
              <a:t>Highest Theoretic Combustion Efficient</a:t>
            </a:r>
          </a:p>
        </p:txBody>
      </p:sp>
      <p:cxnSp>
        <p:nvCxnSpPr>
          <p:cNvPr id="25" name="Straight Arrow Connector 24">
            <a:extLst>
              <a:ext uri="{FF2B5EF4-FFF2-40B4-BE49-F238E27FC236}">
                <a16:creationId xmlns:a16="http://schemas.microsoft.com/office/drawing/2014/main" id="{5D5A83CC-CB5B-01D0-9768-221B7CB501D3}"/>
              </a:ext>
            </a:extLst>
          </p:cNvPr>
          <p:cNvCxnSpPr>
            <a:cxnSpLocks/>
          </p:cNvCxnSpPr>
          <p:nvPr/>
        </p:nvCxnSpPr>
        <p:spPr>
          <a:xfrm flipH="1">
            <a:off x="6853238" y="1352550"/>
            <a:ext cx="485776" cy="490538"/>
          </a:xfrm>
          <a:prstGeom prst="straightConnector1">
            <a:avLst/>
          </a:prstGeom>
          <a:ln w="12700">
            <a:solidFill>
              <a:srgbClr val="009A46"/>
            </a:solidFill>
            <a:tailEnd type="triangle"/>
          </a:ln>
        </p:spPr>
        <p:style>
          <a:lnRef idx="2">
            <a:schemeClr val="accent1"/>
          </a:lnRef>
          <a:fillRef idx="0">
            <a:schemeClr val="accent1"/>
          </a:fillRef>
          <a:effectRef idx="1">
            <a:schemeClr val="accent1"/>
          </a:effectRef>
          <a:fontRef idx="minor">
            <a:schemeClr val="tx1"/>
          </a:fontRef>
        </p:style>
      </p:cxnSp>
      <p:sp>
        <p:nvSpPr>
          <p:cNvPr id="26" name="Content Placeholder 3">
            <a:extLst>
              <a:ext uri="{FF2B5EF4-FFF2-40B4-BE49-F238E27FC236}">
                <a16:creationId xmlns:a16="http://schemas.microsoft.com/office/drawing/2014/main" id="{B1BF6507-2FC5-8F1C-F151-55C244A8A1FB}"/>
              </a:ext>
            </a:extLst>
          </p:cNvPr>
          <p:cNvSpPr txBox="1">
            <a:spLocks/>
          </p:cNvSpPr>
          <p:nvPr/>
        </p:nvSpPr>
        <p:spPr>
          <a:xfrm rot="16200000">
            <a:off x="5252751" y="3281648"/>
            <a:ext cx="3086673" cy="95249"/>
          </a:xfrm>
          <a:prstGeom prst="rect">
            <a:avLst/>
          </a:prstGeom>
          <a:solidFill>
            <a:srgbClr val="92D050">
              <a:alpha val="57000"/>
            </a:srgbClr>
          </a:solidFill>
        </p:spPr>
        <p:txBody>
          <a:bodyPr vert="horz" lIns="91440" tIns="45720" rIns="91440" bIns="45720" rtlCol="0" anchor="ctr" anchorCtr="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gn="ctr">
              <a:lnSpc>
                <a:spcPct val="120000"/>
              </a:lnSpc>
              <a:spcBef>
                <a:spcPts val="0"/>
              </a:spcBef>
              <a:buNone/>
            </a:pPr>
            <a:endParaRPr lang="en-US" sz="900" b="1" dirty="0">
              <a:solidFill>
                <a:schemeClr val="bg1"/>
              </a:solidFill>
            </a:endParaRPr>
          </a:p>
        </p:txBody>
      </p:sp>
      <p:grpSp>
        <p:nvGrpSpPr>
          <p:cNvPr id="6" name="Group 5">
            <a:extLst>
              <a:ext uri="{FF2B5EF4-FFF2-40B4-BE49-F238E27FC236}">
                <a16:creationId xmlns:a16="http://schemas.microsoft.com/office/drawing/2014/main" id="{197CF7BE-EDCA-3D4D-50C3-F4905AA7F6D2}"/>
              </a:ext>
            </a:extLst>
          </p:cNvPr>
          <p:cNvGrpSpPr/>
          <p:nvPr/>
        </p:nvGrpSpPr>
        <p:grpSpPr>
          <a:xfrm>
            <a:off x="6683970" y="1789811"/>
            <a:ext cx="1757562" cy="3072384"/>
            <a:chOff x="6683970" y="1796161"/>
            <a:chExt cx="1757562" cy="3053144"/>
          </a:xfrm>
        </p:grpSpPr>
        <p:sp>
          <p:nvSpPr>
            <p:cNvPr id="8" name="Rectangle 7">
              <a:extLst>
                <a:ext uri="{FF2B5EF4-FFF2-40B4-BE49-F238E27FC236}">
                  <a16:creationId xmlns:a16="http://schemas.microsoft.com/office/drawing/2014/main" id="{D12CE3F2-C4B3-364B-26AF-2FD9A4E50407}"/>
                </a:ext>
              </a:extLst>
            </p:cNvPr>
            <p:cNvSpPr/>
            <p:nvPr/>
          </p:nvSpPr>
          <p:spPr>
            <a:xfrm>
              <a:off x="6683970" y="1796161"/>
              <a:ext cx="1757562" cy="3053144"/>
            </a:xfrm>
            <a:prstGeom prst="rect">
              <a:avLst/>
            </a:prstGeom>
            <a:solidFill>
              <a:srgbClr val="3333FF">
                <a:alpha val="27843"/>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Content Placeholder 3">
              <a:extLst>
                <a:ext uri="{FF2B5EF4-FFF2-40B4-BE49-F238E27FC236}">
                  <a16:creationId xmlns:a16="http://schemas.microsoft.com/office/drawing/2014/main" id="{8BE2E6B5-8200-9248-CD9A-E6BBADEA1B77}"/>
                </a:ext>
              </a:extLst>
            </p:cNvPr>
            <p:cNvSpPr txBox="1">
              <a:spLocks/>
            </p:cNvSpPr>
            <p:nvPr/>
          </p:nvSpPr>
          <p:spPr>
            <a:xfrm>
              <a:off x="6742154" y="1927235"/>
              <a:ext cx="730823" cy="454016"/>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nSpc>
                  <a:spcPct val="120000"/>
                </a:lnSpc>
                <a:spcBef>
                  <a:spcPts val="0"/>
                </a:spcBef>
                <a:buNone/>
              </a:pPr>
              <a:r>
                <a:rPr lang="en-US" sz="1100" b="1" dirty="0">
                  <a:solidFill>
                    <a:schemeClr val="bg1"/>
                  </a:solidFill>
                </a:rPr>
                <a:t>Excess</a:t>
              </a:r>
            </a:p>
            <a:p>
              <a:pPr marL="0" indent="0">
                <a:lnSpc>
                  <a:spcPct val="120000"/>
                </a:lnSpc>
                <a:spcBef>
                  <a:spcPts val="0"/>
                </a:spcBef>
                <a:buNone/>
              </a:pPr>
              <a:r>
                <a:rPr lang="en-US" sz="1100" b="1" dirty="0">
                  <a:solidFill>
                    <a:schemeClr val="bg1"/>
                  </a:solidFill>
                </a:rPr>
                <a:t>Air</a:t>
              </a:r>
            </a:p>
          </p:txBody>
        </p:sp>
      </p:grpSp>
      <p:grpSp>
        <p:nvGrpSpPr>
          <p:cNvPr id="10" name="Group 9">
            <a:extLst>
              <a:ext uri="{FF2B5EF4-FFF2-40B4-BE49-F238E27FC236}">
                <a16:creationId xmlns:a16="http://schemas.microsoft.com/office/drawing/2014/main" id="{90F1E954-EF97-CF0B-AF1B-6280DD9F4085}"/>
              </a:ext>
            </a:extLst>
          </p:cNvPr>
          <p:cNvGrpSpPr/>
          <p:nvPr/>
        </p:nvGrpSpPr>
        <p:grpSpPr>
          <a:xfrm>
            <a:off x="5594826" y="1792224"/>
            <a:ext cx="1115568" cy="3072384"/>
            <a:chOff x="5601177" y="1796160"/>
            <a:chExt cx="1108959" cy="3048384"/>
          </a:xfrm>
        </p:grpSpPr>
        <p:sp>
          <p:nvSpPr>
            <p:cNvPr id="13" name="Rectangle 12">
              <a:extLst>
                <a:ext uri="{FF2B5EF4-FFF2-40B4-BE49-F238E27FC236}">
                  <a16:creationId xmlns:a16="http://schemas.microsoft.com/office/drawing/2014/main" id="{3F4F2C14-5A80-213B-0D19-C13CC239EB24}"/>
                </a:ext>
              </a:extLst>
            </p:cNvPr>
            <p:cNvSpPr/>
            <p:nvPr/>
          </p:nvSpPr>
          <p:spPr>
            <a:xfrm>
              <a:off x="5601177" y="1796160"/>
              <a:ext cx="1046798" cy="3048384"/>
            </a:xfrm>
            <a:prstGeom prst="rect">
              <a:avLst/>
            </a:prstGeom>
            <a:solidFill>
              <a:srgbClr val="FF0000">
                <a:alpha val="2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Content Placeholder 3">
              <a:extLst>
                <a:ext uri="{FF2B5EF4-FFF2-40B4-BE49-F238E27FC236}">
                  <a16:creationId xmlns:a16="http://schemas.microsoft.com/office/drawing/2014/main" id="{D3FD2A90-762C-4966-420F-ACF5271C6620}"/>
                </a:ext>
              </a:extLst>
            </p:cNvPr>
            <p:cNvSpPr txBox="1">
              <a:spLocks/>
            </p:cNvSpPr>
            <p:nvPr/>
          </p:nvSpPr>
          <p:spPr>
            <a:xfrm>
              <a:off x="5885480" y="1927235"/>
              <a:ext cx="824656" cy="239266"/>
            </a:xfrm>
            <a:prstGeom prst="rect">
              <a:avLst/>
            </a:prstGeom>
          </p:spPr>
          <p:txBody>
            <a:bodyPr vert="horz" lIns="91440" tIns="45720" rIns="91440" bIns="45720" rtlCol="0">
              <a:noAutofit/>
            </a:bodyPr>
            <a:lstStyle>
              <a:lvl1pPr marL="169863" indent="-169863" algn="l" defTabSz="457200" rtl="0" eaLnBrk="1" latinLnBrk="0" hangingPunct="1">
                <a:spcBef>
                  <a:spcPts val="1500"/>
                </a:spcBef>
                <a:buClr>
                  <a:srgbClr val="D9232E"/>
                </a:buClr>
                <a:buFont typeface="Wingdings" charset="2"/>
                <a:buChar char="§"/>
                <a:defRPr sz="1800" kern="1200">
                  <a:solidFill>
                    <a:schemeClr val="tx1"/>
                  </a:solidFill>
                  <a:latin typeface="Arial"/>
                  <a:ea typeface="+mn-ea"/>
                  <a:cs typeface="Arial"/>
                </a:defRPr>
              </a:lvl1pPr>
              <a:lvl2pPr marL="685800" indent="-228600" algn="l" defTabSz="457200" rtl="0" eaLnBrk="1" latinLnBrk="0" hangingPunct="1">
                <a:spcBef>
                  <a:spcPct val="20000"/>
                </a:spcBef>
                <a:buFont typeface="Arial"/>
                <a:buChar char="–"/>
                <a:defRPr sz="1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18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18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18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16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6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6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600" kern="1200">
                  <a:solidFill>
                    <a:schemeClr val="tx1"/>
                  </a:solidFill>
                  <a:latin typeface="+mn-lt"/>
                  <a:ea typeface="+mn-ea"/>
                  <a:cs typeface="+mn-cs"/>
                </a:defRPr>
              </a:lvl9pPr>
            </a:lstStyle>
            <a:p>
              <a:pPr marL="0" indent="0" algn="r">
                <a:lnSpc>
                  <a:spcPct val="120000"/>
                </a:lnSpc>
                <a:spcBef>
                  <a:spcPts val="0"/>
                </a:spcBef>
                <a:buNone/>
              </a:pPr>
              <a:r>
                <a:rPr lang="en-US" sz="1100" b="1" dirty="0">
                  <a:solidFill>
                    <a:schemeClr val="bg1"/>
                  </a:solidFill>
                </a:rPr>
                <a:t>Fuel-Rich</a:t>
              </a:r>
            </a:p>
          </p:txBody>
        </p:sp>
      </p:grpSp>
      <p:sp>
        <p:nvSpPr>
          <p:cNvPr id="19" name="Title 1">
            <a:extLst>
              <a:ext uri="{FF2B5EF4-FFF2-40B4-BE49-F238E27FC236}">
                <a16:creationId xmlns:a16="http://schemas.microsoft.com/office/drawing/2014/main" id="{5AFA604C-4DDC-6253-1837-AE685484AC1C}"/>
              </a:ext>
            </a:extLst>
          </p:cNvPr>
          <p:cNvSpPr txBox="1">
            <a:spLocks/>
          </p:cNvSpPr>
          <p:nvPr/>
        </p:nvSpPr>
        <p:spPr>
          <a:xfrm>
            <a:off x="203200" y="143205"/>
            <a:ext cx="7832770" cy="416710"/>
          </a:xfrm>
          <a:prstGeom prst="rect">
            <a:avLst/>
          </a:prstGeom>
        </p:spPr>
        <p:txBody>
          <a:bodyPr vert="horz" lIns="91440" tIns="45720" rIns="91440" bIns="45720" rtlCol="0" anchor="b">
            <a:normAutofit fontScale="97500"/>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sz="2400" dirty="0">
                <a:solidFill>
                  <a:srgbClr val="D3202A"/>
                </a:solidFill>
                <a:latin typeface="Gotham Medium" panose="02000604030000020004" pitchFamily="2" charset="0"/>
              </a:rPr>
              <a:t>Line Heater Technologies</a:t>
            </a:r>
          </a:p>
        </p:txBody>
      </p:sp>
    </p:spTree>
    <p:extLst>
      <p:ext uri="{BB962C8B-B14F-4D97-AF65-F5344CB8AC3E}">
        <p14:creationId xmlns:p14="http://schemas.microsoft.com/office/powerpoint/2010/main" val="91951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withEffect">
                                  <p:stCondLst>
                                    <p:cond delay="0"/>
                                  </p:stCondLst>
                                  <p:childTnLst>
                                    <p:animEffect transition="out" filter="fade">
                                      <p:cBhvr>
                                        <p:cTn id="6" dur="500"/>
                                        <p:tgtEl>
                                          <p:spTgt spid="10"/>
                                        </p:tgtEl>
                                      </p:cBhvr>
                                    </p:animEffect>
                                    <p:set>
                                      <p:cBhvr>
                                        <p:cTn id="7" dur="1" fill="hold">
                                          <p:stCondLst>
                                            <p:cond delay="499"/>
                                          </p:stCondLst>
                                        </p:cTn>
                                        <p:tgtEl>
                                          <p:spTgt spid="10"/>
                                        </p:tgtEl>
                                        <p:attrNameLst>
                                          <p:attrName>style.visibility</p:attrName>
                                        </p:attrNameLst>
                                      </p:cBhvr>
                                      <p:to>
                                        <p:strVal val="hidden"/>
                                      </p:to>
                                    </p:set>
                                  </p:childTnLst>
                                </p:cTn>
                              </p:par>
                              <p:par>
                                <p:cTn id="8" presetID="10" presetClass="entr" presetSubtype="0" fill="hold" nodeType="withEffect">
                                  <p:stCondLst>
                                    <p:cond delay="0"/>
                                  </p:stCondLst>
                                  <p:childTnLst>
                                    <p:set>
                                      <p:cBhvr>
                                        <p:cTn id="9" dur="1" fill="hold">
                                          <p:stCondLst>
                                            <p:cond delay="0"/>
                                          </p:stCondLst>
                                        </p:cTn>
                                        <p:tgtEl>
                                          <p:spTgt spid="7">
                                            <p:txEl>
                                              <p:pRg st="0" end="0"/>
                                            </p:txEl>
                                          </p:spTgt>
                                        </p:tgtEl>
                                        <p:attrNameLst>
                                          <p:attrName>style.visibility</p:attrName>
                                        </p:attrNameLst>
                                      </p:cBhvr>
                                      <p:to>
                                        <p:strVal val="visible"/>
                                      </p:to>
                                    </p:set>
                                    <p:animEffect transition="in" filter="fade">
                                      <p:cBhvr>
                                        <p:cTn id="10" dur="500"/>
                                        <p:tgtEl>
                                          <p:spTgt spid="7">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500"/>
                                        <p:tgtEl>
                                          <p:spTgt spid="12"/>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fade">
                                      <p:cBhvr>
                                        <p:cTn id="16" dur="500"/>
                                        <p:tgtEl>
                                          <p:spTgt spid="26"/>
                                        </p:tgtEl>
                                      </p:cBhvr>
                                    </p:animEffect>
                                  </p:childTnLst>
                                </p:cTn>
                              </p:par>
                              <p:par>
                                <p:cTn id="17" presetID="10" presetClass="entr" presetSubtype="0" fill="hold" nodeType="with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10" presetClass="entr" presetSubtype="0" fill="hold" nodeType="with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fade">
                                      <p:cBhvr>
                                        <p:cTn id="2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6"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3021</TotalTime>
  <Words>5475</Words>
  <Application>Microsoft Office PowerPoint</Application>
  <PresentationFormat>On-screen Show (4:3)</PresentationFormat>
  <Paragraphs>885</Paragraphs>
  <Slides>38</Slides>
  <Notes>38</Notes>
  <HiddenSlides>1</HiddenSlides>
  <MMClips>1</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8" baseType="lpstr">
      <vt:lpstr>Arial</vt:lpstr>
      <vt:lpstr>Bahnschrift</vt:lpstr>
      <vt:lpstr>Calibri</vt:lpstr>
      <vt:lpstr>Calibri Light</vt:lpstr>
      <vt:lpstr>Gotham Medium</vt:lpstr>
      <vt:lpstr>Helvetica Light</vt:lpstr>
      <vt:lpstr>Lucida Bright</vt:lpstr>
      <vt:lpstr>Wingdings</vt:lpstr>
      <vt:lpstr>Office Theme</vt:lpstr>
      <vt:lpstr>AutoCAD LT Drawing</vt:lpstr>
      <vt:lpstr>PowerPoint Presentation</vt:lpstr>
      <vt:lpstr>Line Heater Technologies - How to Gain Efficiency and  Operate Effectively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Jim Buenzow</cp:lastModifiedBy>
  <cp:revision>68</cp:revision>
  <cp:lastPrinted>2026-04-03T08:50:38Z</cp:lastPrinted>
  <dcterms:created xsi:type="dcterms:W3CDTF">2021-09-07T18:14:48Z</dcterms:created>
  <dcterms:modified xsi:type="dcterms:W3CDTF">2026-04-06T11:51:55Z</dcterms:modified>
</cp:coreProperties>
</file>