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Lst>
  <p:notesMasterIdLst>
    <p:notesMasterId r:id="rId28"/>
  </p:notesMasterIdLst>
  <p:handoutMasterIdLst>
    <p:handoutMasterId r:id="rId29"/>
  </p:handoutMasterIdLst>
  <p:sldIdLst>
    <p:sldId id="1057" r:id="rId5"/>
    <p:sldId id="1164" r:id="rId6"/>
    <p:sldId id="1173" r:id="rId7"/>
    <p:sldId id="1176" r:id="rId8"/>
    <p:sldId id="1177" r:id="rId9"/>
    <p:sldId id="1178" r:id="rId10"/>
    <p:sldId id="1179" r:id="rId11"/>
    <p:sldId id="1174" r:id="rId12"/>
    <p:sldId id="1172" r:id="rId13"/>
    <p:sldId id="979" r:id="rId14"/>
    <p:sldId id="1175" r:id="rId15"/>
    <p:sldId id="1161" r:id="rId16"/>
    <p:sldId id="1162" r:id="rId17"/>
    <p:sldId id="1163" r:id="rId18"/>
    <p:sldId id="1060" r:id="rId19"/>
    <p:sldId id="1081" r:id="rId20"/>
    <p:sldId id="991" r:id="rId21"/>
    <p:sldId id="992" r:id="rId22"/>
    <p:sldId id="993" r:id="rId23"/>
    <p:sldId id="994" r:id="rId24"/>
    <p:sldId id="1146" r:id="rId25"/>
    <p:sldId id="1181" r:id="rId26"/>
    <p:sldId id="1180" r:id="rId2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1DF20-76E4-082A-221B-023554640F22}" name="Hajibeiklou, Niloofar" initials="HN" userId="S::nhajibei@socalgas.com::6132363b-99a4-42dc-85b0-72b8b18d576a" providerId="AD"/>
  <p188:author id="{62A87442-6220-3518-221A-E4A601A3725F}" name="Diaz, Steve G" initials="DS" userId="S::sdiaz3@socalgas.com::1f037708-ee1d-4071-85ef-e82407a8fc27" providerId="AD"/>
  <p188:author id="{09CA2CF1-A5E3-1121-437E-95ACD6391D03}" name="Hajibeiklou, Niloofar" initials="NH" userId="S::NHajibei@socalgas.com::6132363b-99a4-42dc-85b0-72b8b18d57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C29"/>
    <a:srgbClr val="DF1349"/>
    <a:srgbClr val="011A4E"/>
    <a:srgbClr val="05377E"/>
    <a:srgbClr val="615452"/>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85381" autoAdjust="0"/>
  </p:normalViewPr>
  <p:slideViewPr>
    <p:cSldViewPr snapToGrid="0">
      <p:cViewPr varScale="1">
        <p:scale>
          <a:sx n="94" d="100"/>
          <a:sy n="94" d="100"/>
        </p:scale>
        <p:origin x="588" y="6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66C979-6E9B-4806-9D4D-92F453F868F2}" type="doc">
      <dgm:prSet loTypeId="urn:microsoft.com/office/officeart/2018/5/layout/CenteredIconLabelDescriptionList" loCatId="icon" qsTypeId="urn:microsoft.com/office/officeart/2005/8/quickstyle/simple1" qsCatId="simple" csTypeId="urn:microsoft.com/office/officeart/2005/8/colors/accent3_2" csCatId="accent3" phldr="1"/>
      <dgm:spPr/>
      <dgm:t>
        <a:bodyPr/>
        <a:lstStyle/>
        <a:p>
          <a:endParaRPr lang="en-US"/>
        </a:p>
      </dgm:t>
    </dgm:pt>
    <dgm:pt modelId="{3534A839-C7C2-47BB-9231-395B76E0DA4D}">
      <dgm:prSet/>
      <dgm:spPr/>
      <dgm:t>
        <a:bodyPr/>
        <a:lstStyle/>
        <a:p>
          <a:pPr>
            <a:defRPr b="1"/>
          </a:pPr>
          <a:r>
            <a:rPr lang="en-US"/>
            <a:t>Trigger Levels</a:t>
          </a:r>
        </a:p>
      </dgm:t>
    </dgm:pt>
    <dgm:pt modelId="{C5AB70AD-94F3-4AB6-9B15-102421547858}" type="parTrans" cxnId="{9C5FDDF5-47DB-4F69-9631-590FB244F838}">
      <dgm:prSet/>
      <dgm:spPr/>
      <dgm:t>
        <a:bodyPr/>
        <a:lstStyle/>
        <a:p>
          <a:endParaRPr lang="en-US"/>
        </a:p>
      </dgm:t>
    </dgm:pt>
    <dgm:pt modelId="{F4508DC3-771C-4394-9552-D65C77DDD962}" type="sibTrans" cxnId="{9C5FDDF5-47DB-4F69-9631-590FB244F838}">
      <dgm:prSet/>
      <dgm:spPr/>
      <dgm:t>
        <a:bodyPr/>
        <a:lstStyle/>
        <a:p>
          <a:endParaRPr lang="en-US"/>
        </a:p>
      </dgm:t>
    </dgm:pt>
    <dgm:pt modelId="{FBCFBE2F-B753-496F-9714-C59DE0DECC1A}">
      <dgm:prSet/>
      <dgm:spPr/>
      <dgm:t>
        <a:bodyPr/>
        <a:lstStyle/>
        <a:p>
          <a:r>
            <a:rPr lang="en-US"/>
            <a:t>Concentration of measured value of a consitutuent  requiring periodic testing and analysis</a:t>
          </a:r>
        </a:p>
      </dgm:t>
    </dgm:pt>
    <dgm:pt modelId="{FB232E7C-A10A-4463-9FE2-FA442D4CDFBE}" type="parTrans" cxnId="{87656A35-42C1-49EE-9C0B-AD1E48A12711}">
      <dgm:prSet/>
      <dgm:spPr/>
      <dgm:t>
        <a:bodyPr/>
        <a:lstStyle/>
        <a:p>
          <a:endParaRPr lang="en-US"/>
        </a:p>
      </dgm:t>
    </dgm:pt>
    <dgm:pt modelId="{B3CE8692-7FD8-489E-8DD7-48B754D13416}" type="sibTrans" cxnId="{87656A35-42C1-49EE-9C0B-AD1E48A12711}">
      <dgm:prSet/>
      <dgm:spPr/>
      <dgm:t>
        <a:bodyPr/>
        <a:lstStyle/>
        <a:p>
          <a:endParaRPr lang="en-US"/>
        </a:p>
      </dgm:t>
    </dgm:pt>
    <dgm:pt modelId="{479AB059-88A7-40A1-90BB-51601AE8EA37}">
      <dgm:prSet/>
      <dgm:spPr/>
      <dgm:t>
        <a:bodyPr/>
        <a:lstStyle/>
        <a:p>
          <a:pPr>
            <a:defRPr b="1"/>
          </a:pPr>
          <a:r>
            <a:rPr lang="en-US"/>
            <a:t>Lower Action Level</a:t>
          </a:r>
        </a:p>
      </dgm:t>
    </dgm:pt>
    <dgm:pt modelId="{757EEBD5-35C4-45FF-8991-AC80176A83E1}" type="parTrans" cxnId="{70EE60D3-8178-4402-BD93-5B0A5AD24655}">
      <dgm:prSet/>
      <dgm:spPr/>
      <dgm:t>
        <a:bodyPr/>
        <a:lstStyle/>
        <a:p>
          <a:endParaRPr lang="en-US"/>
        </a:p>
      </dgm:t>
    </dgm:pt>
    <dgm:pt modelId="{D0D5EACF-6D4D-44D0-9614-65A24A51C255}" type="sibTrans" cxnId="{70EE60D3-8178-4402-BD93-5B0A5AD24655}">
      <dgm:prSet/>
      <dgm:spPr/>
      <dgm:t>
        <a:bodyPr/>
        <a:lstStyle/>
        <a:p>
          <a:endParaRPr lang="en-US"/>
        </a:p>
      </dgm:t>
    </dgm:pt>
    <dgm:pt modelId="{FDF277F2-8708-4CC2-9D2E-936588409716}">
      <dgm:prSet/>
      <dgm:spPr/>
      <dgm:t>
        <a:bodyPr/>
        <a:lstStyle/>
        <a:p>
          <a:r>
            <a:rPr lang="en-US"/>
            <a:t>Concentration of of measure value of a constituent requiring periodic testing  and analysis</a:t>
          </a:r>
        </a:p>
      </dgm:t>
    </dgm:pt>
    <dgm:pt modelId="{6B5D3D5F-EF2A-4028-A85E-5D9DC08B25D1}" type="parTrans" cxnId="{96F1563D-5C2F-4800-AF4B-9BC7603CD653}">
      <dgm:prSet/>
      <dgm:spPr/>
      <dgm:t>
        <a:bodyPr/>
        <a:lstStyle/>
        <a:p>
          <a:endParaRPr lang="en-US"/>
        </a:p>
      </dgm:t>
    </dgm:pt>
    <dgm:pt modelId="{08A2BB2D-7E6A-480B-9603-B2CA66810B8A}" type="sibTrans" cxnId="{96F1563D-5C2F-4800-AF4B-9BC7603CD653}">
      <dgm:prSet/>
      <dgm:spPr/>
      <dgm:t>
        <a:bodyPr/>
        <a:lstStyle/>
        <a:p>
          <a:endParaRPr lang="en-US"/>
        </a:p>
      </dgm:t>
    </dgm:pt>
    <dgm:pt modelId="{C5ABA104-525D-4E8B-BD23-D11C8D30BB7C}">
      <dgm:prSet/>
      <dgm:spPr/>
      <dgm:t>
        <a:bodyPr/>
        <a:lstStyle/>
        <a:p>
          <a:r>
            <a:rPr lang="en-US" dirty="0"/>
            <a:t>Required supplier shut-off if exceeded &gt; 3 times in 12-month period</a:t>
          </a:r>
        </a:p>
      </dgm:t>
    </dgm:pt>
    <dgm:pt modelId="{C55E5E9F-7C22-47C3-AC62-7BDF236F4778}" type="parTrans" cxnId="{86847230-909B-468A-9689-CD520AE7C769}">
      <dgm:prSet/>
      <dgm:spPr/>
      <dgm:t>
        <a:bodyPr/>
        <a:lstStyle/>
        <a:p>
          <a:endParaRPr lang="en-US"/>
        </a:p>
      </dgm:t>
    </dgm:pt>
    <dgm:pt modelId="{0CDE9C35-93D4-492D-99EE-B15A81CC0F60}" type="sibTrans" cxnId="{86847230-909B-468A-9689-CD520AE7C769}">
      <dgm:prSet/>
      <dgm:spPr/>
      <dgm:t>
        <a:bodyPr/>
        <a:lstStyle/>
        <a:p>
          <a:endParaRPr lang="en-US"/>
        </a:p>
      </dgm:t>
    </dgm:pt>
    <dgm:pt modelId="{BDD6CDED-A83D-4746-A475-8F65A306D1D1}">
      <dgm:prSet/>
      <dgm:spPr/>
      <dgm:t>
        <a:bodyPr/>
        <a:lstStyle/>
        <a:p>
          <a:pPr>
            <a:defRPr b="1"/>
          </a:pPr>
          <a:r>
            <a:rPr lang="en-US"/>
            <a:t>Upper Action Level</a:t>
          </a:r>
        </a:p>
      </dgm:t>
    </dgm:pt>
    <dgm:pt modelId="{DEB0395C-0016-4A22-A816-5753593ECE4E}" type="parTrans" cxnId="{A247A694-0727-4D53-AE5A-DA2A696C7A55}">
      <dgm:prSet/>
      <dgm:spPr/>
      <dgm:t>
        <a:bodyPr/>
        <a:lstStyle/>
        <a:p>
          <a:endParaRPr lang="en-US"/>
        </a:p>
      </dgm:t>
    </dgm:pt>
    <dgm:pt modelId="{5E5DB8DA-3025-46B9-8FBC-D7F1161BCE58}" type="sibTrans" cxnId="{A247A694-0727-4D53-AE5A-DA2A696C7A55}">
      <dgm:prSet/>
      <dgm:spPr/>
      <dgm:t>
        <a:bodyPr/>
        <a:lstStyle/>
        <a:p>
          <a:endParaRPr lang="en-US"/>
        </a:p>
      </dgm:t>
    </dgm:pt>
    <dgm:pt modelId="{B4A62C94-3DF0-4F74-A5CB-90EACA4F6B6C}">
      <dgm:prSet/>
      <dgm:spPr/>
      <dgm:t>
        <a:bodyPr/>
        <a:lstStyle/>
        <a:p>
          <a:r>
            <a:rPr lang="en-US"/>
            <a:t>Concentration of measured value of a constituent requiring immediate shut-off of supplier</a:t>
          </a:r>
        </a:p>
      </dgm:t>
    </dgm:pt>
    <dgm:pt modelId="{010EBA4E-7D3D-4F10-9931-489D915B860B}" type="parTrans" cxnId="{70C2D715-5361-49A2-8B4E-DF8DDF3EE026}">
      <dgm:prSet/>
      <dgm:spPr/>
      <dgm:t>
        <a:bodyPr/>
        <a:lstStyle/>
        <a:p>
          <a:endParaRPr lang="en-US"/>
        </a:p>
      </dgm:t>
    </dgm:pt>
    <dgm:pt modelId="{21FACEE0-8C9E-4452-BD7E-17EBC723002E}" type="sibTrans" cxnId="{70C2D715-5361-49A2-8B4E-DF8DDF3EE026}">
      <dgm:prSet/>
      <dgm:spPr/>
      <dgm:t>
        <a:bodyPr/>
        <a:lstStyle/>
        <a:p>
          <a:endParaRPr lang="en-US"/>
        </a:p>
      </dgm:t>
    </dgm:pt>
    <dgm:pt modelId="{B078B190-6A50-4472-AF60-09BFA4223BD7}" type="pres">
      <dgm:prSet presAssocID="{9066C979-6E9B-4806-9D4D-92F453F868F2}" presName="root" presStyleCnt="0">
        <dgm:presLayoutVars>
          <dgm:dir/>
          <dgm:resizeHandles val="exact"/>
        </dgm:presLayoutVars>
      </dgm:prSet>
      <dgm:spPr/>
    </dgm:pt>
    <dgm:pt modelId="{00268082-2D5A-44F4-AD66-09E412E1DFF9}" type="pres">
      <dgm:prSet presAssocID="{3534A839-C7C2-47BB-9231-395B76E0DA4D}" presName="compNode" presStyleCnt="0"/>
      <dgm:spPr/>
    </dgm:pt>
    <dgm:pt modelId="{EFC703E2-AE68-46B0-8A98-723984DAE7B4}" type="pres">
      <dgm:prSet presAssocID="{3534A839-C7C2-47BB-9231-395B76E0DA4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Flask"/>
        </a:ext>
      </dgm:extLst>
    </dgm:pt>
    <dgm:pt modelId="{5B8EB457-48A5-406B-A57E-6AE5664DA7BF}" type="pres">
      <dgm:prSet presAssocID="{3534A839-C7C2-47BB-9231-395B76E0DA4D}" presName="iconSpace" presStyleCnt="0"/>
      <dgm:spPr/>
    </dgm:pt>
    <dgm:pt modelId="{1C77F1F2-1AE9-47B3-8D42-9FAB4D3459A9}" type="pres">
      <dgm:prSet presAssocID="{3534A839-C7C2-47BB-9231-395B76E0DA4D}" presName="parTx" presStyleLbl="revTx" presStyleIdx="0" presStyleCnt="6">
        <dgm:presLayoutVars>
          <dgm:chMax val="0"/>
          <dgm:chPref val="0"/>
        </dgm:presLayoutVars>
      </dgm:prSet>
      <dgm:spPr/>
    </dgm:pt>
    <dgm:pt modelId="{10279D5E-3FCC-4973-929A-5451CBD8E468}" type="pres">
      <dgm:prSet presAssocID="{3534A839-C7C2-47BB-9231-395B76E0DA4D}" presName="txSpace" presStyleCnt="0"/>
      <dgm:spPr/>
    </dgm:pt>
    <dgm:pt modelId="{B0085BF2-0D05-4AA3-A682-786D619FD653}" type="pres">
      <dgm:prSet presAssocID="{3534A839-C7C2-47BB-9231-395B76E0DA4D}" presName="desTx" presStyleLbl="revTx" presStyleIdx="1" presStyleCnt="6">
        <dgm:presLayoutVars/>
      </dgm:prSet>
      <dgm:spPr/>
    </dgm:pt>
    <dgm:pt modelId="{B229E90B-DC51-47C2-A09C-CFD68C549328}" type="pres">
      <dgm:prSet presAssocID="{F4508DC3-771C-4394-9552-D65C77DDD962}" presName="sibTrans" presStyleCnt="0"/>
      <dgm:spPr/>
    </dgm:pt>
    <dgm:pt modelId="{98233441-3300-4CC1-BE66-5FB715ED268A}" type="pres">
      <dgm:prSet presAssocID="{479AB059-88A7-40A1-90BB-51601AE8EA37}" presName="compNode" presStyleCnt="0"/>
      <dgm:spPr/>
    </dgm:pt>
    <dgm:pt modelId="{AC73BA8C-5195-4DCC-9025-291354A0041D}" type="pres">
      <dgm:prSet presAssocID="{479AB059-88A7-40A1-90BB-51601AE8EA3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C1B11FEA-46AD-4244-B05D-C8DB96B78802}" type="pres">
      <dgm:prSet presAssocID="{479AB059-88A7-40A1-90BB-51601AE8EA37}" presName="iconSpace" presStyleCnt="0"/>
      <dgm:spPr/>
    </dgm:pt>
    <dgm:pt modelId="{FCCBC5AE-D12D-4C31-8084-17C2092E4D96}" type="pres">
      <dgm:prSet presAssocID="{479AB059-88A7-40A1-90BB-51601AE8EA37}" presName="parTx" presStyleLbl="revTx" presStyleIdx="2" presStyleCnt="6">
        <dgm:presLayoutVars>
          <dgm:chMax val="0"/>
          <dgm:chPref val="0"/>
        </dgm:presLayoutVars>
      </dgm:prSet>
      <dgm:spPr/>
    </dgm:pt>
    <dgm:pt modelId="{8DD186DA-DCDD-47C2-9D3F-32D3E7FF8E94}" type="pres">
      <dgm:prSet presAssocID="{479AB059-88A7-40A1-90BB-51601AE8EA37}" presName="txSpace" presStyleCnt="0"/>
      <dgm:spPr/>
    </dgm:pt>
    <dgm:pt modelId="{D5423C3B-008A-4B20-A867-B71F7816B785}" type="pres">
      <dgm:prSet presAssocID="{479AB059-88A7-40A1-90BB-51601AE8EA37}" presName="desTx" presStyleLbl="revTx" presStyleIdx="3" presStyleCnt="6">
        <dgm:presLayoutVars/>
      </dgm:prSet>
      <dgm:spPr/>
    </dgm:pt>
    <dgm:pt modelId="{0F7178C2-301D-4341-8EDC-2059B9556398}" type="pres">
      <dgm:prSet presAssocID="{D0D5EACF-6D4D-44D0-9614-65A24A51C255}" presName="sibTrans" presStyleCnt="0"/>
      <dgm:spPr/>
    </dgm:pt>
    <dgm:pt modelId="{54ACC981-C52A-4677-8BA3-E7FFF5631567}" type="pres">
      <dgm:prSet presAssocID="{BDD6CDED-A83D-4746-A475-8F65A306D1D1}" presName="compNode" presStyleCnt="0"/>
      <dgm:spPr/>
    </dgm:pt>
    <dgm:pt modelId="{5F5B21A5-62BE-4F01-A8A9-D387040CFB3E}" type="pres">
      <dgm:prSet presAssocID="{BDD6CDED-A83D-4746-A475-8F65A306D1D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608C06DF-3B4C-43BB-B2F8-39617F84759D}" type="pres">
      <dgm:prSet presAssocID="{BDD6CDED-A83D-4746-A475-8F65A306D1D1}" presName="iconSpace" presStyleCnt="0"/>
      <dgm:spPr/>
    </dgm:pt>
    <dgm:pt modelId="{2C5D06D2-BF65-4339-9610-8594A309747A}" type="pres">
      <dgm:prSet presAssocID="{BDD6CDED-A83D-4746-A475-8F65A306D1D1}" presName="parTx" presStyleLbl="revTx" presStyleIdx="4" presStyleCnt="6">
        <dgm:presLayoutVars>
          <dgm:chMax val="0"/>
          <dgm:chPref val="0"/>
        </dgm:presLayoutVars>
      </dgm:prSet>
      <dgm:spPr/>
    </dgm:pt>
    <dgm:pt modelId="{0372420E-9AD1-4E72-B2EF-CD0A5B89A1F1}" type="pres">
      <dgm:prSet presAssocID="{BDD6CDED-A83D-4746-A475-8F65A306D1D1}" presName="txSpace" presStyleCnt="0"/>
      <dgm:spPr/>
    </dgm:pt>
    <dgm:pt modelId="{4C8FCD1C-6799-4CA1-BEF6-5EBE0FB88833}" type="pres">
      <dgm:prSet presAssocID="{BDD6CDED-A83D-4746-A475-8F65A306D1D1}" presName="desTx" presStyleLbl="revTx" presStyleIdx="5" presStyleCnt="6">
        <dgm:presLayoutVars/>
      </dgm:prSet>
      <dgm:spPr/>
    </dgm:pt>
  </dgm:ptLst>
  <dgm:cxnLst>
    <dgm:cxn modelId="{B343FF08-C204-46F2-ABD4-6E85EBCAA19A}" type="presOf" srcId="{B4A62C94-3DF0-4F74-A5CB-90EACA4F6B6C}" destId="{4C8FCD1C-6799-4CA1-BEF6-5EBE0FB88833}" srcOrd="0" destOrd="0" presId="urn:microsoft.com/office/officeart/2018/5/layout/CenteredIconLabelDescriptionList"/>
    <dgm:cxn modelId="{70C2D715-5361-49A2-8B4E-DF8DDF3EE026}" srcId="{BDD6CDED-A83D-4746-A475-8F65A306D1D1}" destId="{B4A62C94-3DF0-4F74-A5CB-90EACA4F6B6C}" srcOrd="0" destOrd="0" parTransId="{010EBA4E-7D3D-4F10-9931-489D915B860B}" sibTransId="{21FACEE0-8C9E-4452-BD7E-17EBC723002E}"/>
    <dgm:cxn modelId="{86847230-909B-468A-9689-CD520AE7C769}" srcId="{479AB059-88A7-40A1-90BB-51601AE8EA37}" destId="{C5ABA104-525D-4E8B-BD23-D11C8D30BB7C}" srcOrd="1" destOrd="0" parTransId="{C55E5E9F-7C22-47C3-AC62-7BDF236F4778}" sibTransId="{0CDE9C35-93D4-492D-99EE-B15A81CC0F60}"/>
    <dgm:cxn modelId="{87656A35-42C1-49EE-9C0B-AD1E48A12711}" srcId="{3534A839-C7C2-47BB-9231-395B76E0DA4D}" destId="{FBCFBE2F-B753-496F-9714-C59DE0DECC1A}" srcOrd="0" destOrd="0" parTransId="{FB232E7C-A10A-4463-9FE2-FA442D4CDFBE}" sibTransId="{B3CE8692-7FD8-489E-8DD7-48B754D13416}"/>
    <dgm:cxn modelId="{C5F06F35-0288-4457-A14D-80A32CA27C62}" type="presOf" srcId="{3534A839-C7C2-47BB-9231-395B76E0DA4D}" destId="{1C77F1F2-1AE9-47B3-8D42-9FAB4D3459A9}" srcOrd="0" destOrd="0" presId="urn:microsoft.com/office/officeart/2018/5/layout/CenteredIconLabelDescriptionList"/>
    <dgm:cxn modelId="{96F1563D-5C2F-4800-AF4B-9BC7603CD653}" srcId="{479AB059-88A7-40A1-90BB-51601AE8EA37}" destId="{FDF277F2-8708-4CC2-9D2E-936588409716}" srcOrd="0" destOrd="0" parTransId="{6B5D3D5F-EF2A-4028-A85E-5D9DC08B25D1}" sibTransId="{08A2BB2D-7E6A-480B-9603-B2CA66810B8A}"/>
    <dgm:cxn modelId="{02C18967-C369-4C20-99A2-E6A51D76DE21}" type="presOf" srcId="{C5ABA104-525D-4E8B-BD23-D11C8D30BB7C}" destId="{D5423C3B-008A-4B20-A867-B71F7816B785}" srcOrd="0" destOrd="1" presId="urn:microsoft.com/office/officeart/2018/5/layout/CenteredIconLabelDescriptionList"/>
    <dgm:cxn modelId="{22BFEF79-BDC5-4563-8A20-FD30985257BC}" type="presOf" srcId="{BDD6CDED-A83D-4746-A475-8F65A306D1D1}" destId="{2C5D06D2-BF65-4339-9610-8594A309747A}" srcOrd="0" destOrd="0" presId="urn:microsoft.com/office/officeart/2018/5/layout/CenteredIconLabelDescriptionList"/>
    <dgm:cxn modelId="{A247A694-0727-4D53-AE5A-DA2A696C7A55}" srcId="{9066C979-6E9B-4806-9D4D-92F453F868F2}" destId="{BDD6CDED-A83D-4746-A475-8F65A306D1D1}" srcOrd="2" destOrd="0" parTransId="{DEB0395C-0016-4A22-A816-5753593ECE4E}" sibTransId="{5E5DB8DA-3025-46B9-8FBC-D7F1161BCE58}"/>
    <dgm:cxn modelId="{141D23A0-A24C-401B-BCE2-CD6262D6AAE8}" type="presOf" srcId="{FBCFBE2F-B753-496F-9714-C59DE0DECC1A}" destId="{B0085BF2-0D05-4AA3-A682-786D619FD653}" srcOrd="0" destOrd="0" presId="urn:microsoft.com/office/officeart/2018/5/layout/CenteredIconLabelDescriptionList"/>
    <dgm:cxn modelId="{E650D7B3-4AF2-4ACA-86BA-4842EB53CB17}" type="presOf" srcId="{FDF277F2-8708-4CC2-9D2E-936588409716}" destId="{D5423C3B-008A-4B20-A867-B71F7816B785}" srcOrd="0" destOrd="0" presId="urn:microsoft.com/office/officeart/2018/5/layout/CenteredIconLabelDescriptionList"/>
    <dgm:cxn modelId="{A9A626C7-A452-4F32-9464-166EDB1FC1D4}" type="presOf" srcId="{9066C979-6E9B-4806-9D4D-92F453F868F2}" destId="{B078B190-6A50-4472-AF60-09BFA4223BD7}" srcOrd="0" destOrd="0" presId="urn:microsoft.com/office/officeart/2018/5/layout/CenteredIconLabelDescriptionList"/>
    <dgm:cxn modelId="{70EE60D3-8178-4402-BD93-5B0A5AD24655}" srcId="{9066C979-6E9B-4806-9D4D-92F453F868F2}" destId="{479AB059-88A7-40A1-90BB-51601AE8EA37}" srcOrd="1" destOrd="0" parTransId="{757EEBD5-35C4-45FF-8991-AC80176A83E1}" sibTransId="{D0D5EACF-6D4D-44D0-9614-65A24A51C255}"/>
    <dgm:cxn modelId="{A3B20CE2-0817-4674-AA8A-4FD8C3006AAA}" type="presOf" srcId="{479AB059-88A7-40A1-90BB-51601AE8EA37}" destId="{FCCBC5AE-D12D-4C31-8084-17C2092E4D96}" srcOrd="0" destOrd="0" presId="urn:microsoft.com/office/officeart/2018/5/layout/CenteredIconLabelDescriptionList"/>
    <dgm:cxn modelId="{9C5FDDF5-47DB-4F69-9631-590FB244F838}" srcId="{9066C979-6E9B-4806-9D4D-92F453F868F2}" destId="{3534A839-C7C2-47BB-9231-395B76E0DA4D}" srcOrd="0" destOrd="0" parTransId="{C5AB70AD-94F3-4AB6-9B15-102421547858}" sibTransId="{F4508DC3-771C-4394-9552-D65C77DDD962}"/>
    <dgm:cxn modelId="{C6E3B51A-009E-4B9B-BDA4-DDEC3B1045ED}" type="presParOf" srcId="{B078B190-6A50-4472-AF60-09BFA4223BD7}" destId="{00268082-2D5A-44F4-AD66-09E412E1DFF9}" srcOrd="0" destOrd="0" presId="urn:microsoft.com/office/officeart/2018/5/layout/CenteredIconLabelDescriptionList"/>
    <dgm:cxn modelId="{177D9F3C-63AB-416B-94F5-661B5A6485A2}" type="presParOf" srcId="{00268082-2D5A-44F4-AD66-09E412E1DFF9}" destId="{EFC703E2-AE68-46B0-8A98-723984DAE7B4}" srcOrd="0" destOrd="0" presId="urn:microsoft.com/office/officeart/2018/5/layout/CenteredIconLabelDescriptionList"/>
    <dgm:cxn modelId="{6B9D9E88-0E94-4E4C-BB0D-E4542189071D}" type="presParOf" srcId="{00268082-2D5A-44F4-AD66-09E412E1DFF9}" destId="{5B8EB457-48A5-406B-A57E-6AE5664DA7BF}" srcOrd="1" destOrd="0" presId="urn:microsoft.com/office/officeart/2018/5/layout/CenteredIconLabelDescriptionList"/>
    <dgm:cxn modelId="{1EF80FAC-A28D-4076-BF18-DEA6D894DB9B}" type="presParOf" srcId="{00268082-2D5A-44F4-AD66-09E412E1DFF9}" destId="{1C77F1F2-1AE9-47B3-8D42-9FAB4D3459A9}" srcOrd="2" destOrd="0" presId="urn:microsoft.com/office/officeart/2018/5/layout/CenteredIconLabelDescriptionList"/>
    <dgm:cxn modelId="{646ED114-E057-44A9-9E06-F2D2670D81C0}" type="presParOf" srcId="{00268082-2D5A-44F4-AD66-09E412E1DFF9}" destId="{10279D5E-3FCC-4973-929A-5451CBD8E468}" srcOrd="3" destOrd="0" presId="urn:microsoft.com/office/officeart/2018/5/layout/CenteredIconLabelDescriptionList"/>
    <dgm:cxn modelId="{3F68D30D-C4DC-43E0-883F-61A13328F713}" type="presParOf" srcId="{00268082-2D5A-44F4-AD66-09E412E1DFF9}" destId="{B0085BF2-0D05-4AA3-A682-786D619FD653}" srcOrd="4" destOrd="0" presId="urn:microsoft.com/office/officeart/2018/5/layout/CenteredIconLabelDescriptionList"/>
    <dgm:cxn modelId="{16932C4A-9A43-4F1A-8DFB-A4E38DE8EE50}" type="presParOf" srcId="{B078B190-6A50-4472-AF60-09BFA4223BD7}" destId="{B229E90B-DC51-47C2-A09C-CFD68C549328}" srcOrd="1" destOrd="0" presId="urn:microsoft.com/office/officeart/2018/5/layout/CenteredIconLabelDescriptionList"/>
    <dgm:cxn modelId="{44DFDB0A-3145-43DD-8627-1D5DCF63A91B}" type="presParOf" srcId="{B078B190-6A50-4472-AF60-09BFA4223BD7}" destId="{98233441-3300-4CC1-BE66-5FB715ED268A}" srcOrd="2" destOrd="0" presId="urn:microsoft.com/office/officeart/2018/5/layout/CenteredIconLabelDescriptionList"/>
    <dgm:cxn modelId="{01365E7A-4946-4E51-9DC0-A9067B81B656}" type="presParOf" srcId="{98233441-3300-4CC1-BE66-5FB715ED268A}" destId="{AC73BA8C-5195-4DCC-9025-291354A0041D}" srcOrd="0" destOrd="0" presId="urn:microsoft.com/office/officeart/2018/5/layout/CenteredIconLabelDescriptionList"/>
    <dgm:cxn modelId="{EA668292-FCF7-4A2D-9473-17E8E0114A24}" type="presParOf" srcId="{98233441-3300-4CC1-BE66-5FB715ED268A}" destId="{C1B11FEA-46AD-4244-B05D-C8DB96B78802}" srcOrd="1" destOrd="0" presId="urn:microsoft.com/office/officeart/2018/5/layout/CenteredIconLabelDescriptionList"/>
    <dgm:cxn modelId="{942AA7A8-15DB-4129-9DB6-81D6381796B1}" type="presParOf" srcId="{98233441-3300-4CC1-BE66-5FB715ED268A}" destId="{FCCBC5AE-D12D-4C31-8084-17C2092E4D96}" srcOrd="2" destOrd="0" presId="urn:microsoft.com/office/officeart/2018/5/layout/CenteredIconLabelDescriptionList"/>
    <dgm:cxn modelId="{1828FF6B-C588-4387-A185-14323BC192D4}" type="presParOf" srcId="{98233441-3300-4CC1-BE66-5FB715ED268A}" destId="{8DD186DA-DCDD-47C2-9D3F-32D3E7FF8E94}" srcOrd="3" destOrd="0" presId="urn:microsoft.com/office/officeart/2018/5/layout/CenteredIconLabelDescriptionList"/>
    <dgm:cxn modelId="{98454E47-0348-4215-9697-69A50B1C9741}" type="presParOf" srcId="{98233441-3300-4CC1-BE66-5FB715ED268A}" destId="{D5423C3B-008A-4B20-A867-B71F7816B785}" srcOrd="4" destOrd="0" presId="urn:microsoft.com/office/officeart/2018/5/layout/CenteredIconLabelDescriptionList"/>
    <dgm:cxn modelId="{54C31603-374A-4DFA-8C8A-8164BDA253FC}" type="presParOf" srcId="{B078B190-6A50-4472-AF60-09BFA4223BD7}" destId="{0F7178C2-301D-4341-8EDC-2059B9556398}" srcOrd="3" destOrd="0" presId="urn:microsoft.com/office/officeart/2018/5/layout/CenteredIconLabelDescriptionList"/>
    <dgm:cxn modelId="{B4C3B593-BC5E-461B-AEED-874AC3DA7A95}" type="presParOf" srcId="{B078B190-6A50-4472-AF60-09BFA4223BD7}" destId="{54ACC981-C52A-4677-8BA3-E7FFF5631567}" srcOrd="4" destOrd="0" presId="urn:microsoft.com/office/officeart/2018/5/layout/CenteredIconLabelDescriptionList"/>
    <dgm:cxn modelId="{50F684AE-4658-4929-9FED-E88C6EC97E99}" type="presParOf" srcId="{54ACC981-C52A-4677-8BA3-E7FFF5631567}" destId="{5F5B21A5-62BE-4F01-A8A9-D387040CFB3E}" srcOrd="0" destOrd="0" presId="urn:microsoft.com/office/officeart/2018/5/layout/CenteredIconLabelDescriptionList"/>
    <dgm:cxn modelId="{B63C2A44-A912-4B4B-A4B8-DAE3C3A6E4A0}" type="presParOf" srcId="{54ACC981-C52A-4677-8BA3-E7FFF5631567}" destId="{608C06DF-3B4C-43BB-B2F8-39617F84759D}" srcOrd="1" destOrd="0" presId="urn:microsoft.com/office/officeart/2018/5/layout/CenteredIconLabelDescriptionList"/>
    <dgm:cxn modelId="{01D5F351-7092-4089-92D2-AEF875EA7479}" type="presParOf" srcId="{54ACC981-C52A-4677-8BA3-E7FFF5631567}" destId="{2C5D06D2-BF65-4339-9610-8594A309747A}" srcOrd="2" destOrd="0" presId="urn:microsoft.com/office/officeart/2018/5/layout/CenteredIconLabelDescriptionList"/>
    <dgm:cxn modelId="{D29D7808-BC42-4FB9-BC7D-FE54C1B8CED9}" type="presParOf" srcId="{54ACC981-C52A-4677-8BA3-E7FFF5631567}" destId="{0372420E-9AD1-4E72-B2EF-CD0A5B89A1F1}" srcOrd="3" destOrd="0" presId="urn:microsoft.com/office/officeart/2018/5/layout/CenteredIconLabelDescriptionList"/>
    <dgm:cxn modelId="{824D6368-4101-4D43-9193-84BB07771944}" type="presParOf" srcId="{54ACC981-C52A-4677-8BA3-E7FFF5631567}" destId="{4C8FCD1C-6799-4CA1-BEF6-5EBE0FB88833}"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703E2-AE68-46B0-8A98-723984DAE7B4}">
      <dsp:nvSpPr>
        <dsp:cNvPr id="0" name=""/>
        <dsp:cNvSpPr/>
      </dsp:nvSpPr>
      <dsp:spPr>
        <a:xfrm>
          <a:off x="1095872" y="637020"/>
          <a:ext cx="1178296" cy="1178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77F1F2-1AE9-47B3-8D42-9FAB4D3459A9}">
      <dsp:nvSpPr>
        <dsp:cNvPr id="0" name=""/>
        <dsp:cNvSpPr/>
      </dsp:nvSpPr>
      <dsp:spPr>
        <a:xfrm>
          <a:off x="1739" y="1963005"/>
          <a:ext cx="3366562" cy="50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b="1"/>
          </a:pPr>
          <a:r>
            <a:rPr lang="en-US" sz="2800" kern="1200"/>
            <a:t>Trigger Levels</a:t>
          </a:r>
        </a:p>
      </dsp:txBody>
      <dsp:txXfrm>
        <a:off x="1739" y="1963005"/>
        <a:ext cx="3366562" cy="504984"/>
      </dsp:txXfrm>
    </dsp:sp>
    <dsp:sp modelId="{B0085BF2-0D05-4AA3-A682-786D619FD653}">
      <dsp:nvSpPr>
        <dsp:cNvPr id="0" name=""/>
        <dsp:cNvSpPr/>
      </dsp:nvSpPr>
      <dsp:spPr>
        <a:xfrm>
          <a:off x="1739" y="2536681"/>
          <a:ext cx="3366562" cy="1534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Concentration of measured value of a consitutuent  requiring periodic testing and analysis</a:t>
          </a:r>
        </a:p>
      </dsp:txBody>
      <dsp:txXfrm>
        <a:off x="1739" y="2536681"/>
        <a:ext cx="3366562" cy="1534946"/>
      </dsp:txXfrm>
    </dsp:sp>
    <dsp:sp modelId="{AC73BA8C-5195-4DCC-9025-291354A0041D}">
      <dsp:nvSpPr>
        <dsp:cNvPr id="0" name=""/>
        <dsp:cNvSpPr/>
      </dsp:nvSpPr>
      <dsp:spPr>
        <a:xfrm>
          <a:off x="5051583" y="637020"/>
          <a:ext cx="1178296" cy="1178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CBC5AE-D12D-4C31-8084-17C2092E4D96}">
      <dsp:nvSpPr>
        <dsp:cNvPr id="0" name=""/>
        <dsp:cNvSpPr/>
      </dsp:nvSpPr>
      <dsp:spPr>
        <a:xfrm>
          <a:off x="3957450" y="1963005"/>
          <a:ext cx="3366562" cy="50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b="1"/>
          </a:pPr>
          <a:r>
            <a:rPr lang="en-US" sz="2800" kern="1200"/>
            <a:t>Lower Action Level</a:t>
          </a:r>
        </a:p>
      </dsp:txBody>
      <dsp:txXfrm>
        <a:off x="3957450" y="1963005"/>
        <a:ext cx="3366562" cy="504984"/>
      </dsp:txXfrm>
    </dsp:sp>
    <dsp:sp modelId="{D5423C3B-008A-4B20-A867-B71F7816B785}">
      <dsp:nvSpPr>
        <dsp:cNvPr id="0" name=""/>
        <dsp:cNvSpPr/>
      </dsp:nvSpPr>
      <dsp:spPr>
        <a:xfrm>
          <a:off x="3957450" y="2536681"/>
          <a:ext cx="3366562" cy="1534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Concentration of of measure value of a constituent requiring periodic testing  and analysis</a:t>
          </a:r>
        </a:p>
        <a:p>
          <a:pPr marL="0" lvl="0" indent="0" algn="ctr" defTabSz="755650">
            <a:lnSpc>
              <a:spcPct val="90000"/>
            </a:lnSpc>
            <a:spcBef>
              <a:spcPct val="0"/>
            </a:spcBef>
            <a:spcAft>
              <a:spcPct val="35000"/>
            </a:spcAft>
            <a:buNone/>
          </a:pPr>
          <a:r>
            <a:rPr lang="en-US" sz="1700" kern="1200" dirty="0"/>
            <a:t>Required supplier shut-off if exceeded &gt; 3 times in 12-month period</a:t>
          </a:r>
        </a:p>
      </dsp:txBody>
      <dsp:txXfrm>
        <a:off x="3957450" y="2536681"/>
        <a:ext cx="3366562" cy="1534946"/>
      </dsp:txXfrm>
    </dsp:sp>
    <dsp:sp modelId="{5F5B21A5-62BE-4F01-A8A9-D387040CFB3E}">
      <dsp:nvSpPr>
        <dsp:cNvPr id="0" name=""/>
        <dsp:cNvSpPr/>
      </dsp:nvSpPr>
      <dsp:spPr>
        <a:xfrm>
          <a:off x="9007294" y="637020"/>
          <a:ext cx="1178296" cy="11782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C5D06D2-BF65-4339-9610-8594A309747A}">
      <dsp:nvSpPr>
        <dsp:cNvPr id="0" name=""/>
        <dsp:cNvSpPr/>
      </dsp:nvSpPr>
      <dsp:spPr>
        <a:xfrm>
          <a:off x="7913161" y="1963005"/>
          <a:ext cx="3366562" cy="50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b="1"/>
          </a:pPr>
          <a:r>
            <a:rPr lang="en-US" sz="2800" kern="1200"/>
            <a:t>Upper Action Level</a:t>
          </a:r>
        </a:p>
      </dsp:txBody>
      <dsp:txXfrm>
        <a:off x="7913161" y="1963005"/>
        <a:ext cx="3366562" cy="504984"/>
      </dsp:txXfrm>
    </dsp:sp>
    <dsp:sp modelId="{4C8FCD1C-6799-4CA1-BEF6-5EBE0FB88833}">
      <dsp:nvSpPr>
        <dsp:cNvPr id="0" name=""/>
        <dsp:cNvSpPr/>
      </dsp:nvSpPr>
      <dsp:spPr>
        <a:xfrm>
          <a:off x="7913161" y="2536681"/>
          <a:ext cx="3366562" cy="1534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Concentration of measured value of a constituent requiring immediate shut-off of supplier</a:t>
          </a:r>
        </a:p>
      </dsp:txBody>
      <dsp:txXfrm>
        <a:off x="7913161" y="2536681"/>
        <a:ext cx="3366562" cy="1534946"/>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D3843DB7-D8CD-4C4E-B619-269ECC007682}" type="datetimeFigureOut">
              <a:rPr lang="en-US" smtClean="0"/>
              <a:t>4/30/2026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6F25206-48CE-5A4F-956B-3A15D770A847}" type="slidenum">
              <a:rPr lang="en-US" smtClean="0"/>
              <a:t>‹#›</a:t>
            </a:fld>
            <a:endParaRPr lang="en-US"/>
          </a:p>
        </p:txBody>
      </p:sp>
    </p:spTree>
    <p:extLst>
      <p:ext uri="{BB962C8B-B14F-4D97-AF65-F5344CB8AC3E}">
        <p14:creationId xmlns:p14="http://schemas.microsoft.com/office/powerpoint/2010/main" val="1964825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3BCD5768-970A-4785-9001-5B9DA3D3D1E1}" type="datetimeFigureOut">
              <a:rPr lang="en-US" smtClean="0"/>
              <a:t>4/30/2026</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7CBA9AB9-89CE-4984-934A-E1B9308EC2EB}" type="slidenum">
              <a:rPr lang="en-US" smtClean="0"/>
              <a:t>‹#›</a:t>
            </a:fld>
            <a:endParaRPr lang="en-US"/>
          </a:p>
        </p:txBody>
      </p:sp>
    </p:spTree>
    <p:extLst>
      <p:ext uri="{BB962C8B-B14F-4D97-AF65-F5344CB8AC3E}">
        <p14:creationId xmlns:p14="http://schemas.microsoft.com/office/powerpoint/2010/main" val="149428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7CBA9AB9-89CE-4984-934A-E1B9308EC2EB}" type="slidenum">
              <a:rPr lang="en-US" smtClean="0"/>
              <a:t>1</a:t>
            </a:fld>
            <a:endParaRPr lang="en-US"/>
          </a:p>
        </p:txBody>
      </p:sp>
    </p:spTree>
    <p:extLst>
      <p:ext uri="{BB962C8B-B14F-4D97-AF65-F5344CB8AC3E}">
        <p14:creationId xmlns:p14="http://schemas.microsoft.com/office/powerpoint/2010/main" val="2358033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spoke about earlier with the rule 30 limits, rule 45 give separate ranges for action. </a:t>
            </a:r>
          </a:p>
          <a:p>
            <a:endParaRPr lang="en-US" dirty="0"/>
          </a:p>
          <a:p>
            <a:pPr marL="171450" indent="-171450">
              <a:buFont typeface="Arial" panose="020B0604020202020204" pitchFamily="34" charset="0"/>
              <a:buChar char="•"/>
            </a:pPr>
            <a:r>
              <a:rPr lang="en-US" dirty="0"/>
              <a:t>The trigger level gives the concentration of particular constituent  that will trigger periodic testing and analysis</a:t>
            </a:r>
          </a:p>
          <a:p>
            <a:pPr marL="171450" indent="-171450">
              <a:buFont typeface="Arial" panose="020B0604020202020204" pitchFamily="34" charset="0"/>
              <a:buChar char="•"/>
            </a:pPr>
            <a:r>
              <a:rPr lang="en-US" dirty="0"/>
              <a:t>The lower action level is higher than the trigger level and serves the same purpose.</a:t>
            </a:r>
          </a:p>
          <a:p>
            <a:pPr marL="628650" lvl="1" indent="-171450">
              <a:buFont typeface="Arial" panose="020B0604020202020204" pitchFamily="34" charset="0"/>
              <a:buChar char="•"/>
            </a:pPr>
            <a:r>
              <a:rPr lang="en-US" dirty="0"/>
              <a:t>The main difference is that if the producer exceeds this level 3 times in a 12-month period, will be shut in and they will have to fix the issue that causing the problem</a:t>
            </a:r>
          </a:p>
          <a:p>
            <a:pPr marL="171450" lvl="0" indent="-171450">
              <a:buFont typeface="Arial" panose="020B0604020202020204" pitchFamily="34" charset="0"/>
              <a:buChar char="•"/>
            </a:pPr>
            <a:r>
              <a:rPr lang="en-US" dirty="0"/>
              <a:t>The upper action level has an even greater concentration  than the lower action limit</a:t>
            </a:r>
          </a:p>
          <a:p>
            <a:pPr marL="628650" lvl="1" indent="-171450">
              <a:buFont typeface="Arial" panose="020B0604020202020204" pitchFamily="34" charset="0"/>
              <a:buChar char="•"/>
            </a:pPr>
            <a:r>
              <a:rPr lang="en-US" dirty="0"/>
              <a:t>If Producer exceeds this level, they are immediately shut in. </a:t>
            </a:r>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So since we were talking about the periodic testing we will go through the schedules.</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CBA9AB9-89CE-4984-934A-E1B9308EC2EB}" type="slidenum">
              <a:rPr lang="en-US" smtClean="0"/>
              <a:t>15</a:t>
            </a:fld>
            <a:endParaRPr lang="en-US"/>
          </a:p>
        </p:txBody>
      </p:sp>
    </p:spTree>
    <p:extLst>
      <p:ext uri="{BB962C8B-B14F-4D97-AF65-F5344CB8AC3E}">
        <p14:creationId xmlns:p14="http://schemas.microsoft.com/office/powerpoint/2010/main" val="1864755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producer is ready to flow, they have a third party sample their gas and they submit their results and upon approval, We schedule a 24-hour test</a:t>
            </a:r>
          </a:p>
          <a:p>
            <a:r>
              <a:rPr lang="en-US" dirty="0"/>
              <a:t>During 24 hour test, all constituents are continuously monitored, and sample are sent to a third party lab upon completion.</a:t>
            </a:r>
          </a:p>
          <a:p>
            <a:r>
              <a:rPr lang="en-US" dirty="0"/>
              <a:t>If any of the Rule 30 constituents fail and can’t be corrected or any Rule 45 constituents goes above the upper action limit. The test is stopped, and the process begins again.</a:t>
            </a:r>
          </a:p>
          <a:p>
            <a:r>
              <a:rPr lang="en-US" dirty="0"/>
              <a:t>If everything is successful, the components are tested quarterly.</a:t>
            </a:r>
          </a:p>
        </p:txBody>
      </p:sp>
      <p:sp>
        <p:nvSpPr>
          <p:cNvPr id="4" name="Slide Number Placeholder 3"/>
          <p:cNvSpPr>
            <a:spLocks noGrp="1"/>
          </p:cNvSpPr>
          <p:nvPr>
            <p:ph type="sldNum" sz="quarter" idx="5"/>
          </p:nvPr>
        </p:nvSpPr>
        <p:spPr/>
        <p:txBody>
          <a:bodyPr/>
          <a:lstStyle/>
          <a:p>
            <a:fld id="{7CBA9AB9-89CE-4984-934A-E1B9308EC2EB}" type="slidenum">
              <a:rPr lang="en-US" smtClean="0"/>
              <a:t>16</a:t>
            </a:fld>
            <a:endParaRPr lang="en-US"/>
          </a:p>
        </p:txBody>
      </p:sp>
    </p:spTree>
    <p:extLst>
      <p:ext uri="{BB962C8B-B14F-4D97-AF65-F5344CB8AC3E}">
        <p14:creationId xmlns:p14="http://schemas.microsoft.com/office/powerpoint/2010/main" val="3388058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 I will  Speaking to you about RNG and RNG gas quality</a:t>
            </a:r>
          </a:p>
          <a:p>
            <a:r>
              <a:rPr lang="en-US" dirty="0"/>
              <a:t>I will be going over the pipeline gas quality specifications  which apply to all gas in our pipeline </a:t>
            </a:r>
          </a:p>
          <a:p>
            <a:r>
              <a:rPr lang="en-US" dirty="0"/>
              <a:t>And then I will speak to you regarding the rule 45 gas quality specifications which apply solely to  RNG</a:t>
            </a:r>
          </a:p>
          <a:p>
            <a:r>
              <a:rPr lang="en-US" dirty="0"/>
              <a:t>I will go over the Trigger levels and action levels as specificized in rule 45</a:t>
            </a:r>
          </a:p>
          <a:p>
            <a:r>
              <a:rPr lang="en-US" dirty="0"/>
              <a:t>And lastly I will speak you a little about hydrogen and how we are planning on testing for it. </a:t>
            </a:r>
          </a:p>
        </p:txBody>
      </p:sp>
      <p:sp>
        <p:nvSpPr>
          <p:cNvPr id="4" name="Slide Number Placeholder 3"/>
          <p:cNvSpPr>
            <a:spLocks noGrp="1"/>
          </p:cNvSpPr>
          <p:nvPr>
            <p:ph type="sldNum" sz="quarter" idx="5"/>
          </p:nvPr>
        </p:nvSpPr>
        <p:spPr/>
        <p:txBody>
          <a:bodyPr/>
          <a:lstStyle/>
          <a:p>
            <a:fld id="{7CBA9AB9-89CE-4984-934A-E1B9308EC2EB}" type="slidenum">
              <a:rPr lang="en-US" smtClean="0"/>
              <a:t>2</a:t>
            </a:fld>
            <a:endParaRPr lang="en-US"/>
          </a:p>
        </p:txBody>
      </p:sp>
    </p:spTree>
    <p:extLst>
      <p:ext uri="{BB962C8B-B14F-4D97-AF65-F5344CB8AC3E}">
        <p14:creationId xmlns:p14="http://schemas.microsoft.com/office/powerpoint/2010/main" val="301077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1CF26-16A8-5722-B9E7-28C00E24E5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EEE19-4849-EA00-FEAA-1E62231C3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3EC32A-0C3B-52D8-05DD-1CDDE194E000}"/>
              </a:ext>
            </a:extLst>
          </p:cNvPr>
          <p:cNvSpPr>
            <a:spLocks noGrp="1"/>
          </p:cNvSpPr>
          <p:nvPr>
            <p:ph type="body" idx="1"/>
          </p:nvPr>
        </p:nvSpPr>
        <p:spPr/>
        <p:txBody>
          <a:bodyPr/>
          <a:lstStyle/>
          <a:p>
            <a:r>
              <a:rPr lang="en-US" dirty="0"/>
              <a:t>Toda I will  Speaking to you about RNG and RNG gas quality</a:t>
            </a:r>
          </a:p>
          <a:p>
            <a:r>
              <a:rPr lang="en-US" dirty="0"/>
              <a:t>I will be going over the pipeline gas quality specifications  which apply to all gas in our pipeline </a:t>
            </a:r>
          </a:p>
          <a:p>
            <a:r>
              <a:rPr lang="en-US" dirty="0"/>
              <a:t>And then I will speak to you regarding the rule 45 gas quality specifications which apply solely to  RNG</a:t>
            </a:r>
          </a:p>
          <a:p>
            <a:r>
              <a:rPr lang="en-US" dirty="0"/>
              <a:t>I will go over the Trigger levels and action levels as specificized in rule 45</a:t>
            </a:r>
          </a:p>
          <a:p>
            <a:r>
              <a:rPr lang="en-US" dirty="0"/>
              <a:t>And lastly I will speak you a little about hydrogen and how we are planning on testing for it. </a:t>
            </a:r>
          </a:p>
        </p:txBody>
      </p:sp>
      <p:sp>
        <p:nvSpPr>
          <p:cNvPr id="4" name="Slide Number Placeholder 3">
            <a:extLst>
              <a:ext uri="{FF2B5EF4-FFF2-40B4-BE49-F238E27FC236}">
                <a16:creationId xmlns:a16="http://schemas.microsoft.com/office/drawing/2014/main" id="{88ACA3E4-3B65-FE4E-5365-B2FE62B1F359}"/>
              </a:ext>
            </a:extLst>
          </p:cNvPr>
          <p:cNvSpPr>
            <a:spLocks noGrp="1"/>
          </p:cNvSpPr>
          <p:nvPr>
            <p:ph type="sldNum" sz="quarter" idx="5"/>
          </p:nvPr>
        </p:nvSpPr>
        <p:spPr/>
        <p:txBody>
          <a:bodyPr/>
          <a:lstStyle/>
          <a:p>
            <a:fld id="{7CBA9AB9-89CE-4984-934A-E1B9308EC2EB}" type="slidenum">
              <a:rPr lang="en-US" smtClean="0"/>
              <a:t>3</a:t>
            </a:fld>
            <a:endParaRPr lang="en-US"/>
          </a:p>
        </p:txBody>
      </p:sp>
    </p:spTree>
    <p:extLst>
      <p:ext uri="{BB962C8B-B14F-4D97-AF65-F5344CB8AC3E}">
        <p14:creationId xmlns:p14="http://schemas.microsoft.com/office/powerpoint/2010/main" val="1858891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 200’s – high CO2 </a:t>
            </a:r>
            <a:r>
              <a:rPr lang="en-US" dirty="0" err="1"/>
              <a:t>concentent</a:t>
            </a:r>
            <a:r>
              <a:rPr lang="en-US" dirty="0"/>
              <a:t> moisture, h2s, siloxanes, nh3 and particulates. </a:t>
            </a:r>
          </a:p>
          <a:p>
            <a:endParaRPr lang="en-US" dirty="0"/>
          </a:p>
          <a:p>
            <a:r>
              <a:rPr lang="en-US" dirty="0"/>
              <a:t>Source :Biomethane in California Common Carrier Pipelines</a:t>
            </a:r>
          </a:p>
          <a:p>
            <a:endParaRPr lang="en-US" dirty="0"/>
          </a:p>
          <a:p>
            <a:r>
              <a:rPr lang="en-US" dirty="0"/>
              <a:t>Corrosion due to sulfur and moisture</a:t>
            </a:r>
          </a:p>
        </p:txBody>
      </p:sp>
      <p:sp>
        <p:nvSpPr>
          <p:cNvPr id="4" name="Slide Number Placeholder 3"/>
          <p:cNvSpPr>
            <a:spLocks noGrp="1"/>
          </p:cNvSpPr>
          <p:nvPr>
            <p:ph type="sldNum" sz="quarter" idx="5"/>
          </p:nvPr>
        </p:nvSpPr>
        <p:spPr/>
        <p:txBody>
          <a:bodyPr/>
          <a:lstStyle/>
          <a:p>
            <a:fld id="{7CBA9AB9-89CE-4984-934A-E1B9308EC2EB}" type="slidenum">
              <a:rPr lang="en-US" smtClean="0"/>
              <a:t>5</a:t>
            </a:fld>
            <a:endParaRPr lang="en-US"/>
          </a:p>
        </p:txBody>
      </p:sp>
    </p:spTree>
    <p:extLst>
      <p:ext uri="{BB962C8B-B14F-4D97-AF65-F5344CB8AC3E}">
        <p14:creationId xmlns:p14="http://schemas.microsoft.com/office/powerpoint/2010/main" val="3234321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228AC-D043-2059-87D5-9FF6EF0B4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313ED-C1BC-3D5C-63E7-5D7EB3859D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60250-380D-7C05-64A2-604914C5BD49}"/>
              </a:ext>
            </a:extLst>
          </p:cNvPr>
          <p:cNvSpPr>
            <a:spLocks noGrp="1"/>
          </p:cNvSpPr>
          <p:nvPr>
            <p:ph type="body" idx="1"/>
          </p:nvPr>
        </p:nvSpPr>
        <p:spPr/>
        <p:txBody>
          <a:bodyPr/>
          <a:lstStyle/>
          <a:p>
            <a:r>
              <a:rPr lang="en-US" dirty="0"/>
              <a:t>Pre 200’s – high CO2 </a:t>
            </a:r>
            <a:r>
              <a:rPr lang="en-US" dirty="0" err="1"/>
              <a:t>concentent</a:t>
            </a:r>
            <a:r>
              <a:rPr lang="en-US" dirty="0"/>
              <a:t> moisture, h2s, siloxanes, nh3 and particulates. </a:t>
            </a:r>
          </a:p>
          <a:p>
            <a:endParaRPr lang="en-US" dirty="0"/>
          </a:p>
          <a:p>
            <a:r>
              <a:rPr lang="en-US" dirty="0"/>
              <a:t>Source :Biomethane in California Common Carrier Pipelines</a:t>
            </a:r>
          </a:p>
          <a:p>
            <a:endParaRPr lang="en-US" dirty="0"/>
          </a:p>
          <a:p>
            <a:r>
              <a:rPr lang="en-US" dirty="0"/>
              <a:t>Corrosion due to sulfur and moisture</a:t>
            </a:r>
          </a:p>
        </p:txBody>
      </p:sp>
      <p:sp>
        <p:nvSpPr>
          <p:cNvPr id="4" name="Slide Number Placeholder 3">
            <a:extLst>
              <a:ext uri="{FF2B5EF4-FFF2-40B4-BE49-F238E27FC236}">
                <a16:creationId xmlns:a16="http://schemas.microsoft.com/office/drawing/2014/main" id="{E4E971FA-AD07-0675-7703-903C5D5E663F}"/>
              </a:ext>
            </a:extLst>
          </p:cNvPr>
          <p:cNvSpPr>
            <a:spLocks noGrp="1"/>
          </p:cNvSpPr>
          <p:nvPr>
            <p:ph type="sldNum" sz="quarter" idx="5"/>
          </p:nvPr>
        </p:nvSpPr>
        <p:spPr/>
        <p:txBody>
          <a:bodyPr/>
          <a:lstStyle/>
          <a:p>
            <a:fld id="{7CBA9AB9-89CE-4984-934A-E1B9308EC2EB}" type="slidenum">
              <a:rPr lang="en-US" smtClean="0"/>
              <a:t>6</a:t>
            </a:fld>
            <a:endParaRPr lang="en-US"/>
          </a:p>
        </p:txBody>
      </p:sp>
    </p:spTree>
    <p:extLst>
      <p:ext uri="{BB962C8B-B14F-4D97-AF65-F5344CB8AC3E}">
        <p14:creationId xmlns:p14="http://schemas.microsoft.com/office/powerpoint/2010/main" val="3911817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836A1-0C92-0FF8-1713-CCD992EFB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54284-3CEC-B4DA-3DB4-99ADFB152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EB9D8-89CE-A06A-B39F-B5162F551BCC}"/>
              </a:ext>
            </a:extLst>
          </p:cNvPr>
          <p:cNvSpPr>
            <a:spLocks noGrp="1"/>
          </p:cNvSpPr>
          <p:nvPr>
            <p:ph type="body" idx="1"/>
          </p:nvPr>
        </p:nvSpPr>
        <p:spPr/>
        <p:txBody>
          <a:bodyPr/>
          <a:lstStyle/>
          <a:p>
            <a:r>
              <a:rPr lang="en-US" dirty="0"/>
              <a:t>Pre 200’s – high CO2 </a:t>
            </a:r>
            <a:r>
              <a:rPr lang="en-US" dirty="0" err="1"/>
              <a:t>concentent</a:t>
            </a:r>
            <a:r>
              <a:rPr lang="en-US" dirty="0"/>
              <a:t> moisture, h2s, siloxanes, nh3 and particulates. </a:t>
            </a:r>
          </a:p>
          <a:p>
            <a:endParaRPr lang="en-US" dirty="0"/>
          </a:p>
          <a:p>
            <a:r>
              <a:rPr lang="en-US" dirty="0"/>
              <a:t>Source :Biomethane in California Common Carrier Pipelines</a:t>
            </a:r>
          </a:p>
          <a:p>
            <a:endParaRPr lang="en-US" dirty="0"/>
          </a:p>
          <a:p>
            <a:r>
              <a:rPr lang="en-US" dirty="0"/>
              <a:t>Corrosion due to sulfur and moisture</a:t>
            </a:r>
          </a:p>
        </p:txBody>
      </p:sp>
      <p:sp>
        <p:nvSpPr>
          <p:cNvPr id="4" name="Slide Number Placeholder 3">
            <a:extLst>
              <a:ext uri="{FF2B5EF4-FFF2-40B4-BE49-F238E27FC236}">
                <a16:creationId xmlns:a16="http://schemas.microsoft.com/office/drawing/2014/main" id="{5BA3C237-4780-DA8B-1025-E82DCAB1DCC0}"/>
              </a:ext>
            </a:extLst>
          </p:cNvPr>
          <p:cNvSpPr>
            <a:spLocks noGrp="1"/>
          </p:cNvSpPr>
          <p:nvPr>
            <p:ph type="sldNum" sz="quarter" idx="5"/>
          </p:nvPr>
        </p:nvSpPr>
        <p:spPr/>
        <p:txBody>
          <a:bodyPr/>
          <a:lstStyle/>
          <a:p>
            <a:fld id="{7CBA9AB9-89CE-4984-934A-E1B9308EC2EB}" type="slidenum">
              <a:rPr lang="en-US" smtClean="0"/>
              <a:t>7</a:t>
            </a:fld>
            <a:endParaRPr lang="en-US"/>
          </a:p>
        </p:txBody>
      </p:sp>
    </p:spTree>
    <p:extLst>
      <p:ext uri="{BB962C8B-B14F-4D97-AF65-F5344CB8AC3E}">
        <p14:creationId xmlns:p14="http://schemas.microsoft.com/office/powerpoint/2010/main" val="3218991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F6964-8C68-B545-B49C-28803076D0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1D0D5-9DB2-426D-8976-E4828841F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F4A14C-529D-85A3-CC46-FAB312636BDC}"/>
              </a:ext>
            </a:extLst>
          </p:cNvPr>
          <p:cNvSpPr>
            <a:spLocks noGrp="1"/>
          </p:cNvSpPr>
          <p:nvPr>
            <p:ph type="body" idx="1"/>
          </p:nvPr>
        </p:nvSpPr>
        <p:spPr/>
        <p:txBody>
          <a:bodyPr/>
          <a:lstStyle/>
          <a:p>
            <a:r>
              <a:rPr lang="en-US" dirty="0"/>
              <a:t>Toda I will  Speaking to you about RNG and RNG gas quality</a:t>
            </a:r>
          </a:p>
          <a:p>
            <a:r>
              <a:rPr lang="en-US" dirty="0"/>
              <a:t>I will be going over the pipeline gas quality specifications  which apply to all gas in our pipeline </a:t>
            </a:r>
          </a:p>
          <a:p>
            <a:r>
              <a:rPr lang="en-US" dirty="0"/>
              <a:t>And then I will speak to you regarding the rule 45 gas quality specifications which apply solely to  RNG</a:t>
            </a:r>
          </a:p>
          <a:p>
            <a:r>
              <a:rPr lang="en-US" dirty="0"/>
              <a:t>I will go over the Trigger levels and action levels as specificized in rule 45</a:t>
            </a:r>
          </a:p>
          <a:p>
            <a:r>
              <a:rPr lang="en-US" dirty="0"/>
              <a:t>And lastly I will speak you a little about hydrogen and how we are planning on testing for it. </a:t>
            </a:r>
          </a:p>
        </p:txBody>
      </p:sp>
      <p:sp>
        <p:nvSpPr>
          <p:cNvPr id="4" name="Slide Number Placeholder 3">
            <a:extLst>
              <a:ext uri="{FF2B5EF4-FFF2-40B4-BE49-F238E27FC236}">
                <a16:creationId xmlns:a16="http://schemas.microsoft.com/office/drawing/2014/main" id="{43FC07AB-15B0-C031-F320-451DEBFE6532}"/>
              </a:ext>
            </a:extLst>
          </p:cNvPr>
          <p:cNvSpPr>
            <a:spLocks noGrp="1"/>
          </p:cNvSpPr>
          <p:nvPr>
            <p:ph type="sldNum" sz="quarter" idx="5"/>
          </p:nvPr>
        </p:nvSpPr>
        <p:spPr/>
        <p:txBody>
          <a:bodyPr/>
          <a:lstStyle/>
          <a:p>
            <a:fld id="{7CBA9AB9-89CE-4984-934A-E1B9308EC2EB}" type="slidenum">
              <a:rPr lang="en-US" smtClean="0"/>
              <a:t>8</a:t>
            </a:fld>
            <a:endParaRPr lang="en-US"/>
          </a:p>
        </p:txBody>
      </p:sp>
    </p:spTree>
    <p:extLst>
      <p:ext uri="{BB962C8B-B14F-4D97-AF65-F5344CB8AC3E}">
        <p14:creationId xmlns:p14="http://schemas.microsoft.com/office/powerpoint/2010/main" val="3240559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598EA-2C2A-6E0E-6268-C878FF638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CA560-0238-616E-5846-45909589A3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4BDB12-47B5-8F9A-C857-FD83EC1F7668}"/>
              </a:ext>
            </a:extLst>
          </p:cNvPr>
          <p:cNvSpPr>
            <a:spLocks noGrp="1"/>
          </p:cNvSpPr>
          <p:nvPr>
            <p:ph type="body" idx="1"/>
          </p:nvPr>
        </p:nvSpPr>
        <p:spPr/>
        <p:txBody>
          <a:bodyPr/>
          <a:lstStyle/>
          <a:p>
            <a:r>
              <a:rPr lang="en-US" dirty="0"/>
              <a:t>Toda I will  Speaking to you about RNG and RNG gas quality</a:t>
            </a:r>
          </a:p>
          <a:p>
            <a:r>
              <a:rPr lang="en-US" dirty="0"/>
              <a:t>I will be going over the pipeline gas quality specifications  which apply to all gas in our pipeline </a:t>
            </a:r>
          </a:p>
          <a:p>
            <a:r>
              <a:rPr lang="en-US" dirty="0"/>
              <a:t>And then I will speak to you regarding the rule 45 gas quality specifications which apply solely to  RNG</a:t>
            </a:r>
          </a:p>
          <a:p>
            <a:r>
              <a:rPr lang="en-US" dirty="0"/>
              <a:t>I will go over the Trigger levels and action levels as specificized in rule 45</a:t>
            </a:r>
          </a:p>
          <a:p>
            <a:r>
              <a:rPr lang="en-US" dirty="0"/>
              <a:t>And lastly I will speak you a little about hydrogen and how we are planning on testing for it. </a:t>
            </a:r>
          </a:p>
        </p:txBody>
      </p:sp>
      <p:sp>
        <p:nvSpPr>
          <p:cNvPr id="4" name="Slide Number Placeholder 3">
            <a:extLst>
              <a:ext uri="{FF2B5EF4-FFF2-40B4-BE49-F238E27FC236}">
                <a16:creationId xmlns:a16="http://schemas.microsoft.com/office/drawing/2014/main" id="{03E8A0C2-8C58-7AEC-1094-C8F3EBBC4991}"/>
              </a:ext>
            </a:extLst>
          </p:cNvPr>
          <p:cNvSpPr>
            <a:spLocks noGrp="1"/>
          </p:cNvSpPr>
          <p:nvPr>
            <p:ph type="sldNum" sz="quarter" idx="5"/>
          </p:nvPr>
        </p:nvSpPr>
        <p:spPr/>
        <p:txBody>
          <a:bodyPr/>
          <a:lstStyle/>
          <a:p>
            <a:fld id="{7CBA9AB9-89CE-4984-934A-E1B9308EC2EB}" type="slidenum">
              <a:rPr lang="en-US" smtClean="0"/>
              <a:t>9</a:t>
            </a:fld>
            <a:endParaRPr lang="en-US"/>
          </a:p>
        </p:txBody>
      </p:sp>
    </p:spTree>
    <p:extLst>
      <p:ext uri="{BB962C8B-B14F-4D97-AF65-F5344CB8AC3E}">
        <p14:creationId xmlns:p14="http://schemas.microsoft.com/office/powerpoint/2010/main" val="4279875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BA9AB9-89CE-4984-934A-E1B9308EC2EB}" type="slidenum">
              <a:rPr lang="en-US" smtClean="0"/>
              <a:t>10</a:t>
            </a:fld>
            <a:endParaRPr lang="en-US"/>
          </a:p>
        </p:txBody>
      </p:sp>
    </p:spTree>
    <p:extLst>
      <p:ext uri="{BB962C8B-B14F-4D97-AF65-F5344CB8AC3E}">
        <p14:creationId xmlns:p14="http://schemas.microsoft.com/office/powerpoint/2010/main" val="4125478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0" name="Picture 9" descr="Clouds and the sun&#10;&#10;Description automatically generated">
            <a:extLst>
              <a:ext uri="{FF2B5EF4-FFF2-40B4-BE49-F238E27FC236}">
                <a16:creationId xmlns:a16="http://schemas.microsoft.com/office/drawing/2014/main" id="{3881A8AE-9EC9-1F3F-1D3C-EB97E52F77CC}"/>
              </a:ext>
            </a:extLst>
          </p:cNvPr>
          <p:cNvPicPr>
            <a:picLocks noChangeAspect="1"/>
          </p:cNvPicPr>
          <p:nvPr userDrawn="1"/>
        </p:nvPicPr>
        <p:blipFill>
          <a:blip r:embed="rId2"/>
          <a:srcRect l="-1" r="27206" b="7952"/>
          <a:stretch/>
        </p:blipFill>
        <p:spPr>
          <a:xfrm flipH="1">
            <a:off x="-1" y="-1"/>
            <a:ext cx="9641911" cy="6858000"/>
          </a:xfrm>
          <a:prstGeom prst="rect">
            <a:avLst/>
          </a:prstGeom>
        </p:spPr>
      </p:pic>
      <p:sp>
        <p:nvSpPr>
          <p:cNvPr id="4" name="Rectangle 3">
            <a:extLst>
              <a:ext uri="{FF2B5EF4-FFF2-40B4-BE49-F238E27FC236}">
                <a16:creationId xmlns:a16="http://schemas.microsoft.com/office/drawing/2014/main" id="{0614995B-E128-7E45-A301-13FA58316BB4}"/>
              </a:ext>
            </a:extLst>
          </p:cNvPr>
          <p:cNvSpPr/>
          <p:nvPr userDrawn="1"/>
        </p:nvSpPr>
        <p:spPr>
          <a:xfrm>
            <a:off x="2446968" y="0"/>
            <a:ext cx="5345752" cy="6858000"/>
          </a:xfrm>
          <a:prstGeom prst="rect">
            <a:avLst/>
          </a:prstGeom>
          <a:gradFill>
            <a:gsLst>
              <a:gs pos="58000">
                <a:schemeClr val="accent3">
                  <a:alpha val="77900"/>
                </a:schemeClr>
              </a:gs>
              <a:gs pos="16000">
                <a:schemeClr val="accent1">
                  <a:lumMod val="5000"/>
                  <a:lumOff val="95000"/>
                  <a:alpha val="0"/>
                </a:schemeClr>
              </a:gs>
              <a:gs pos="85000">
                <a:schemeClr val="tx2">
                  <a:alpha val="83394"/>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DC888C98-4CED-ED46-8D3C-D871EB68174D}"/>
              </a:ext>
            </a:extLst>
          </p:cNvPr>
          <p:cNvSpPr/>
          <p:nvPr userDrawn="1"/>
        </p:nvSpPr>
        <p:spPr>
          <a:xfrm>
            <a:off x="4064000" y="-20323"/>
            <a:ext cx="8128000" cy="6888484"/>
          </a:xfrm>
          <a:custGeom>
            <a:avLst/>
            <a:gdLst>
              <a:gd name="connsiteX0" fmla="*/ 0 w 8483600"/>
              <a:gd name="connsiteY0" fmla="*/ 10160 h 6969760"/>
              <a:gd name="connsiteX1" fmla="*/ 3139440 w 8483600"/>
              <a:gd name="connsiteY1" fmla="*/ 4013200 h 6969760"/>
              <a:gd name="connsiteX2" fmla="*/ 1696720 w 8483600"/>
              <a:gd name="connsiteY2" fmla="*/ 6969760 h 6969760"/>
              <a:gd name="connsiteX3" fmla="*/ 8483600 w 8483600"/>
              <a:gd name="connsiteY3" fmla="*/ 6969760 h 6969760"/>
              <a:gd name="connsiteX4" fmla="*/ 8483600 w 8483600"/>
              <a:gd name="connsiteY4" fmla="*/ 0 h 6969760"/>
              <a:gd name="connsiteX5" fmla="*/ 0 w 8483600"/>
              <a:gd name="connsiteY5" fmla="*/ 10160 h 6969760"/>
              <a:gd name="connsiteX0" fmla="*/ 0 w 8483600"/>
              <a:gd name="connsiteY0" fmla="*/ 10160 h 6980055"/>
              <a:gd name="connsiteX1" fmla="*/ 3139440 w 8483600"/>
              <a:gd name="connsiteY1" fmla="*/ 4013200 h 6980055"/>
              <a:gd name="connsiteX2" fmla="*/ 1134682 w 8483600"/>
              <a:gd name="connsiteY2" fmla="*/ 6980055 h 6980055"/>
              <a:gd name="connsiteX3" fmla="*/ 8483600 w 8483600"/>
              <a:gd name="connsiteY3" fmla="*/ 6969760 h 6980055"/>
              <a:gd name="connsiteX4" fmla="*/ 8483600 w 8483600"/>
              <a:gd name="connsiteY4" fmla="*/ 0 h 6980055"/>
              <a:gd name="connsiteX5" fmla="*/ 0 w 8483600"/>
              <a:gd name="connsiteY5" fmla="*/ 10160 h 698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3600" h="6980055">
                <a:moveTo>
                  <a:pt x="0" y="10160"/>
                </a:moveTo>
                <a:lnTo>
                  <a:pt x="3139440" y="4013200"/>
                </a:lnTo>
                <a:lnTo>
                  <a:pt x="1134682" y="6980055"/>
                </a:lnTo>
                <a:lnTo>
                  <a:pt x="8483600" y="6969760"/>
                </a:lnTo>
                <a:lnTo>
                  <a:pt x="8483600" y="0"/>
                </a:lnTo>
                <a:lnTo>
                  <a:pt x="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hasCustomPrompt="1"/>
          </p:nvPr>
        </p:nvSpPr>
        <p:spPr>
          <a:xfrm>
            <a:off x="7459579" y="3979316"/>
            <a:ext cx="4254451" cy="615553"/>
          </a:xfrm>
          <a:noFill/>
        </p:spPr>
        <p:txBody>
          <a:bodyPr wrap="square" lIns="0" tIns="0" rIns="0" bIns="0">
            <a:spAutoFit/>
          </a:bodyPr>
          <a:lstStyle>
            <a:lvl1pPr marL="0" indent="0" algn="l">
              <a:buNone/>
              <a:defRPr sz="2000">
                <a:solidFill>
                  <a:schemeClr val="tx2"/>
                </a:solidFill>
                <a:latin typeface="Avenir Next LT Pro" panose="020B05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 name="Title 1"/>
          <p:cNvSpPr>
            <a:spLocks noGrp="1"/>
          </p:cNvSpPr>
          <p:nvPr>
            <p:ph type="ctrTitle"/>
          </p:nvPr>
        </p:nvSpPr>
        <p:spPr>
          <a:xfrm>
            <a:off x="7459579" y="2936557"/>
            <a:ext cx="4254451" cy="984885"/>
          </a:xfrm>
          <a:noFill/>
        </p:spPr>
        <p:txBody>
          <a:bodyPr wrap="square" lIns="0" tIns="0" rIns="0" bIns="0" anchor="b" anchorCtr="0">
            <a:spAutoFit/>
          </a:bodyPr>
          <a:lstStyle>
            <a:lvl1pPr algn="l">
              <a:defRPr sz="3200" b="1" i="0" cap="all" baseline="0">
                <a:solidFill>
                  <a:schemeClr val="tx2"/>
                </a:solidFill>
                <a:latin typeface="Avenir Next LT Pro" panose="020B0504020202020204" pitchFamily="34" charset="0"/>
                <a:cs typeface="Avenir Next LT Pro" panose="020B0504020202020204" pitchFamily="34" charset="0"/>
              </a:defRPr>
            </a:lvl1pPr>
          </a:lstStyle>
          <a:p>
            <a:r>
              <a:rPr lang="en-US"/>
              <a:t>Click to edit Master title style</a:t>
            </a:r>
          </a:p>
        </p:txBody>
      </p:sp>
      <p:sp>
        <p:nvSpPr>
          <p:cNvPr id="13" name="Date Placeholder 3">
            <a:extLst>
              <a:ext uri="{FF2B5EF4-FFF2-40B4-BE49-F238E27FC236}">
                <a16:creationId xmlns:a16="http://schemas.microsoft.com/office/drawing/2014/main" id="{26B04D7D-33B1-2841-9963-8A69D7ADD380}"/>
              </a:ext>
            </a:extLst>
          </p:cNvPr>
          <p:cNvSpPr>
            <a:spLocks noGrp="1"/>
          </p:cNvSpPr>
          <p:nvPr>
            <p:ph type="dt" sz="half" idx="2"/>
          </p:nvPr>
        </p:nvSpPr>
        <p:spPr>
          <a:xfrm>
            <a:off x="6486094" y="6312628"/>
            <a:ext cx="973485"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14" name="Slide Number Placeholder 5">
            <a:extLst>
              <a:ext uri="{FF2B5EF4-FFF2-40B4-BE49-F238E27FC236}">
                <a16:creationId xmlns:a16="http://schemas.microsoft.com/office/drawing/2014/main" id="{86D53981-51E5-164E-99CF-9B5EA31EF758}"/>
              </a:ext>
            </a:extLst>
          </p:cNvPr>
          <p:cNvSpPr>
            <a:spLocks noGrp="1"/>
          </p:cNvSpPr>
          <p:nvPr>
            <p:ph type="sldNum" sz="quarter" idx="4"/>
          </p:nvPr>
        </p:nvSpPr>
        <p:spPr>
          <a:xfrm>
            <a:off x="5846597" y="6312628"/>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pic>
        <p:nvPicPr>
          <p:cNvPr id="6" name="Picture 5" descr="Logo&#10;&#10;Description automatically generated">
            <a:extLst>
              <a:ext uri="{FF2B5EF4-FFF2-40B4-BE49-F238E27FC236}">
                <a16:creationId xmlns:a16="http://schemas.microsoft.com/office/drawing/2014/main" id="{0E3EF376-2290-D41D-CD03-F0A5ED087F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24720" y="5766331"/>
            <a:ext cx="1919790" cy="753845"/>
          </a:xfrm>
          <a:prstGeom prst="rect">
            <a:avLst/>
          </a:prstGeom>
        </p:spPr>
      </p:pic>
    </p:spTree>
    <p:extLst>
      <p:ext uri="{BB962C8B-B14F-4D97-AF65-F5344CB8AC3E}">
        <p14:creationId xmlns:p14="http://schemas.microsoft.com/office/powerpoint/2010/main" val="2324203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Blue_Gray">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395B0189-6369-2CF6-026B-1983F13E2F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8326" y="6019801"/>
            <a:ext cx="1440321" cy="565572"/>
          </a:xfrm>
          <a:prstGeom prst="rect">
            <a:avLst/>
          </a:prstGeom>
        </p:spPr>
      </p:pic>
    </p:spTree>
    <p:extLst>
      <p:ext uri="{BB962C8B-B14F-4D97-AF65-F5344CB8AC3E}">
        <p14:creationId xmlns:p14="http://schemas.microsoft.com/office/powerpoint/2010/main" val="2524659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_Blue">
    <p:bg>
      <p:bgPr>
        <a:solidFill>
          <a:schemeClr val="tx2"/>
        </a:solidFill>
        <a:effectLst/>
      </p:bgPr>
    </p:bg>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0CF7B718-AE36-623A-73F4-F017FCC10F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92081" y="5963919"/>
            <a:ext cx="1539427" cy="652521"/>
          </a:xfrm>
          <a:prstGeom prst="rect">
            <a:avLst/>
          </a:prstGeom>
        </p:spPr>
      </p:pic>
    </p:spTree>
    <p:extLst>
      <p:ext uri="{BB962C8B-B14F-4D97-AF65-F5344CB8AC3E}">
        <p14:creationId xmlns:p14="http://schemas.microsoft.com/office/powerpoint/2010/main" val="35714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9091" y="274638"/>
            <a:ext cx="11281464" cy="685994"/>
          </a:xfrm>
        </p:spPr>
        <p:txBody>
          <a:bodyPr>
            <a:noAutofit/>
          </a:bodyPr>
          <a:lstStyle>
            <a:lvl1pPr>
              <a:defRPr sz="3400" cap="none"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FD43A74D-B81A-EE42-8BAE-D01086100C11}"/>
              </a:ext>
            </a:extLst>
          </p:cNvPr>
          <p:cNvSpPr>
            <a:spLocks noGrp="1"/>
          </p:cNvSpPr>
          <p:nvPr>
            <p:ph type="dt" sz="half" idx="2"/>
          </p:nvPr>
        </p:nvSpPr>
        <p:spPr>
          <a:xfrm>
            <a:off x="6486094" y="6312628"/>
            <a:ext cx="885090"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9" name="Slide Number Placeholder 5">
            <a:extLst>
              <a:ext uri="{FF2B5EF4-FFF2-40B4-BE49-F238E27FC236}">
                <a16:creationId xmlns:a16="http://schemas.microsoft.com/office/drawing/2014/main" id="{1621E55B-89EE-384A-9CC1-E383EA0DFD84}"/>
              </a:ext>
            </a:extLst>
          </p:cNvPr>
          <p:cNvSpPr>
            <a:spLocks noGrp="1"/>
          </p:cNvSpPr>
          <p:nvPr>
            <p:ph type="sldNum" sz="quarter" idx="4"/>
          </p:nvPr>
        </p:nvSpPr>
        <p:spPr>
          <a:xfrm>
            <a:off x="5846597" y="6312628"/>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sp>
        <p:nvSpPr>
          <p:cNvPr id="4" name="Right Triangle 3">
            <a:extLst>
              <a:ext uri="{FF2B5EF4-FFF2-40B4-BE49-F238E27FC236}">
                <a16:creationId xmlns:a16="http://schemas.microsoft.com/office/drawing/2014/main" id="{4BC017DF-A407-CD47-A5A3-F311B6DBC780}"/>
              </a:ext>
            </a:extLst>
          </p:cNvPr>
          <p:cNvSpPr/>
          <p:nvPr userDrawn="1"/>
        </p:nvSpPr>
        <p:spPr>
          <a:xfrm>
            <a:off x="0" y="5466080"/>
            <a:ext cx="5019040" cy="1391920"/>
          </a:xfrm>
          <a:prstGeom prst="rtTriangle">
            <a:avLst/>
          </a:prstGeom>
          <a:gradFill>
            <a:gsLst>
              <a:gs pos="0">
                <a:schemeClr val="tx2"/>
              </a:gs>
              <a:gs pos="74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A4F75DD-9575-AB4C-8610-942B34CE5952}"/>
              </a:ext>
            </a:extLst>
          </p:cNvPr>
          <p:cNvPicPr>
            <a:picLocks noChangeAspect="1"/>
          </p:cNvPicPr>
          <p:nvPr userDrawn="1"/>
        </p:nvPicPr>
        <p:blipFill>
          <a:blip r:embed="rId2"/>
          <a:stretch>
            <a:fillRect/>
          </a:stretch>
        </p:blipFill>
        <p:spPr>
          <a:xfrm>
            <a:off x="451283" y="5976048"/>
            <a:ext cx="1567709" cy="612592"/>
          </a:xfrm>
          <a:prstGeom prst="rect">
            <a:avLst/>
          </a:prstGeom>
        </p:spPr>
      </p:pic>
      <p:pic>
        <p:nvPicPr>
          <p:cNvPr id="7" name="Picture 6" descr="Blue text on a black background&#10;&#10;Description automatically generated">
            <a:extLst>
              <a:ext uri="{FF2B5EF4-FFF2-40B4-BE49-F238E27FC236}">
                <a16:creationId xmlns:a16="http://schemas.microsoft.com/office/drawing/2014/main" id="{6833B6FA-A076-AFD0-00E2-50D52E14AF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63405" y="6287412"/>
            <a:ext cx="1667150" cy="320169"/>
          </a:xfrm>
          <a:prstGeom prst="rect">
            <a:avLst/>
          </a:prstGeom>
        </p:spPr>
      </p:pic>
    </p:spTree>
    <p:extLst>
      <p:ext uri="{BB962C8B-B14F-4D97-AF65-F5344CB8AC3E}">
        <p14:creationId xmlns:p14="http://schemas.microsoft.com/office/powerpoint/2010/main" val="2058554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s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61443" y="1178560"/>
            <a:ext cx="5384800" cy="47188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45757" y="1178560"/>
            <a:ext cx="5384800" cy="47188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855C4137-9E73-5843-86A1-C7DDF4399DE4}"/>
              </a:ext>
            </a:extLst>
          </p:cNvPr>
          <p:cNvSpPr>
            <a:spLocks noGrp="1"/>
          </p:cNvSpPr>
          <p:nvPr>
            <p:ph type="dt" sz="half" idx="10"/>
          </p:nvPr>
        </p:nvSpPr>
        <p:spPr>
          <a:xfrm>
            <a:off x="6196929" y="6312628"/>
            <a:ext cx="866428"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9" name="Slide Number Placeholder 5">
            <a:extLst>
              <a:ext uri="{FF2B5EF4-FFF2-40B4-BE49-F238E27FC236}">
                <a16:creationId xmlns:a16="http://schemas.microsoft.com/office/drawing/2014/main" id="{2F74E081-A768-A74A-AA3B-B9D5F804522C}"/>
              </a:ext>
            </a:extLst>
          </p:cNvPr>
          <p:cNvSpPr>
            <a:spLocks noGrp="1"/>
          </p:cNvSpPr>
          <p:nvPr>
            <p:ph type="sldNum" sz="quarter" idx="4"/>
          </p:nvPr>
        </p:nvSpPr>
        <p:spPr>
          <a:xfrm>
            <a:off x="5557432" y="6312628"/>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sp>
        <p:nvSpPr>
          <p:cNvPr id="5" name="Right Triangle 4">
            <a:extLst>
              <a:ext uri="{FF2B5EF4-FFF2-40B4-BE49-F238E27FC236}">
                <a16:creationId xmlns:a16="http://schemas.microsoft.com/office/drawing/2014/main" id="{C669CB07-ECE4-E975-7E96-156A78EDC16C}"/>
              </a:ext>
            </a:extLst>
          </p:cNvPr>
          <p:cNvSpPr/>
          <p:nvPr userDrawn="1"/>
        </p:nvSpPr>
        <p:spPr>
          <a:xfrm>
            <a:off x="0" y="5466080"/>
            <a:ext cx="5019040" cy="1391920"/>
          </a:xfrm>
          <a:prstGeom prst="rtTriangle">
            <a:avLst/>
          </a:prstGeom>
          <a:gradFill>
            <a:gsLst>
              <a:gs pos="0">
                <a:schemeClr val="tx2"/>
              </a:gs>
              <a:gs pos="74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C06335A-E66E-B277-6FE2-DFFD593012DA}"/>
              </a:ext>
            </a:extLst>
          </p:cNvPr>
          <p:cNvPicPr>
            <a:picLocks noChangeAspect="1"/>
          </p:cNvPicPr>
          <p:nvPr userDrawn="1"/>
        </p:nvPicPr>
        <p:blipFill>
          <a:blip r:embed="rId2"/>
          <a:stretch>
            <a:fillRect/>
          </a:stretch>
        </p:blipFill>
        <p:spPr>
          <a:xfrm>
            <a:off x="451283" y="5976048"/>
            <a:ext cx="1567709" cy="612592"/>
          </a:xfrm>
          <a:prstGeom prst="rect">
            <a:avLst/>
          </a:prstGeom>
        </p:spPr>
      </p:pic>
      <p:pic>
        <p:nvPicPr>
          <p:cNvPr id="7" name="Picture 6" descr="Blue text on a black background&#10;&#10;Description automatically generated">
            <a:extLst>
              <a:ext uri="{FF2B5EF4-FFF2-40B4-BE49-F238E27FC236}">
                <a16:creationId xmlns:a16="http://schemas.microsoft.com/office/drawing/2014/main" id="{F72AC5A8-A305-7052-9D06-3905022C24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63405" y="6287412"/>
            <a:ext cx="1667150" cy="320169"/>
          </a:xfrm>
          <a:prstGeom prst="rect">
            <a:avLst/>
          </a:prstGeom>
        </p:spPr>
      </p:pic>
    </p:spTree>
    <p:extLst>
      <p:ext uri="{BB962C8B-B14F-4D97-AF65-F5344CB8AC3E}">
        <p14:creationId xmlns:p14="http://schemas.microsoft.com/office/powerpoint/2010/main" val="64653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3 Columns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25308" y="1178560"/>
            <a:ext cx="3521062" cy="47188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9494" y="1178560"/>
            <a:ext cx="3521062" cy="47188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855C4137-9E73-5843-86A1-C7DDF4399DE4}"/>
              </a:ext>
            </a:extLst>
          </p:cNvPr>
          <p:cNvSpPr>
            <a:spLocks noGrp="1"/>
          </p:cNvSpPr>
          <p:nvPr>
            <p:ph type="dt" sz="half" idx="10"/>
          </p:nvPr>
        </p:nvSpPr>
        <p:spPr>
          <a:xfrm>
            <a:off x="6295912" y="6312628"/>
            <a:ext cx="913082"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9" name="Slide Number Placeholder 5">
            <a:extLst>
              <a:ext uri="{FF2B5EF4-FFF2-40B4-BE49-F238E27FC236}">
                <a16:creationId xmlns:a16="http://schemas.microsoft.com/office/drawing/2014/main" id="{2F74E081-A768-A74A-AA3B-B9D5F804522C}"/>
              </a:ext>
            </a:extLst>
          </p:cNvPr>
          <p:cNvSpPr>
            <a:spLocks noGrp="1"/>
          </p:cNvSpPr>
          <p:nvPr>
            <p:ph type="sldNum" sz="quarter" idx="4"/>
          </p:nvPr>
        </p:nvSpPr>
        <p:spPr>
          <a:xfrm>
            <a:off x="5656415" y="6312628"/>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sp>
        <p:nvSpPr>
          <p:cNvPr id="7" name="Content Placeholder 2">
            <a:extLst>
              <a:ext uri="{FF2B5EF4-FFF2-40B4-BE49-F238E27FC236}">
                <a16:creationId xmlns:a16="http://schemas.microsoft.com/office/drawing/2014/main" id="{ADD9BEF3-5590-8844-AB0B-3DFE3A814884}"/>
              </a:ext>
            </a:extLst>
          </p:cNvPr>
          <p:cNvSpPr>
            <a:spLocks noGrp="1"/>
          </p:cNvSpPr>
          <p:nvPr>
            <p:ph sz="half" idx="11"/>
          </p:nvPr>
        </p:nvSpPr>
        <p:spPr>
          <a:xfrm>
            <a:off x="461444" y="1178560"/>
            <a:ext cx="3521062" cy="47188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ight Triangle 4">
            <a:extLst>
              <a:ext uri="{FF2B5EF4-FFF2-40B4-BE49-F238E27FC236}">
                <a16:creationId xmlns:a16="http://schemas.microsoft.com/office/drawing/2014/main" id="{7F049E8A-04F1-3863-62F6-F30930103DCD}"/>
              </a:ext>
            </a:extLst>
          </p:cNvPr>
          <p:cNvSpPr/>
          <p:nvPr userDrawn="1"/>
        </p:nvSpPr>
        <p:spPr>
          <a:xfrm>
            <a:off x="0" y="5466080"/>
            <a:ext cx="5019040" cy="1391920"/>
          </a:xfrm>
          <a:prstGeom prst="rtTriangle">
            <a:avLst/>
          </a:prstGeom>
          <a:gradFill>
            <a:gsLst>
              <a:gs pos="0">
                <a:schemeClr val="tx2"/>
              </a:gs>
              <a:gs pos="74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4928A29-D513-169C-37A3-F6A89FEAEF06}"/>
              </a:ext>
            </a:extLst>
          </p:cNvPr>
          <p:cNvPicPr>
            <a:picLocks noChangeAspect="1"/>
          </p:cNvPicPr>
          <p:nvPr userDrawn="1"/>
        </p:nvPicPr>
        <p:blipFill>
          <a:blip r:embed="rId2"/>
          <a:stretch>
            <a:fillRect/>
          </a:stretch>
        </p:blipFill>
        <p:spPr>
          <a:xfrm>
            <a:off x="451283" y="5976048"/>
            <a:ext cx="1567709" cy="612592"/>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E705B1C6-9FFF-0D40-3C8F-91B293857B3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63405" y="6287412"/>
            <a:ext cx="1667150" cy="320169"/>
          </a:xfrm>
          <a:prstGeom prst="rect">
            <a:avLst/>
          </a:prstGeom>
        </p:spPr>
      </p:pic>
    </p:spTree>
    <p:extLst>
      <p:ext uri="{BB962C8B-B14F-4D97-AF65-F5344CB8AC3E}">
        <p14:creationId xmlns:p14="http://schemas.microsoft.com/office/powerpoint/2010/main" val="1858811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4163485" cy="1162050"/>
          </a:xfrm>
        </p:spPr>
        <p:txBody>
          <a:bodyPr anchor="b">
            <a:noAutofit/>
          </a:bodyPr>
          <a:lstStyle>
            <a:lvl1pPr algn="l">
              <a:defRPr sz="3600" b="1"/>
            </a:lvl1pPr>
          </a:lstStyle>
          <a:p>
            <a:r>
              <a:rPr lang="en-US"/>
              <a:t>Click to edit Master title style</a:t>
            </a:r>
          </a:p>
        </p:txBody>
      </p:sp>
      <p:sp>
        <p:nvSpPr>
          <p:cNvPr id="3" name="Content Placeholder 2"/>
          <p:cNvSpPr>
            <a:spLocks noGrp="1"/>
          </p:cNvSpPr>
          <p:nvPr>
            <p:ph idx="1"/>
          </p:nvPr>
        </p:nvSpPr>
        <p:spPr>
          <a:xfrm>
            <a:off x="4766733" y="273050"/>
            <a:ext cx="6968067" cy="58839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1"/>
            <a:ext cx="4163485" cy="443144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a:extLst>
              <a:ext uri="{FF2B5EF4-FFF2-40B4-BE49-F238E27FC236}">
                <a16:creationId xmlns:a16="http://schemas.microsoft.com/office/drawing/2014/main" id="{FF72B1C8-711B-A243-B872-F560F7AF3175}"/>
              </a:ext>
            </a:extLst>
          </p:cNvPr>
          <p:cNvSpPr>
            <a:spLocks noGrp="1"/>
          </p:cNvSpPr>
          <p:nvPr>
            <p:ph type="dt" sz="half" idx="10"/>
          </p:nvPr>
        </p:nvSpPr>
        <p:spPr>
          <a:xfrm>
            <a:off x="6324806" y="6312628"/>
            <a:ext cx="89768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9" name="Slide Number Placeholder 5">
            <a:extLst>
              <a:ext uri="{FF2B5EF4-FFF2-40B4-BE49-F238E27FC236}">
                <a16:creationId xmlns:a16="http://schemas.microsoft.com/office/drawing/2014/main" id="{795ECE78-E3B4-9D43-ACEE-75968368B505}"/>
              </a:ext>
            </a:extLst>
          </p:cNvPr>
          <p:cNvSpPr>
            <a:spLocks noGrp="1"/>
          </p:cNvSpPr>
          <p:nvPr>
            <p:ph type="sldNum" sz="quarter" idx="4"/>
          </p:nvPr>
        </p:nvSpPr>
        <p:spPr>
          <a:xfrm>
            <a:off x="5685309" y="6312628"/>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sp>
        <p:nvSpPr>
          <p:cNvPr id="5" name="Right Triangle 4">
            <a:extLst>
              <a:ext uri="{FF2B5EF4-FFF2-40B4-BE49-F238E27FC236}">
                <a16:creationId xmlns:a16="http://schemas.microsoft.com/office/drawing/2014/main" id="{35FDA5B2-5E78-49EE-2B25-0FCF6A902D4C}"/>
              </a:ext>
            </a:extLst>
          </p:cNvPr>
          <p:cNvSpPr/>
          <p:nvPr userDrawn="1"/>
        </p:nvSpPr>
        <p:spPr>
          <a:xfrm>
            <a:off x="0" y="5466080"/>
            <a:ext cx="5019040" cy="1391920"/>
          </a:xfrm>
          <a:prstGeom prst="rtTriangle">
            <a:avLst/>
          </a:prstGeom>
          <a:gradFill>
            <a:gsLst>
              <a:gs pos="0">
                <a:schemeClr val="tx2"/>
              </a:gs>
              <a:gs pos="74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901D02E-DD22-E32B-B1B8-F0EFDC276790}"/>
              </a:ext>
            </a:extLst>
          </p:cNvPr>
          <p:cNvPicPr>
            <a:picLocks noChangeAspect="1"/>
          </p:cNvPicPr>
          <p:nvPr userDrawn="1"/>
        </p:nvPicPr>
        <p:blipFill>
          <a:blip r:embed="rId2"/>
          <a:stretch>
            <a:fillRect/>
          </a:stretch>
        </p:blipFill>
        <p:spPr>
          <a:xfrm>
            <a:off x="451283" y="5976048"/>
            <a:ext cx="1567709" cy="612592"/>
          </a:xfrm>
          <a:prstGeom prst="rect">
            <a:avLst/>
          </a:prstGeom>
        </p:spPr>
      </p:pic>
      <p:pic>
        <p:nvPicPr>
          <p:cNvPr id="7" name="Picture 6" descr="Blue text on a black background&#10;&#10;Description automatically generated">
            <a:extLst>
              <a:ext uri="{FF2B5EF4-FFF2-40B4-BE49-F238E27FC236}">
                <a16:creationId xmlns:a16="http://schemas.microsoft.com/office/drawing/2014/main" id="{F156F893-59E2-EBB9-6DDB-CC1CCF22C6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63405" y="6287412"/>
            <a:ext cx="1667150" cy="320169"/>
          </a:xfrm>
          <a:prstGeom prst="rect">
            <a:avLst/>
          </a:prstGeom>
        </p:spPr>
      </p:pic>
    </p:spTree>
    <p:extLst>
      <p:ext uri="{BB962C8B-B14F-4D97-AF65-F5344CB8AC3E}">
        <p14:creationId xmlns:p14="http://schemas.microsoft.com/office/powerpoint/2010/main" val="3003216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seBar: Two Columns Content">
    <p:spTree>
      <p:nvGrpSpPr>
        <p:cNvPr id="1" name=""/>
        <p:cNvGrpSpPr/>
        <p:nvPr/>
      </p:nvGrpSpPr>
      <p:grpSpPr>
        <a:xfrm>
          <a:off x="0" y="0"/>
          <a:ext cx="0" cy="0"/>
          <a:chOff x="0" y="0"/>
          <a:chExt cx="0" cy="0"/>
        </a:xfrm>
      </p:grpSpPr>
      <p:sp>
        <p:nvSpPr>
          <p:cNvPr id="2" name="Title 1"/>
          <p:cNvSpPr>
            <a:spLocks noGrp="1"/>
          </p:cNvSpPr>
          <p:nvPr>
            <p:ph type="title"/>
          </p:nvPr>
        </p:nvSpPr>
        <p:spPr>
          <a:xfrm>
            <a:off x="451283" y="274638"/>
            <a:ext cx="3521062" cy="685995"/>
          </a:xfrm>
        </p:spPr>
        <p:txBody>
          <a:bodyPr/>
          <a:lstStyle/>
          <a:p>
            <a:r>
              <a:rPr lang="en-US"/>
              <a:t>Click to edit Master title style</a:t>
            </a:r>
          </a:p>
        </p:txBody>
      </p:sp>
      <p:sp>
        <p:nvSpPr>
          <p:cNvPr id="3" name="Content Placeholder 2"/>
          <p:cNvSpPr>
            <a:spLocks noGrp="1"/>
          </p:cNvSpPr>
          <p:nvPr>
            <p:ph sz="half" idx="1"/>
          </p:nvPr>
        </p:nvSpPr>
        <p:spPr>
          <a:xfrm>
            <a:off x="4325308" y="274638"/>
            <a:ext cx="3521062" cy="5622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9494" y="274638"/>
            <a:ext cx="3521062" cy="5622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855C4137-9E73-5843-86A1-C7DDF4399DE4}"/>
              </a:ext>
            </a:extLst>
          </p:cNvPr>
          <p:cNvSpPr>
            <a:spLocks noGrp="1"/>
          </p:cNvSpPr>
          <p:nvPr>
            <p:ph type="dt" sz="half" idx="10"/>
          </p:nvPr>
        </p:nvSpPr>
        <p:spPr>
          <a:xfrm>
            <a:off x="6187598" y="6312628"/>
            <a:ext cx="875759"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9" name="Slide Number Placeholder 5">
            <a:extLst>
              <a:ext uri="{FF2B5EF4-FFF2-40B4-BE49-F238E27FC236}">
                <a16:creationId xmlns:a16="http://schemas.microsoft.com/office/drawing/2014/main" id="{2F74E081-A768-A74A-AA3B-B9D5F804522C}"/>
              </a:ext>
            </a:extLst>
          </p:cNvPr>
          <p:cNvSpPr>
            <a:spLocks noGrp="1"/>
          </p:cNvSpPr>
          <p:nvPr>
            <p:ph type="sldNum" sz="quarter" idx="4"/>
          </p:nvPr>
        </p:nvSpPr>
        <p:spPr>
          <a:xfrm>
            <a:off x="5548101" y="6312628"/>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sp>
        <p:nvSpPr>
          <p:cNvPr id="5" name="Right Triangle 4">
            <a:extLst>
              <a:ext uri="{FF2B5EF4-FFF2-40B4-BE49-F238E27FC236}">
                <a16:creationId xmlns:a16="http://schemas.microsoft.com/office/drawing/2014/main" id="{E72ED4C4-C585-6AB1-2621-11F15E61A7C2}"/>
              </a:ext>
            </a:extLst>
          </p:cNvPr>
          <p:cNvSpPr/>
          <p:nvPr userDrawn="1"/>
        </p:nvSpPr>
        <p:spPr>
          <a:xfrm>
            <a:off x="0" y="5466080"/>
            <a:ext cx="5019040" cy="1391920"/>
          </a:xfrm>
          <a:prstGeom prst="rtTriangle">
            <a:avLst/>
          </a:prstGeom>
          <a:gradFill>
            <a:gsLst>
              <a:gs pos="0">
                <a:schemeClr val="tx2"/>
              </a:gs>
              <a:gs pos="74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088F5F7-AFF2-C315-91C0-BB192E187EA8}"/>
              </a:ext>
            </a:extLst>
          </p:cNvPr>
          <p:cNvPicPr>
            <a:picLocks noChangeAspect="1"/>
          </p:cNvPicPr>
          <p:nvPr userDrawn="1"/>
        </p:nvPicPr>
        <p:blipFill>
          <a:blip r:embed="rId2"/>
          <a:stretch>
            <a:fillRect/>
          </a:stretch>
        </p:blipFill>
        <p:spPr>
          <a:xfrm>
            <a:off x="451283" y="5976048"/>
            <a:ext cx="1567709" cy="612592"/>
          </a:xfrm>
          <a:prstGeom prst="rect">
            <a:avLst/>
          </a:prstGeom>
        </p:spPr>
      </p:pic>
      <p:pic>
        <p:nvPicPr>
          <p:cNvPr id="7" name="Picture 6" descr="Blue text on a black background&#10;&#10;Description automatically generated">
            <a:extLst>
              <a:ext uri="{FF2B5EF4-FFF2-40B4-BE49-F238E27FC236}">
                <a16:creationId xmlns:a16="http://schemas.microsoft.com/office/drawing/2014/main" id="{2168459C-3F9A-914B-5CA0-7EC98AEEACB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63405" y="6287412"/>
            <a:ext cx="1667150" cy="320169"/>
          </a:xfrm>
          <a:prstGeom prst="rect">
            <a:avLst/>
          </a:prstGeom>
        </p:spPr>
      </p:pic>
    </p:spTree>
    <p:extLst>
      <p:ext uri="{BB962C8B-B14F-4D97-AF65-F5344CB8AC3E}">
        <p14:creationId xmlns:p14="http://schemas.microsoft.com/office/powerpoint/2010/main" val="2280519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Logo&#10;&#10;Description automatically generated">
            <a:extLst>
              <a:ext uri="{FF2B5EF4-FFF2-40B4-BE49-F238E27FC236}">
                <a16:creationId xmlns:a16="http://schemas.microsoft.com/office/drawing/2014/main" id="{ED9286AC-ABEA-113E-7EA8-6F41FEA29D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9252" y="5968599"/>
            <a:ext cx="1570716" cy="616774"/>
          </a:xfrm>
          <a:prstGeom prst="rect">
            <a:avLst/>
          </a:prstGeom>
        </p:spPr>
      </p:pic>
      <p:sp>
        <p:nvSpPr>
          <p:cNvPr id="2" name="Title 1"/>
          <p:cNvSpPr>
            <a:spLocks noGrp="1"/>
          </p:cNvSpPr>
          <p:nvPr>
            <p:ph type="title"/>
          </p:nvPr>
        </p:nvSpPr>
        <p:spPr>
          <a:xfrm>
            <a:off x="449091" y="274638"/>
            <a:ext cx="11281464" cy="685994"/>
          </a:xfrm>
        </p:spPr>
        <p:txBody>
          <a:bodyPr>
            <a:noAutofit/>
          </a:bodyPr>
          <a:lstStyle>
            <a:lvl1pPr>
              <a:defRPr sz="3400" cap="none"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FD43A74D-B81A-EE42-8BAE-D01086100C11}"/>
              </a:ext>
            </a:extLst>
          </p:cNvPr>
          <p:cNvSpPr>
            <a:spLocks noGrp="1"/>
          </p:cNvSpPr>
          <p:nvPr>
            <p:ph type="dt" sz="half" idx="2"/>
          </p:nvPr>
        </p:nvSpPr>
        <p:spPr>
          <a:xfrm>
            <a:off x="6270412" y="6312627"/>
            <a:ext cx="951570" cy="341265"/>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9" name="Slide Number Placeholder 5">
            <a:extLst>
              <a:ext uri="{FF2B5EF4-FFF2-40B4-BE49-F238E27FC236}">
                <a16:creationId xmlns:a16="http://schemas.microsoft.com/office/drawing/2014/main" id="{1621E55B-89EE-384A-9CC1-E383EA0DFD84}"/>
              </a:ext>
            </a:extLst>
          </p:cNvPr>
          <p:cNvSpPr>
            <a:spLocks noGrp="1"/>
          </p:cNvSpPr>
          <p:nvPr>
            <p:ph type="sldNum" sz="quarter" idx="4"/>
          </p:nvPr>
        </p:nvSpPr>
        <p:spPr>
          <a:xfrm>
            <a:off x="5630915" y="6312628"/>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pic>
        <p:nvPicPr>
          <p:cNvPr id="4" name="Picture 3" descr="Blue text on a black background&#10;&#10;Description automatically generated">
            <a:extLst>
              <a:ext uri="{FF2B5EF4-FFF2-40B4-BE49-F238E27FC236}">
                <a16:creationId xmlns:a16="http://schemas.microsoft.com/office/drawing/2014/main" id="{BB82B804-6E07-540A-E067-0BCCE72929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63405" y="6287412"/>
            <a:ext cx="1667150" cy="320169"/>
          </a:xfrm>
          <a:prstGeom prst="rect">
            <a:avLst/>
          </a:prstGeom>
        </p:spPr>
      </p:pic>
    </p:spTree>
    <p:extLst>
      <p:ext uri="{BB962C8B-B14F-4D97-AF65-F5344CB8AC3E}">
        <p14:creationId xmlns:p14="http://schemas.microsoft.com/office/powerpoint/2010/main" val="1301218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3680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CYAN">
    <p:bg>
      <p:bgPr>
        <a:solidFill>
          <a:schemeClr val="accent3"/>
        </a:solidFill>
        <a:effectLst/>
      </p:bgPr>
    </p:bg>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7E0E3358-53E8-B6F7-D191-208B3C0678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92081" y="5963919"/>
            <a:ext cx="1539427" cy="652521"/>
          </a:xfrm>
          <a:prstGeom prst="rect">
            <a:avLst/>
          </a:prstGeom>
        </p:spPr>
      </p:pic>
    </p:spTree>
    <p:extLst>
      <p:ext uri="{BB962C8B-B14F-4D97-AF65-F5344CB8AC3E}">
        <p14:creationId xmlns:p14="http://schemas.microsoft.com/office/powerpoint/2010/main" val="3881553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1283" y="274638"/>
            <a:ext cx="11269113" cy="685995"/>
          </a:xfrm>
          <a:prstGeom prst="rect">
            <a:avLst/>
          </a:prstGeom>
        </p:spPr>
        <p:txBody>
          <a:bodyPr vert="horz" lIns="91440" tIns="45720" rIns="91440" bIns="45720" rtlCol="0" anchor="t" anchorCtr="0">
            <a:normAutofit/>
          </a:bodyPr>
          <a:lstStyle/>
          <a:p>
            <a:r>
              <a:rPr lang="en-US"/>
              <a:t>Click to edit Master title style</a:t>
            </a:r>
          </a:p>
        </p:txBody>
      </p:sp>
      <p:sp>
        <p:nvSpPr>
          <p:cNvPr id="3" name="Text Placeholder 2"/>
          <p:cNvSpPr>
            <a:spLocks noGrp="1"/>
          </p:cNvSpPr>
          <p:nvPr>
            <p:ph type="body" idx="1"/>
          </p:nvPr>
        </p:nvSpPr>
        <p:spPr>
          <a:xfrm>
            <a:off x="459252" y="1178560"/>
            <a:ext cx="11281464" cy="47086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935980" y="6330916"/>
            <a:ext cx="9434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2AFBE28D-E060-1342-8D29-A6F11481AFD4}" type="datetime1">
              <a:rPr lang="en-US" smtClean="0"/>
              <a:pPr/>
              <a:t>4/30/2026</a:t>
            </a:fld>
            <a:endParaRPr lang="en-US"/>
          </a:p>
        </p:txBody>
      </p:sp>
      <p:sp>
        <p:nvSpPr>
          <p:cNvPr id="6" name="Slide Number Placeholder 5"/>
          <p:cNvSpPr>
            <a:spLocks noGrp="1"/>
          </p:cNvSpPr>
          <p:nvPr>
            <p:ph type="sldNum" sz="quarter" idx="4"/>
          </p:nvPr>
        </p:nvSpPr>
        <p:spPr>
          <a:xfrm>
            <a:off x="5296483" y="6330916"/>
            <a:ext cx="498806" cy="269738"/>
          </a:xfrm>
          <a:prstGeom prst="rect">
            <a:avLst/>
          </a:prstGeom>
        </p:spPr>
        <p:txBody>
          <a:bodyPr vert="horz" lIns="91440" tIns="45720" rIns="91440" bIns="45720" rtlCol="0" anchor="ctr"/>
          <a:lstStyle>
            <a:lvl1pPr algn="ctr">
              <a:defRPr sz="1200">
                <a:solidFill>
                  <a:schemeClr val="tx2"/>
                </a:solidFill>
                <a:latin typeface="Arial" pitchFamily="34" charset="0"/>
                <a:cs typeface="Arial" pitchFamily="34" charset="0"/>
              </a:defRPr>
            </a:lvl1pPr>
          </a:lstStyle>
          <a:p>
            <a:fld id="{72410227-0A74-4DD0-97A1-EFCFB8B7378B}" type="slidenum">
              <a:rPr lang="en-US" smtClean="0"/>
              <a:pPr/>
              <a:t>‹#›</a:t>
            </a:fld>
            <a:endParaRPr lang="en-US"/>
          </a:p>
        </p:txBody>
      </p:sp>
    </p:spTree>
    <p:extLst>
      <p:ext uri="{BB962C8B-B14F-4D97-AF65-F5344CB8AC3E}">
        <p14:creationId xmlns:p14="http://schemas.microsoft.com/office/powerpoint/2010/main" val="268058748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lvl1pPr algn="l" defTabSz="914400" rtl="0" eaLnBrk="1" latinLnBrk="0" hangingPunct="1">
        <a:spcBef>
          <a:spcPct val="0"/>
        </a:spcBef>
        <a:buNone/>
        <a:defRPr sz="3400" b="0" i="0" kern="1200">
          <a:solidFill>
            <a:schemeClr val="tx2"/>
          </a:solidFill>
          <a:latin typeface="Avenir Next LT Pro Demi" panose="020B0704020202020204" pitchFamily="34" charset="0"/>
          <a:ea typeface="+mj-ea"/>
          <a:cs typeface="Arial" pitchFamily="34" charset="0"/>
        </a:defRPr>
      </a:lvl1pPr>
    </p:titleStyle>
    <p:bodyStyle>
      <a:lvl1pPr marL="342900" indent="-342900" algn="l" defTabSz="914400" rtl="0" eaLnBrk="1" latinLnBrk="0" hangingPunct="1">
        <a:spcBef>
          <a:spcPct val="20000"/>
        </a:spcBef>
        <a:buClr>
          <a:schemeClr val="tx2"/>
        </a:buClr>
        <a:buSzPct val="100000"/>
        <a:buFont typeface="Arial" pitchFamily="34" charset="0"/>
        <a:buChar char="»"/>
        <a:defRPr sz="2800" kern="1200">
          <a:solidFill>
            <a:schemeClr val="tx1"/>
          </a:solidFill>
          <a:latin typeface="Avenir Next LT Pro" panose="020B0504020202020204" pitchFamily="34" charset="0"/>
          <a:ea typeface="+mn-ea"/>
          <a:cs typeface="Arial" pitchFamily="34" charset="0"/>
        </a:defRPr>
      </a:lvl1pPr>
      <a:lvl2pPr marL="742950" indent="-285750" algn="l" defTabSz="914400" rtl="0" eaLnBrk="1" latinLnBrk="0" hangingPunct="1">
        <a:spcBef>
          <a:spcPct val="20000"/>
        </a:spcBef>
        <a:buClr>
          <a:schemeClr val="tx2"/>
        </a:buClr>
        <a:buFont typeface="Wingdings" pitchFamily="2" charset="2"/>
        <a:buChar char="§"/>
        <a:defRPr sz="2400" kern="1200">
          <a:solidFill>
            <a:schemeClr val="tx1"/>
          </a:solidFill>
          <a:latin typeface="Avenir Next LT Pro" panose="020B0504020202020204" pitchFamily="34" charset="0"/>
          <a:ea typeface="+mn-ea"/>
          <a:cs typeface="Arial" pitchFamily="34" charset="0"/>
        </a:defRPr>
      </a:lvl2pPr>
      <a:lvl3pPr marL="1143000" indent="-228600" algn="l" defTabSz="914400" rtl="0" eaLnBrk="1" latinLnBrk="0" hangingPunct="1">
        <a:spcBef>
          <a:spcPct val="20000"/>
        </a:spcBef>
        <a:buClr>
          <a:schemeClr val="tx2"/>
        </a:buClr>
        <a:buFont typeface="Arial" pitchFamily="34" charset="0"/>
        <a:buChar char="•"/>
        <a:defRPr sz="2000" kern="1200">
          <a:solidFill>
            <a:schemeClr val="tx1"/>
          </a:solidFill>
          <a:latin typeface="Avenir Next LT Pro" panose="020B0504020202020204" pitchFamily="34" charset="0"/>
          <a:ea typeface="+mn-ea"/>
          <a:cs typeface="Arial" pitchFamily="34" charset="0"/>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Avenir Next LT Pro" panose="020B0504020202020204" pitchFamily="34" charset="0"/>
          <a:ea typeface="+mn-ea"/>
          <a:cs typeface="Arial" pitchFamily="34" charset="0"/>
        </a:defRPr>
      </a:lvl4pPr>
      <a:lvl5pPr marL="2057400" indent="-228600" algn="l" defTabSz="914400" rtl="0" eaLnBrk="1" latinLnBrk="0" hangingPunct="1">
        <a:spcBef>
          <a:spcPct val="20000"/>
        </a:spcBef>
        <a:buClr>
          <a:schemeClr val="tx2"/>
        </a:buClr>
        <a:buFont typeface="Arial" pitchFamily="34" charset="0"/>
        <a:buChar char="»"/>
        <a:defRPr sz="1800" kern="1200">
          <a:solidFill>
            <a:schemeClr val="tx1"/>
          </a:solidFill>
          <a:latin typeface="Avenir Next LT Pro" panose="020B0504020202020204"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oehha.ca.gov/sites/default/files/media/downloads/air/report/carbreportab1900biogas2023.pdf"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hyperlink" Target="https://oehha.ca.gov/sites/default/files/media/downloads/air/report/carbreportab1900biogas2023.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hyperlink" Target="https://oehha.ca.gov/sites/default/files/media/downloads/air/report/carbreportab1900biogas2023.pdf" TargetMode="Externa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A18A6249-017B-8473-F601-693C911D3BCA}"/>
              </a:ext>
            </a:extLst>
          </p:cNvPr>
          <p:cNvSpPr>
            <a:spLocks noGrp="1"/>
          </p:cNvSpPr>
          <p:nvPr>
            <p:ph type="subTitle" idx="1"/>
          </p:nvPr>
        </p:nvSpPr>
        <p:spPr>
          <a:xfrm>
            <a:off x="7459579" y="3979316"/>
            <a:ext cx="4254451" cy="615553"/>
          </a:xfrm>
        </p:spPr>
        <p:txBody>
          <a:bodyPr/>
          <a:lstStyle/>
          <a:p>
            <a:r>
              <a:rPr lang="en-US" dirty="0"/>
              <a:t>Western Gas Measurement Short Course 2026</a:t>
            </a:r>
          </a:p>
        </p:txBody>
      </p:sp>
      <p:sp>
        <p:nvSpPr>
          <p:cNvPr id="4" name="Title 3">
            <a:extLst>
              <a:ext uri="{FF2B5EF4-FFF2-40B4-BE49-F238E27FC236}">
                <a16:creationId xmlns:a16="http://schemas.microsoft.com/office/drawing/2014/main" id="{76911F5A-A56B-43BA-3994-737B6AB7864C}"/>
              </a:ext>
            </a:extLst>
          </p:cNvPr>
          <p:cNvSpPr>
            <a:spLocks noGrp="1"/>
          </p:cNvSpPr>
          <p:nvPr>
            <p:ph type="ctrTitle"/>
          </p:nvPr>
        </p:nvSpPr>
        <p:spPr>
          <a:xfrm>
            <a:off x="7459579" y="3429001"/>
            <a:ext cx="4566414" cy="492443"/>
          </a:xfrm>
        </p:spPr>
        <p:txBody>
          <a:bodyPr/>
          <a:lstStyle/>
          <a:p>
            <a:r>
              <a:rPr lang="en-US" dirty="0"/>
              <a:t>RNG Gas Quality </a:t>
            </a:r>
          </a:p>
        </p:txBody>
      </p:sp>
      <p:sp>
        <p:nvSpPr>
          <p:cNvPr id="6" name="Slide Number Placeholder 5">
            <a:extLst>
              <a:ext uri="{FF2B5EF4-FFF2-40B4-BE49-F238E27FC236}">
                <a16:creationId xmlns:a16="http://schemas.microsoft.com/office/drawing/2014/main" id="{80AAFFA7-3F68-3F44-B235-36597BF3A057}"/>
              </a:ext>
            </a:extLst>
          </p:cNvPr>
          <p:cNvSpPr>
            <a:spLocks noGrp="1"/>
          </p:cNvSpPr>
          <p:nvPr>
            <p:ph type="sldNum" sz="quarter" idx="4"/>
          </p:nvPr>
        </p:nvSpPr>
        <p:spPr/>
        <p:txBody>
          <a:bodyPr/>
          <a:lstStyle/>
          <a:p>
            <a:fld id="{72410227-0A74-4DD0-97A1-EFCFB8B7378B}" type="slidenum">
              <a:rPr lang="en-US" smtClean="0"/>
              <a:pPr/>
              <a:t>1</a:t>
            </a:fld>
            <a:endParaRPr lang="en-US"/>
          </a:p>
        </p:txBody>
      </p:sp>
    </p:spTree>
    <p:extLst>
      <p:ext uri="{BB962C8B-B14F-4D97-AF65-F5344CB8AC3E}">
        <p14:creationId xmlns:p14="http://schemas.microsoft.com/office/powerpoint/2010/main" val="2349196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B6375EB-4D2A-41AB-85C8-0321AFB55E2D}"/>
              </a:ext>
            </a:extLst>
          </p:cNvPr>
          <p:cNvSpPr/>
          <p:nvPr/>
        </p:nvSpPr>
        <p:spPr>
          <a:xfrm>
            <a:off x="1524001" y="58785"/>
            <a:ext cx="3466215" cy="3505040"/>
          </a:xfrm>
          <a:prstGeom prst="rect">
            <a:avLst/>
          </a:prstGeom>
          <a:solidFill>
            <a:srgbClr val="004B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15789" y="468671"/>
            <a:ext cx="2729876" cy="2876084"/>
          </a:xfrm>
        </p:spPr>
        <p:txBody>
          <a:bodyPr vert="horz" lIns="91440" tIns="45720" rIns="91440" bIns="45720" rtlCol="0" anchor="b" anchorCtr="0">
            <a:normAutofit fontScale="90000"/>
          </a:bodyPr>
          <a:lstStyle/>
          <a:p>
            <a:pPr>
              <a:lnSpc>
                <a:spcPct val="90000"/>
              </a:lnSpc>
            </a:pPr>
            <a:r>
              <a:rPr lang="en-US" sz="3600" dirty="0">
                <a:solidFill>
                  <a:srgbClr val="FFFFFF"/>
                </a:solidFill>
                <a:latin typeface="+mj-lt"/>
                <a:cs typeface="+mj-cs"/>
              </a:rPr>
              <a:t>On-going Gas Quality Monitoring and Enforcement</a:t>
            </a:r>
            <a:endParaRPr lang="en-US" sz="2500" dirty="0">
              <a:solidFill>
                <a:srgbClr val="FFFFFF"/>
              </a:solidFill>
              <a:latin typeface="+mj-lt"/>
              <a:cs typeface="+mj-cs"/>
            </a:endParaRPr>
          </a:p>
        </p:txBody>
      </p:sp>
      <p:sp>
        <p:nvSpPr>
          <p:cNvPr id="3" name="Content Placeholder 2"/>
          <p:cNvSpPr>
            <a:spLocks noGrp="1"/>
          </p:cNvSpPr>
          <p:nvPr>
            <p:ph idx="1"/>
          </p:nvPr>
        </p:nvSpPr>
        <p:spPr>
          <a:xfrm>
            <a:off x="5445569" y="803226"/>
            <a:ext cx="4450819" cy="2239394"/>
          </a:xfrm>
        </p:spPr>
        <p:txBody>
          <a:bodyPr vert="horz" lIns="91440" tIns="45720" rIns="91440" bIns="45720" rtlCol="0">
            <a:noAutofit/>
          </a:bodyPr>
          <a:lstStyle/>
          <a:p>
            <a:pPr>
              <a:defRPr/>
            </a:pPr>
            <a:r>
              <a:rPr lang="en-US" sz="1800" dirty="0"/>
              <a:t>Continuous online gas analyzers will alarm and the controller will automatically shut off valve if not compliant.  </a:t>
            </a:r>
          </a:p>
          <a:p>
            <a:pPr>
              <a:defRPr/>
            </a:pPr>
            <a:r>
              <a:rPr lang="en-US" sz="1800" dirty="0"/>
              <a:t>Gas is rejected back to be recycled through the supplier’s process plant.  </a:t>
            </a:r>
          </a:p>
          <a:p>
            <a:pPr>
              <a:defRPr/>
            </a:pPr>
            <a:r>
              <a:rPr lang="en-US" sz="1800" dirty="0"/>
              <a:t>Shut off valve will be opened once alarm is cleared.</a:t>
            </a:r>
          </a:p>
          <a:p>
            <a:pPr>
              <a:defRPr/>
            </a:pPr>
            <a:endParaRPr lang="en-US" sz="1800" dirty="0">
              <a:solidFill>
                <a:schemeClr val="bg1"/>
              </a:solidFill>
              <a:latin typeface="+mj-lt"/>
            </a:endParaRPr>
          </a:p>
        </p:txBody>
      </p:sp>
      <p:sp>
        <p:nvSpPr>
          <p:cNvPr id="5" name="Slide Number Placeholder 4">
            <a:extLst>
              <a:ext uri="{FF2B5EF4-FFF2-40B4-BE49-F238E27FC236}">
                <a16:creationId xmlns:a16="http://schemas.microsoft.com/office/drawing/2014/main" id="{114CCACA-D3E7-4D30-B07F-DEB71FA92133}"/>
              </a:ext>
            </a:extLst>
          </p:cNvPr>
          <p:cNvSpPr>
            <a:spLocks noGrp="1"/>
          </p:cNvSpPr>
          <p:nvPr>
            <p:ph type="sldNum" sz="quarter" idx="4"/>
          </p:nvPr>
        </p:nvSpPr>
        <p:spPr/>
        <p:txBody>
          <a:bodyPr/>
          <a:lstStyle/>
          <a:p>
            <a:fld id="{72410227-0A74-4DD0-97A1-EFCFB8B7378B}" type="slidenum">
              <a:rPr lang="en-US" smtClean="0"/>
              <a:pPr/>
              <a:t>10</a:t>
            </a:fld>
            <a:endParaRPr lang="en-US" dirty="0"/>
          </a:p>
        </p:txBody>
      </p:sp>
      <p:cxnSp>
        <p:nvCxnSpPr>
          <p:cNvPr id="8" name="Straight Connector 7">
            <a:extLst>
              <a:ext uri="{FF2B5EF4-FFF2-40B4-BE49-F238E27FC236}">
                <a16:creationId xmlns:a16="http://schemas.microsoft.com/office/drawing/2014/main" id="{7984563F-172A-484A-B8A6-217407495802}"/>
              </a:ext>
            </a:extLst>
          </p:cNvPr>
          <p:cNvCxnSpPr/>
          <p:nvPr/>
        </p:nvCxnSpPr>
        <p:spPr>
          <a:xfrm>
            <a:off x="2236381" y="3650034"/>
            <a:ext cx="22860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Slide Number Placeholder 3">
            <a:extLst>
              <a:ext uri="{FF2B5EF4-FFF2-40B4-BE49-F238E27FC236}">
                <a16:creationId xmlns:a16="http://schemas.microsoft.com/office/drawing/2014/main" id="{66A589EE-F045-4ADE-819F-99744B3BA9BF}"/>
              </a:ext>
            </a:extLst>
          </p:cNvPr>
          <p:cNvSpPr txBox="1">
            <a:spLocks/>
          </p:cNvSpPr>
          <p:nvPr/>
        </p:nvSpPr>
        <p:spPr>
          <a:xfrm>
            <a:off x="5665200" y="6513381"/>
            <a:ext cx="861600" cy="269738"/>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615452"/>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410227-0A74-4DD0-97A1-EFCFB8B7378B}" type="slidenum">
              <a:rPr lang="en-US"/>
              <a:pPr/>
              <a:t>10</a:t>
            </a:fld>
            <a:endParaRPr lang="en-US" dirty="0"/>
          </a:p>
        </p:txBody>
      </p:sp>
      <p:grpSp>
        <p:nvGrpSpPr>
          <p:cNvPr id="15" name="Group 14">
            <a:extLst>
              <a:ext uri="{FF2B5EF4-FFF2-40B4-BE49-F238E27FC236}">
                <a16:creationId xmlns:a16="http://schemas.microsoft.com/office/drawing/2014/main" id="{DE149290-F41F-43DB-BCD7-3B912D2DA7C6}"/>
              </a:ext>
            </a:extLst>
          </p:cNvPr>
          <p:cNvGrpSpPr/>
          <p:nvPr/>
        </p:nvGrpSpPr>
        <p:grpSpPr>
          <a:xfrm>
            <a:off x="2019896" y="3743902"/>
            <a:ext cx="8285901" cy="2495321"/>
            <a:chOff x="592074" y="1484129"/>
            <a:chExt cx="8285901" cy="2495321"/>
          </a:xfrm>
        </p:grpSpPr>
        <p:sp>
          <p:nvSpPr>
            <p:cNvPr id="16" name="Arrow: Right 15">
              <a:extLst>
                <a:ext uri="{FF2B5EF4-FFF2-40B4-BE49-F238E27FC236}">
                  <a16:creationId xmlns:a16="http://schemas.microsoft.com/office/drawing/2014/main" id="{7EC744E9-EBAD-4A88-8F41-FEEB2F6C4871}"/>
                </a:ext>
              </a:extLst>
            </p:cNvPr>
            <p:cNvSpPr/>
            <p:nvPr/>
          </p:nvSpPr>
          <p:spPr>
            <a:xfrm>
              <a:off x="592074" y="3076710"/>
              <a:ext cx="1216058" cy="388856"/>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Supplier</a:t>
              </a:r>
            </a:p>
          </p:txBody>
        </p:sp>
        <p:cxnSp>
          <p:nvCxnSpPr>
            <p:cNvPr id="17" name="Straight Connector 16">
              <a:extLst>
                <a:ext uri="{FF2B5EF4-FFF2-40B4-BE49-F238E27FC236}">
                  <a16:creationId xmlns:a16="http://schemas.microsoft.com/office/drawing/2014/main" id="{8532B3AC-FC84-494D-8A2D-F9F2B1B85229}"/>
                </a:ext>
              </a:extLst>
            </p:cNvPr>
            <p:cNvCxnSpPr>
              <a:cxnSpLocks/>
              <a:stCxn id="16" idx="3"/>
              <a:endCxn id="36" idx="1"/>
            </p:cNvCxnSpPr>
            <p:nvPr/>
          </p:nvCxnSpPr>
          <p:spPr>
            <a:xfrm>
              <a:off x="1808132" y="3271138"/>
              <a:ext cx="5839247" cy="6057"/>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146FF99-BFC4-43FC-855F-483DDFD104C0}"/>
                </a:ext>
              </a:extLst>
            </p:cNvPr>
            <p:cNvSpPr/>
            <p:nvPr/>
          </p:nvSpPr>
          <p:spPr>
            <a:xfrm>
              <a:off x="1512290" y="2123291"/>
              <a:ext cx="1293829" cy="381784"/>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Online Gas Analyzers</a:t>
              </a:r>
            </a:p>
          </p:txBody>
        </p:sp>
        <p:sp>
          <p:nvSpPr>
            <p:cNvPr id="19" name="Rectangle 18">
              <a:extLst>
                <a:ext uri="{FF2B5EF4-FFF2-40B4-BE49-F238E27FC236}">
                  <a16:creationId xmlns:a16="http://schemas.microsoft.com/office/drawing/2014/main" id="{96E3ACB5-1C9C-4EC2-9343-632EF50B9233}"/>
                </a:ext>
              </a:extLst>
            </p:cNvPr>
            <p:cNvSpPr/>
            <p:nvPr/>
          </p:nvSpPr>
          <p:spPr>
            <a:xfrm>
              <a:off x="2633342" y="1484129"/>
              <a:ext cx="1230198" cy="381784"/>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Controller</a:t>
              </a:r>
            </a:p>
            <a:p>
              <a:pPr algn="ctr"/>
              <a:r>
                <a:rPr lang="en-US" sz="1350" dirty="0">
                  <a:solidFill>
                    <a:schemeClr val="tx1"/>
                  </a:solidFill>
                </a:rPr>
                <a:t>(PLC)</a:t>
              </a:r>
            </a:p>
          </p:txBody>
        </p:sp>
        <p:cxnSp>
          <p:nvCxnSpPr>
            <p:cNvPr id="20" name="Straight Connector 19">
              <a:extLst>
                <a:ext uri="{FF2B5EF4-FFF2-40B4-BE49-F238E27FC236}">
                  <a16:creationId xmlns:a16="http://schemas.microsoft.com/office/drawing/2014/main" id="{CF790446-7D5A-411F-83D1-06909211973F}"/>
                </a:ext>
              </a:extLst>
            </p:cNvPr>
            <p:cNvCxnSpPr>
              <a:cxnSpLocks/>
            </p:cNvCxnSpPr>
            <p:nvPr/>
          </p:nvCxnSpPr>
          <p:spPr>
            <a:xfrm>
              <a:off x="2159204" y="2505517"/>
              <a:ext cx="0" cy="78665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F5C97A-D100-45CD-9BB5-3B1D48D0862C}"/>
                </a:ext>
              </a:extLst>
            </p:cNvPr>
            <p:cNvCxnSpPr>
              <a:cxnSpLocks/>
              <a:endCxn id="19" idx="1"/>
            </p:cNvCxnSpPr>
            <p:nvPr/>
          </p:nvCxnSpPr>
          <p:spPr>
            <a:xfrm>
              <a:off x="2159204" y="1675021"/>
              <a:ext cx="47413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5F3DF0C-3A41-4407-A6E9-1E1C667B41B3}"/>
                </a:ext>
              </a:extLst>
            </p:cNvPr>
            <p:cNvSpPr/>
            <p:nvPr/>
          </p:nvSpPr>
          <p:spPr>
            <a:xfrm>
              <a:off x="3092902" y="2699164"/>
              <a:ext cx="155540" cy="1484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23" name="Group 22">
              <a:extLst>
                <a:ext uri="{FF2B5EF4-FFF2-40B4-BE49-F238E27FC236}">
                  <a16:creationId xmlns:a16="http://schemas.microsoft.com/office/drawing/2014/main" id="{3376F477-FE26-4002-BD4B-F03CA25F1CDD}"/>
                </a:ext>
              </a:extLst>
            </p:cNvPr>
            <p:cNvGrpSpPr/>
            <p:nvPr/>
          </p:nvGrpSpPr>
          <p:grpSpPr>
            <a:xfrm>
              <a:off x="3656061" y="2983557"/>
              <a:ext cx="357926" cy="387968"/>
              <a:chOff x="5514674" y="2911709"/>
              <a:chExt cx="477235" cy="517291"/>
            </a:xfrm>
          </p:grpSpPr>
          <p:sp>
            <p:nvSpPr>
              <p:cNvPr id="49" name="Flowchart: Collate 48">
                <a:extLst>
                  <a:ext uri="{FF2B5EF4-FFF2-40B4-BE49-F238E27FC236}">
                    <a16:creationId xmlns:a16="http://schemas.microsoft.com/office/drawing/2014/main" id="{7F225A2B-80C3-4383-B74A-ED97FC0F3B81}"/>
                  </a:ext>
                </a:extLst>
              </p:cNvPr>
              <p:cNvSpPr/>
              <p:nvPr/>
            </p:nvSpPr>
            <p:spPr>
              <a:xfrm rot="5400000">
                <a:off x="5560043" y="3156213"/>
                <a:ext cx="227419" cy="318156"/>
              </a:xfrm>
              <a:prstGeom prst="flowChartCol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cxnSp>
            <p:nvCxnSpPr>
              <p:cNvPr id="50" name="Straight Connector 49">
                <a:extLst>
                  <a:ext uri="{FF2B5EF4-FFF2-40B4-BE49-F238E27FC236}">
                    <a16:creationId xmlns:a16="http://schemas.microsoft.com/office/drawing/2014/main" id="{3806EC92-88E4-4EDE-9F05-A7ED22FAF1C8}"/>
                  </a:ext>
                </a:extLst>
              </p:cNvPr>
              <p:cNvCxnSpPr>
                <a:stCxn id="49" idx="1"/>
              </p:cNvCxnSpPr>
              <p:nvPr/>
            </p:nvCxnSpPr>
            <p:spPr>
              <a:xfrm flipH="1" flipV="1">
                <a:off x="5673752" y="3041915"/>
                <a:ext cx="1" cy="273377"/>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1855157-533E-41FD-BCA5-699EE1E2509B}"/>
                  </a:ext>
                </a:extLst>
              </p:cNvPr>
              <p:cNvCxnSpPr>
                <a:cxnSpLocks/>
                <a:stCxn id="49" idx="0"/>
              </p:cNvCxnSpPr>
              <p:nvPr/>
            </p:nvCxnSpPr>
            <p:spPr>
              <a:xfrm flipV="1">
                <a:off x="5832831" y="3041915"/>
                <a:ext cx="159078" cy="273377"/>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21A4CCF-F753-448F-885B-5C333F9967CD}"/>
                  </a:ext>
                </a:extLst>
              </p:cNvPr>
              <p:cNvCxnSpPr/>
              <p:nvPr/>
            </p:nvCxnSpPr>
            <p:spPr>
              <a:xfrm flipH="1">
                <a:off x="5673752" y="3041915"/>
                <a:ext cx="318157" cy="0"/>
              </a:xfrm>
              <a:prstGeom prst="line">
                <a:avLst/>
              </a:prstGeom>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2E4EE652-204F-4D7B-9CC6-9E7B6FEDB158}"/>
                  </a:ext>
                </a:extLst>
              </p:cNvPr>
              <p:cNvSpPr/>
              <p:nvPr/>
            </p:nvSpPr>
            <p:spPr>
              <a:xfrm>
                <a:off x="5514674" y="2911709"/>
                <a:ext cx="318151" cy="1826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4" name="Group 23">
              <a:extLst>
                <a:ext uri="{FF2B5EF4-FFF2-40B4-BE49-F238E27FC236}">
                  <a16:creationId xmlns:a16="http://schemas.microsoft.com/office/drawing/2014/main" id="{9FCFB41F-841F-4658-A50D-8B69F6214E9B}"/>
                </a:ext>
              </a:extLst>
            </p:cNvPr>
            <p:cNvGrpSpPr/>
            <p:nvPr/>
          </p:nvGrpSpPr>
          <p:grpSpPr>
            <a:xfrm>
              <a:off x="3059893" y="2993406"/>
              <a:ext cx="357926" cy="387968"/>
              <a:chOff x="5514674" y="2911709"/>
              <a:chExt cx="477235" cy="517291"/>
            </a:xfrm>
          </p:grpSpPr>
          <p:sp>
            <p:nvSpPr>
              <p:cNvPr id="44" name="Flowchart: Collate 43">
                <a:extLst>
                  <a:ext uri="{FF2B5EF4-FFF2-40B4-BE49-F238E27FC236}">
                    <a16:creationId xmlns:a16="http://schemas.microsoft.com/office/drawing/2014/main" id="{67559811-C1B4-42B1-B5C9-A4593F8179E3}"/>
                  </a:ext>
                </a:extLst>
              </p:cNvPr>
              <p:cNvSpPr/>
              <p:nvPr/>
            </p:nvSpPr>
            <p:spPr>
              <a:xfrm rot="5400000">
                <a:off x="5560043" y="3156213"/>
                <a:ext cx="227419" cy="318156"/>
              </a:xfrm>
              <a:prstGeom prst="flowChartCol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cxnSp>
            <p:nvCxnSpPr>
              <p:cNvPr id="45" name="Straight Connector 44">
                <a:extLst>
                  <a:ext uri="{FF2B5EF4-FFF2-40B4-BE49-F238E27FC236}">
                    <a16:creationId xmlns:a16="http://schemas.microsoft.com/office/drawing/2014/main" id="{ABB31C2F-40AB-4CE9-BF91-ACE4DCB7C1CE}"/>
                  </a:ext>
                </a:extLst>
              </p:cNvPr>
              <p:cNvCxnSpPr>
                <a:stCxn id="44" idx="1"/>
              </p:cNvCxnSpPr>
              <p:nvPr/>
            </p:nvCxnSpPr>
            <p:spPr>
              <a:xfrm flipH="1" flipV="1">
                <a:off x="5673752" y="3041915"/>
                <a:ext cx="1" cy="273377"/>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463C6E0-C081-41D5-869E-94157D1A4608}"/>
                  </a:ext>
                </a:extLst>
              </p:cNvPr>
              <p:cNvCxnSpPr>
                <a:cxnSpLocks/>
                <a:stCxn id="44" idx="0"/>
              </p:cNvCxnSpPr>
              <p:nvPr/>
            </p:nvCxnSpPr>
            <p:spPr>
              <a:xfrm flipV="1">
                <a:off x="5832831" y="3041915"/>
                <a:ext cx="159078" cy="273377"/>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FE4BF5F-7340-4739-9445-083D117FD329}"/>
                  </a:ext>
                </a:extLst>
              </p:cNvPr>
              <p:cNvCxnSpPr/>
              <p:nvPr/>
            </p:nvCxnSpPr>
            <p:spPr>
              <a:xfrm flipH="1">
                <a:off x="5673752" y="3041915"/>
                <a:ext cx="318157" cy="0"/>
              </a:xfrm>
              <a:prstGeom prst="line">
                <a:avLst/>
              </a:prstGeom>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751B4A14-268F-47A8-888F-D5E8F8FE9DCE}"/>
                  </a:ext>
                </a:extLst>
              </p:cNvPr>
              <p:cNvSpPr/>
              <p:nvPr/>
            </p:nvSpPr>
            <p:spPr>
              <a:xfrm>
                <a:off x="5514674" y="2911709"/>
                <a:ext cx="318151" cy="1826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25" name="Straight Connector 24">
              <a:extLst>
                <a:ext uri="{FF2B5EF4-FFF2-40B4-BE49-F238E27FC236}">
                  <a16:creationId xmlns:a16="http://schemas.microsoft.com/office/drawing/2014/main" id="{5058DDA4-7C44-40A9-804D-90D01CAC0184}"/>
                </a:ext>
              </a:extLst>
            </p:cNvPr>
            <p:cNvCxnSpPr>
              <a:stCxn id="48" idx="0"/>
              <a:endCxn id="22" idx="2"/>
            </p:cNvCxnSpPr>
            <p:nvPr/>
          </p:nvCxnSpPr>
          <p:spPr>
            <a:xfrm flipH="1" flipV="1">
              <a:off x="3170672" y="2847637"/>
              <a:ext cx="8528" cy="145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0D4E7F8-AD3D-4B5F-81CE-EB40DF3B6B81}"/>
                </a:ext>
              </a:extLst>
            </p:cNvPr>
            <p:cNvCxnSpPr>
              <a:stCxn id="22" idx="0"/>
            </p:cNvCxnSpPr>
            <p:nvPr/>
          </p:nvCxnSpPr>
          <p:spPr>
            <a:xfrm flipH="1" flipV="1">
              <a:off x="3170671" y="1866356"/>
              <a:ext cx="1" cy="83280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A68A5C9-DA61-448B-9F1A-F49AC7997570}"/>
                </a:ext>
              </a:extLst>
            </p:cNvPr>
            <p:cNvCxnSpPr>
              <a:endCxn id="18" idx="0"/>
            </p:cNvCxnSpPr>
            <p:nvPr/>
          </p:nvCxnSpPr>
          <p:spPr>
            <a:xfrm>
              <a:off x="2159204" y="1717947"/>
              <a:ext cx="1" cy="405344"/>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8" name="Freeform: Shape 27">
              <a:extLst>
                <a:ext uri="{FF2B5EF4-FFF2-40B4-BE49-F238E27FC236}">
                  <a16:creationId xmlns:a16="http://schemas.microsoft.com/office/drawing/2014/main" id="{398D019A-C827-4444-B77B-8AC44077E239}"/>
                </a:ext>
              </a:extLst>
            </p:cNvPr>
            <p:cNvSpPr/>
            <p:nvPr/>
          </p:nvSpPr>
          <p:spPr>
            <a:xfrm>
              <a:off x="1790276" y="3289926"/>
              <a:ext cx="787278" cy="495096"/>
            </a:xfrm>
            <a:custGeom>
              <a:avLst/>
              <a:gdLst>
                <a:gd name="connsiteX0" fmla="*/ 963298 w 968188"/>
                <a:gd name="connsiteY0" fmla="*/ 0 h 650349"/>
                <a:gd name="connsiteX1" fmla="*/ 963298 w 968188"/>
                <a:gd name="connsiteY1" fmla="*/ 0 h 650349"/>
                <a:gd name="connsiteX2" fmla="*/ 968188 w 968188"/>
                <a:gd name="connsiteY2" fmla="*/ 48898 h 650349"/>
                <a:gd name="connsiteX3" fmla="*/ 963298 w 968188"/>
                <a:gd name="connsiteY3" fmla="*/ 640569 h 650349"/>
                <a:gd name="connsiteX4" fmla="*/ 0 w 968188"/>
                <a:gd name="connsiteY4" fmla="*/ 640569 h 650349"/>
                <a:gd name="connsiteX5" fmla="*/ 4889 w 968188"/>
                <a:gd name="connsiteY5" fmla="*/ 650349 h 650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8188" h="650349">
                  <a:moveTo>
                    <a:pt x="963298" y="0"/>
                  </a:moveTo>
                  <a:lnTo>
                    <a:pt x="963298" y="0"/>
                  </a:lnTo>
                  <a:cubicBezTo>
                    <a:pt x="964928" y="16299"/>
                    <a:pt x="968188" y="32517"/>
                    <a:pt x="968188" y="48898"/>
                  </a:cubicBezTo>
                  <a:cubicBezTo>
                    <a:pt x="968188" y="246128"/>
                    <a:pt x="963298" y="443339"/>
                    <a:pt x="963298" y="640569"/>
                  </a:cubicBezTo>
                  <a:lnTo>
                    <a:pt x="0" y="640569"/>
                  </a:lnTo>
                  <a:lnTo>
                    <a:pt x="4889" y="65034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Arrow: Left 28">
              <a:extLst>
                <a:ext uri="{FF2B5EF4-FFF2-40B4-BE49-F238E27FC236}">
                  <a16:creationId xmlns:a16="http://schemas.microsoft.com/office/drawing/2014/main" id="{E25FFE33-CED8-45DF-B600-CFB0BD129AB9}"/>
                </a:ext>
              </a:extLst>
            </p:cNvPr>
            <p:cNvSpPr/>
            <p:nvPr/>
          </p:nvSpPr>
          <p:spPr>
            <a:xfrm>
              <a:off x="628307" y="3590594"/>
              <a:ext cx="1161969" cy="388856"/>
            </a:xfrm>
            <a:prstGeom prst="lef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Recycle</a:t>
              </a:r>
            </a:p>
          </p:txBody>
        </p:sp>
        <p:sp>
          <p:nvSpPr>
            <p:cNvPr id="30" name="Flowchart: Terminator 29">
              <a:extLst>
                <a:ext uri="{FF2B5EF4-FFF2-40B4-BE49-F238E27FC236}">
                  <a16:creationId xmlns:a16="http://schemas.microsoft.com/office/drawing/2014/main" id="{402606F6-94BB-4F87-BF15-6CDD06911FB6}"/>
                </a:ext>
              </a:extLst>
            </p:cNvPr>
            <p:cNvSpPr/>
            <p:nvPr/>
          </p:nvSpPr>
          <p:spPr>
            <a:xfrm>
              <a:off x="4363568" y="3130393"/>
              <a:ext cx="947285" cy="299915"/>
            </a:xfrm>
            <a:prstGeom prst="flowChartTerminato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Filter Sep</a:t>
              </a:r>
            </a:p>
          </p:txBody>
        </p:sp>
        <p:grpSp>
          <p:nvGrpSpPr>
            <p:cNvPr id="31" name="Group 30">
              <a:extLst>
                <a:ext uri="{FF2B5EF4-FFF2-40B4-BE49-F238E27FC236}">
                  <a16:creationId xmlns:a16="http://schemas.microsoft.com/office/drawing/2014/main" id="{52751B15-3FB5-4B42-9C41-E8F87EF983B6}"/>
                </a:ext>
              </a:extLst>
            </p:cNvPr>
            <p:cNvGrpSpPr/>
            <p:nvPr/>
          </p:nvGrpSpPr>
          <p:grpSpPr>
            <a:xfrm>
              <a:off x="5735169" y="3088568"/>
              <a:ext cx="414413" cy="395351"/>
              <a:chOff x="6963132" y="3055047"/>
              <a:chExt cx="552551" cy="527134"/>
            </a:xfrm>
          </p:grpSpPr>
          <p:sp>
            <p:nvSpPr>
              <p:cNvPr id="41" name="Oval 40">
                <a:extLst>
                  <a:ext uri="{FF2B5EF4-FFF2-40B4-BE49-F238E27FC236}">
                    <a16:creationId xmlns:a16="http://schemas.microsoft.com/office/drawing/2014/main" id="{19F817A5-8D7E-48E4-A32B-54E526C53196}"/>
                  </a:ext>
                </a:extLst>
              </p:cNvPr>
              <p:cNvSpPr/>
              <p:nvPr/>
            </p:nvSpPr>
            <p:spPr>
              <a:xfrm>
                <a:off x="6963132" y="3055047"/>
                <a:ext cx="552551" cy="52713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Oval 41">
                <a:extLst>
                  <a:ext uri="{FF2B5EF4-FFF2-40B4-BE49-F238E27FC236}">
                    <a16:creationId xmlns:a16="http://schemas.microsoft.com/office/drawing/2014/main" id="{25AF0FFF-F84E-4490-B689-4FD22D3C315F}"/>
                  </a:ext>
                </a:extLst>
              </p:cNvPr>
              <p:cNvSpPr/>
              <p:nvPr/>
            </p:nvSpPr>
            <p:spPr>
              <a:xfrm>
                <a:off x="7192953" y="3068138"/>
                <a:ext cx="102688" cy="2471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Oval 42">
                <a:extLst>
                  <a:ext uri="{FF2B5EF4-FFF2-40B4-BE49-F238E27FC236}">
                    <a16:creationId xmlns:a16="http://schemas.microsoft.com/office/drawing/2014/main" id="{ADA0E8DE-1A8E-45A5-B635-68ABEBBA2561}"/>
                  </a:ext>
                </a:extLst>
              </p:cNvPr>
              <p:cNvSpPr/>
              <p:nvPr/>
            </p:nvSpPr>
            <p:spPr>
              <a:xfrm>
                <a:off x="7192953" y="3318557"/>
                <a:ext cx="102688" cy="2471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32" name="TextBox 31">
              <a:extLst>
                <a:ext uri="{FF2B5EF4-FFF2-40B4-BE49-F238E27FC236}">
                  <a16:creationId xmlns:a16="http://schemas.microsoft.com/office/drawing/2014/main" id="{2B22A972-5F6C-4CAA-8260-A5AF975285E8}"/>
                </a:ext>
              </a:extLst>
            </p:cNvPr>
            <p:cNvSpPr txBox="1"/>
            <p:nvPr/>
          </p:nvSpPr>
          <p:spPr>
            <a:xfrm>
              <a:off x="5641062" y="3494920"/>
              <a:ext cx="654346" cy="300082"/>
            </a:xfrm>
            <a:prstGeom prst="rect">
              <a:avLst/>
            </a:prstGeom>
            <a:noFill/>
          </p:spPr>
          <p:txBody>
            <a:bodyPr wrap="none" rtlCol="0">
              <a:spAutoFit/>
            </a:bodyPr>
            <a:lstStyle/>
            <a:p>
              <a:r>
                <a:rPr lang="en-US" sz="1350" dirty="0"/>
                <a:t>Meter</a:t>
              </a:r>
            </a:p>
          </p:txBody>
        </p:sp>
        <p:sp>
          <p:nvSpPr>
            <p:cNvPr id="33" name="TextBox 32">
              <a:extLst>
                <a:ext uri="{FF2B5EF4-FFF2-40B4-BE49-F238E27FC236}">
                  <a16:creationId xmlns:a16="http://schemas.microsoft.com/office/drawing/2014/main" id="{613A7ECA-5D95-4ECB-A251-9BA4CB3A417F}"/>
                </a:ext>
              </a:extLst>
            </p:cNvPr>
            <p:cNvSpPr txBox="1"/>
            <p:nvPr/>
          </p:nvSpPr>
          <p:spPr>
            <a:xfrm>
              <a:off x="2829923" y="3405993"/>
              <a:ext cx="1661930" cy="507831"/>
            </a:xfrm>
            <a:prstGeom prst="rect">
              <a:avLst/>
            </a:prstGeom>
            <a:noFill/>
          </p:spPr>
          <p:txBody>
            <a:bodyPr wrap="none" rtlCol="0">
              <a:spAutoFit/>
            </a:bodyPr>
            <a:lstStyle/>
            <a:p>
              <a:r>
                <a:rPr lang="en-US" sz="1350" dirty="0"/>
                <a:t>Pressure Regulator</a:t>
              </a:r>
            </a:p>
            <a:p>
              <a:r>
                <a:rPr lang="en-US" sz="1350" dirty="0"/>
                <a:t>&amp; Shut off valve</a:t>
              </a:r>
            </a:p>
          </p:txBody>
        </p:sp>
        <p:cxnSp>
          <p:nvCxnSpPr>
            <p:cNvPr id="34" name="Straight Arrow Connector 33">
              <a:extLst>
                <a:ext uri="{FF2B5EF4-FFF2-40B4-BE49-F238E27FC236}">
                  <a16:creationId xmlns:a16="http://schemas.microsoft.com/office/drawing/2014/main" id="{DE59DF44-E2FC-4945-8BB3-960D9B1DF328}"/>
                </a:ext>
              </a:extLst>
            </p:cNvPr>
            <p:cNvCxnSpPr/>
            <p:nvPr/>
          </p:nvCxnSpPr>
          <p:spPr>
            <a:xfrm>
              <a:off x="6736253" y="2739819"/>
              <a:ext cx="0" cy="556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FF5D246-FFA4-4B8F-BB4C-CCB37D0AF5F7}"/>
                </a:ext>
              </a:extLst>
            </p:cNvPr>
            <p:cNvSpPr txBox="1"/>
            <p:nvPr/>
          </p:nvSpPr>
          <p:spPr>
            <a:xfrm>
              <a:off x="6375024" y="2505074"/>
              <a:ext cx="857414" cy="300082"/>
            </a:xfrm>
            <a:prstGeom prst="rect">
              <a:avLst/>
            </a:prstGeom>
            <a:noFill/>
          </p:spPr>
          <p:txBody>
            <a:bodyPr wrap="none" rtlCol="0">
              <a:spAutoFit/>
            </a:bodyPr>
            <a:lstStyle/>
            <a:p>
              <a:r>
                <a:rPr lang="en-US" sz="1350" dirty="0"/>
                <a:t>Odorant</a:t>
              </a:r>
            </a:p>
          </p:txBody>
        </p:sp>
        <p:sp>
          <p:nvSpPr>
            <p:cNvPr id="36" name="Arrow: Right 35">
              <a:extLst>
                <a:ext uri="{FF2B5EF4-FFF2-40B4-BE49-F238E27FC236}">
                  <a16:creationId xmlns:a16="http://schemas.microsoft.com/office/drawing/2014/main" id="{16AAE3C3-2E26-4DB2-B11B-902572F99AC6}"/>
                </a:ext>
              </a:extLst>
            </p:cNvPr>
            <p:cNvSpPr/>
            <p:nvPr/>
          </p:nvSpPr>
          <p:spPr>
            <a:xfrm>
              <a:off x="7647379" y="3124081"/>
              <a:ext cx="817825" cy="30622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sp>
          <p:nvSpPr>
            <p:cNvPr id="37" name="TextBox 36">
              <a:extLst>
                <a:ext uri="{FF2B5EF4-FFF2-40B4-BE49-F238E27FC236}">
                  <a16:creationId xmlns:a16="http://schemas.microsoft.com/office/drawing/2014/main" id="{E07213E0-AFC0-45C3-9E1F-191609A66BBB}"/>
                </a:ext>
              </a:extLst>
            </p:cNvPr>
            <p:cNvSpPr txBox="1"/>
            <p:nvPr/>
          </p:nvSpPr>
          <p:spPr>
            <a:xfrm>
              <a:off x="7565756" y="3430308"/>
              <a:ext cx="1312219" cy="300082"/>
            </a:xfrm>
            <a:prstGeom prst="rect">
              <a:avLst/>
            </a:prstGeom>
            <a:noFill/>
          </p:spPr>
          <p:txBody>
            <a:bodyPr wrap="none" rtlCol="0">
              <a:spAutoFit/>
            </a:bodyPr>
            <a:lstStyle/>
            <a:p>
              <a:r>
                <a:rPr lang="en-US" sz="1350" dirty="0"/>
                <a:t>Utility Pipeline</a:t>
              </a:r>
            </a:p>
          </p:txBody>
        </p:sp>
        <p:sp>
          <p:nvSpPr>
            <p:cNvPr id="38" name="Flowchart: Collate 37">
              <a:extLst>
                <a:ext uri="{FF2B5EF4-FFF2-40B4-BE49-F238E27FC236}">
                  <a16:creationId xmlns:a16="http://schemas.microsoft.com/office/drawing/2014/main" id="{1D335F47-A3A7-4A36-B913-E2FEACA20486}"/>
                </a:ext>
              </a:extLst>
            </p:cNvPr>
            <p:cNvSpPr/>
            <p:nvPr/>
          </p:nvSpPr>
          <p:spPr>
            <a:xfrm rot="5400000">
              <a:off x="7186507" y="3205585"/>
              <a:ext cx="136844" cy="155843"/>
            </a:xfrm>
            <a:prstGeom prst="flowChartCol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39" name="Flowchart: Collate 38">
              <a:extLst>
                <a:ext uri="{FF2B5EF4-FFF2-40B4-BE49-F238E27FC236}">
                  <a16:creationId xmlns:a16="http://schemas.microsoft.com/office/drawing/2014/main" id="{B19D7B41-9705-42AC-9F74-99BA616660B7}"/>
                </a:ext>
              </a:extLst>
            </p:cNvPr>
            <p:cNvSpPr/>
            <p:nvPr/>
          </p:nvSpPr>
          <p:spPr>
            <a:xfrm rot="5400000">
              <a:off x="1910168" y="3193216"/>
              <a:ext cx="136844" cy="155843"/>
            </a:xfrm>
            <a:prstGeom prst="flowChartCol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40" name="Flowchart: Collate 39">
              <a:extLst>
                <a:ext uri="{FF2B5EF4-FFF2-40B4-BE49-F238E27FC236}">
                  <a16:creationId xmlns:a16="http://schemas.microsoft.com/office/drawing/2014/main" id="{B5273099-BF73-4424-96AA-3929AA0C0CC7}"/>
                </a:ext>
              </a:extLst>
            </p:cNvPr>
            <p:cNvSpPr/>
            <p:nvPr/>
          </p:nvSpPr>
          <p:spPr>
            <a:xfrm rot="5400000">
              <a:off x="1930579" y="3697809"/>
              <a:ext cx="136844" cy="155843"/>
            </a:xfrm>
            <a:prstGeom prst="flowChartCol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Tree>
    <p:extLst>
      <p:ext uri="{BB962C8B-B14F-4D97-AF65-F5344CB8AC3E}">
        <p14:creationId xmlns:p14="http://schemas.microsoft.com/office/powerpoint/2010/main" val="1417344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4611F-94F4-53A4-AC21-39D0F1B3FD5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E0A542A-603D-6125-63E2-56E13C67F753}"/>
              </a:ext>
            </a:extLst>
          </p:cNvPr>
          <p:cNvSpPr>
            <a:spLocks noGrp="1"/>
          </p:cNvSpPr>
          <p:nvPr>
            <p:ph type="title"/>
          </p:nvPr>
        </p:nvSpPr>
        <p:spPr/>
        <p:txBody>
          <a:bodyPr/>
          <a:lstStyle/>
          <a:p>
            <a:r>
              <a:rPr lang="en-US" sz="3600" dirty="0">
                <a:solidFill>
                  <a:schemeClr val="tx1"/>
                </a:solidFill>
              </a:rPr>
              <a:t>SoCalGas/SDG&amp;E Rule 45</a:t>
            </a:r>
            <a:br>
              <a:rPr lang="en-US" dirty="0"/>
            </a:br>
            <a:endParaRPr lang="en-US" dirty="0"/>
          </a:p>
        </p:txBody>
      </p:sp>
      <p:sp>
        <p:nvSpPr>
          <p:cNvPr id="9" name="Content Placeholder 8">
            <a:extLst>
              <a:ext uri="{FF2B5EF4-FFF2-40B4-BE49-F238E27FC236}">
                <a16:creationId xmlns:a16="http://schemas.microsoft.com/office/drawing/2014/main" id="{1B7D2BCA-A5AF-4410-BAC9-5DC65BC49F3C}"/>
              </a:ext>
            </a:extLst>
          </p:cNvPr>
          <p:cNvSpPr>
            <a:spLocks noGrp="1"/>
          </p:cNvSpPr>
          <p:nvPr>
            <p:ph idx="1"/>
          </p:nvPr>
        </p:nvSpPr>
        <p:spPr/>
        <p:txBody>
          <a:bodyPr vert="horz" lIns="91440" tIns="45720" rIns="91440" bIns="45720" rtlCol="0" anchor="t">
            <a:normAutofit/>
          </a:bodyPr>
          <a:lstStyle/>
          <a:p>
            <a:pPr lvl="1"/>
            <a:endParaRPr lang="en-US" dirty="0"/>
          </a:p>
          <a:p>
            <a:pPr marL="0" indent="0">
              <a:buNone/>
            </a:pPr>
            <a:endParaRPr lang="en-US" dirty="0"/>
          </a:p>
        </p:txBody>
      </p:sp>
      <p:sp>
        <p:nvSpPr>
          <p:cNvPr id="11" name="Slide Number Placeholder 10">
            <a:extLst>
              <a:ext uri="{FF2B5EF4-FFF2-40B4-BE49-F238E27FC236}">
                <a16:creationId xmlns:a16="http://schemas.microsoft.com/office/drawing/2014/main" id="{3F15234F-1DCA-124C-5043-F1366F241FA9}"/>
              </a:ext>
            </a:extLst>
          </p:cNvPr>
          <p:cNvSpPr>
            <a:spLocks noGrp="1"/>
          </p:cNvSpPr>
          <p:nvPr>
            <p:ph type="sldNum" sz="quarter" idx="4"/>
          </p:nvPr>
        </p:nvSpPr>
        <p:spPr/>
        <p:txBody>
          <a:bodyPr/>
          <a:lstStyle/>
          <a:p>
            <a:fld id="{72410227-0A74-4DD0-97A1-EFCFB8B7378B}" type="slidenum">
              <a:rPr lang="en-US" smtClean="0"/>
              <a:pPr/>
              <a:t>11</a:t>
            </a:fld>
            <a:endParaRPr lang="en-US"/>
          </a:p>
        </p:txBody>
      </p:sp>
      <p:pic>
        <p:nvPicPr>
          <p:cNvPr id="6" name="Picture 5">
            <a:extLst>
              <a:ext uri="{FF2B5EF4-FFF2-40B4-BE49-F238E27FC236}">
                <a16:creationId xmlns:a16="http://schemas.microsoft.com/office/drawing/2014/main" id="{05513D7D-48E3-DF6A-7830-71307DF87DA4}"/>
              </a:ext>
            </a:extLst>
          </p:cNvPr>
          <p:cNvPicPr>
            <a:picLocks noChangeAspect="1"/>
          </p:cNvPicPr>
          <p:nvPr/>
        </p:nvPicPr>
        <p:blipFill>
          <a:blip r:embed="rId2"/>
          <a:stretch>
            <a:fillRect/>
          </a:stretch>
        </p:blipFill>
        <p:spPr>
          <a:xfrm>
            <a:off x="2671016" y="960632"/>
            <a:ext cx="9059539" cy="5611008"/>
          </a:xfrm>
          <a:prstGeom prst="rect">
            <a:avLst/>
          </a:prstGeom>
        </p:spPr>
      </p:pic>
    </p:spTree>
    <p:extLst>
      <p:ext uri="{BB962C8B-B14F-4D97-AF65-F5344CB8AC3E}">
        <p14:creationId xmlns:p14="http://schemas.microsoft.com/office/powerpoint/2010/main" val="2604475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6A5DD-27B5-CF84-8630-B53328617F6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BFAD2B1-995E-D971-835A-EA8F71AA0CAD}"/>
              </a:ext>
            </a:extLst>
          </p:cNvPr>
          <p:cNvSpPr>
            <a:spLocks noGrp="1"/>
          </p:cNvSpPr>
          <p:nvPr>
            <p:ph type="title"/>
          </p:nvPr>
        </p:nvSpPr>
        <p:spPr/>
        <p:txBody>
          <a:bodyPr/>
          <a:lstStyle/>
          <a:p>
            <a:r>
              <a:rPr lang="en-US" sz="2800"/>
              <a:t>Rule 45 - Health Protective Constituents (HPC) For Land Fill Gas</a:t>
            </a:r>
          </a:p>
        </p:txBody>
      </p:sp>
      <p:sp>
        <p:nvSpPr>
          <p:cNvPr id="4" name="Slide Number Placeholder 3">
            <a:extLst>
              <a:ext uri="{FF2B5EF4-FFF2-40B4-BE49-F238E27FC236}">
                <a16:creationId xmlns:a16="http://schemas.microsoft.com/office/drawing/2014/main" id="{13CE37A2-BAC7-7ADF-E47F-54EFB2B6F358}"/>
              </a:ext>
            </a:extLst>
          </p:cNvPr>
          <p:cNvSpPr>
            <a:spLocks noGrp="1"/>
          </p:cNvSpPr>
          <p:nvPr>
            <p:ph type="sldNum" sz="quarter" idx="4"/>
          </p:nvPr>
        </p:nvSpPr>
        <p:spPr/>
        <p:txBody>
          <a:bodyPr/>
          <a:lstStyle/>
          <a:p>
            <a:fld id="{72410227-0A74-4DD0-97A1-EFCFB8B7378B}" type="slidenum">
              <a:rPr lang="en-US" smtClean="0"/>
              <a:pPr/>
              <a:t>12</a:t>
            </a:fld>
            <a:endParaRPr lang="en-US" dirty="0"/>
          </a:p>
        </p:txBody>
      </p:sp>
      <p:sp>
        <p:nvSpPr>
          <p:cNvPr id="13" name="Content Placeholder 12">
            <a:extLst>
              <a:ext uri="{FF2B5EF4-FFF2-40B4-BE49-F238E27FC236}">
                <a16:creationId xmlns:a16="http://schemas.microsoft.com/office/drawing/2014/main" id="{37C291D1-5D30-6382-9923-62DB86C38D35}"/>
              </a:ext>
            </a:extLst>
          </p:cNvPr>
          <p:cNvSpPr>
            <a:spLocks noGrp="1"/>
          </p:cNvSpPr>
          <p:nvPr>
            <p:ph idx="1"/>
          </p:nvPr>
        </p:nvSpPr>
        <p:spPr>
          <a:xfrm>
            <a:off x="488989" y="796323"/>
            <a:ext cx="11281464" cy="4029649"/>
          </a:xfrm>
        </p:spPr>
        <p:txBody>
          <a:bodyPr/>
          <a:lstStyle/>
          <a:p>
            <a:r>
              <a:rPr lang="en-US" dirty="0"/>
              <a:t>Chlorocarbons(*)</a:t>
            </a:r>
          </a:p>
          <a:p>
            <a:endParaRPr lang="en-US" dirty="0"/>
          </a:p>
        </p:txBody>
      </p:sp>
      <p:pic>
        <p:nvPicPr>
          <p:cNvPr id="3" name="Picture 2">
            <a:extLst>
              <a:ext uri="{FF2B5EF4-FFF2-40B4-BE49-F238E27FC236}">
                <a16:creationId xmlns:a16="http://schemas.microsoft.com/office/drawing/2014/main" id="{C9CEAB66-83A8-BE78-13DE-E2DDAFA8F749}"/>
              </a:ext>
            </a:extLst>
          </p:cNvPr>
          <p:cNvPicPr>
            <a:picLocks noChangeAspect="1"/>
          </p:cNvPicPr>
          <p:nvPr/>
        </p:nvPicPr>
        <p:blipFill>
          <a:blip r:embed="rId2"/>
          <a:stretch>
            <a:fillRect/>
          </a:stretch>
        </p:blipFill>
        <p:spPr>
          <a:xfrm>
            <a:off x="4507915" y="886346"/>
            <a:ext cx="6505575" cy="3695700"/>
          </a:xfrm>
          <a:prstGeom prst="rect">
            <a:avLst/>
          </a:prstGeom>
        </p:spPr>
      </p:pic>
      <p:sp>
        <p:nvSpPr>
          <p:cNvPr id="5" name="TextBox 4">
            <a:extLst>
              <a:ext uri="{FF2B5EF4-FFF2-40B4-BE49-F238E27FC236}">
                <a16:creationId xmlns:a16="http://schemas.microsoft.com/office/drawing/2014/main" id="{0A2534C9-3165-FEF3-4898-B803C6CAA2CB}"/>
              </a:ext>
            </a:extLst>
          </p:cNvPr>
          <p:cNvSpPr txBox="1"/>
          <p:nvPr/>
        </p:nvSpPr>
        <p:spPr>
          <a:xfrm>
            <a:off x="905934" y="4825972"/>
            <a:ext cx="10625666" cy="923330"/>
          </a:xfrm>
          <a:prstGeom prst="rect">
            <a:avLst/>
          </a:prstGeom>
          <a:noFill/>
        </p:spPr>
        <p:txBody>
          <a:bodyPr wrap="square">
            <a:spAutoFit/>
          </a:bodyPr>
          <a:lstStyle/>
          <a:p>
            <a:r>
              <a:rPr lang="en-US" dirty="0">
                <a:hlinkClick r:id="rId3"/>
              </a:rPr>
              <a:t>(*)</a:t>
            </a:r>
          </a:p>
          <a:p>
            <a:r>
              <a:rPr lang="en-US" dirty="0">
                <a:hlinkClick r:id="rId3"/>
              </a:rPr>
              <a:t>Biogas </a:t>
            </a:r>
            <a:r>
              <a:rPr lang="en-US" dirty="0" err="1">
                <a:hlinkClick r:id="rId3"/>
              </a:rPr>
              <a:t>Consituents</a:t>
            </a:r>
            <a:r>
              <a:rPr lang="en-US" dirty="0">
                <a:hlinkClick r:id="rId3"/>
              </a:rPr>
              <a:t> of Concern and Health Protective Levels for Biomethane: Supplement Report to OEHHA AB 1900 Biogas Recommendations</a:t>
            </a:r>
            <a:endParaRPr lang="en-US" dirty="0"/>
          </a:p>
        </p:txBody>
      </p:sp>
    </p:spTree>
    <p:extLst>
      <p:ext uri="{BB962C8B-B14F-4D97-AF65-F5344CB8AC3E}">
        <p14:creationId xmlns:p14="http://schemas.microsoft.com/office/powerpoint/2010/main" val="2895471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29878-E23E-7B7E-3B34-9A9188027613}"/>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C1EAA76-E14F-5E7B-F72A-F83B8576ED39}"/>
              </a:ext>
            </a:extLst>
          </p:cNvPr>
          <p:cNvSpPr>
            <a:spLocks noGrp="1"/>
          </p:cNvSpPr>
          <p:nvPr>
            <p:ph type="title"/>
          </p:nvPr>
        </p:nvSpPr>
        <p:spPr/>
        <p:txBody>
          <a:bodyPr/>
          <a:lstStyle/>
          <a:p>
            <a:r>
              <a:rPr lang="en-US" sz="2800"/>
              <a:t>Rule 45 - Health Protective Constituents (HPC) For Land Fill Gas</a:t>
            </a:r>
          </a:p>
        </p:txBody>
      </p:sp>
      <p:sp>
        <p:nvSpPr>
          <p:cNvPr id="4" name="Slide Number Placeholder 3">
            <a:extLst>
              <a:ext uri="{FF2B5EF4-FFF2-40B4-BE49-F238E27FC236}">
                <a16:creationId xmlns:a16="http://schemas.microsoft.com/office/drawing/2014/main" id="{7B2F7E85-C987-19B4-0738-9ECF30909DEC}"/>
              </a:ext>
            </a:extLst>
          </p:cNvPr>
          <p:cNvSpPr>
            <a:spLocks noGrp="1"/>
          </p:cNvSpPr>
          <p:nvPr>
            <p:ph type="sldNum" sz="quarter" idx="4"/>
          </p:nvPr>
        </p:nvSpPr>
        <p:spPr/>
        <p:txBody>
          <a:bodyPr/>
          <a:lstStyle/>
          <a:p>
            <a:fld id="{72410227-0A74-4DD0-97A1-EFCFB8B7378B}" type="slidenum">
              <a:rPr lang="en-US" smtClean="0"/>
              <a:pPr/>
              <a:t>13</a:t>
            </a:fld>
            <a:endParaRPr lang="en-US"/>
          </a:p>
        </p:txBody>
      </p:sp>
      <p:pic>
        <p:nvPicPr>
          <p:cNvPr id="2" name="Content Placeholder 1">
            <a:extLst>
              <a:ext uri="{FF2B5EF4-FFF2-40B4-BE49-F238E27FC236}">
                <a16:creationId xmlns:a16="http://schemas.microsoft.com/office/drawing/2014/main" id="{8EFD7E79-34B9-2732-52CF-001007F8D4F4}"/>
              </a:ext>
            </a:extLst>
          </p:cNvPr>
          <p:cNvPicPr>
            <a:picLocks noGrp="1" noChangeAspect="1"/>
          </p:cNvPicPr>
          <p:nvPr>
            <p:ph idx="1"/>
          </p:nvPr>
        </p:nvPicPr>
        <p:blipFill>
          <a:blip r:embed="rId2"/>
          <a:stretch>
            <a:fillRect/>
          </a:stretch>
        </p:blipFill>
        <p:spPr>
          <a:xfrm>
            <a:off x="816662" y="1648452"/>
            <a:ext cx="4733333" cy="980952"/>
          </a:xfrm>
          <a:prstGeom prst="rect">
            <a:avLst/>
          </a:prstGeom>
        </p:spPr>
      </p:pic>
      <p:pic>
        <p:nvPicPr>
          <p:cNvPr id="5" name="Picture 4">
            <a:extLst>
              <a:ext uri="{FF2B5EF4-FFF2-40B4-BE49-F238E27FC236}">
                <a16:creationId xmlns:a16="http://schemas.microsoft.com/office/drawing/2014/main" id="{2FFC26D9-1EB5-823C-31C5-CDCAEFC8C160}"/>
              </a:ext>
            </a:extLst>
          </p:cNvPr>
          <p:cNvPicPr>
            <a:picLocks noChangeAspect="1"/>
          </p:cNvPicPr>
          <p:nvPr/>
        </p:nvPicPr>
        <p:blipFill>
          <a:blip r:embed="rId3"/>
          <a:stretch>
            <a:fillRect/>
          </a:stretch>
        </p:blipFill>
        <p:spPr>
          <a:xfrm>
            <a:off x="590419" y="3499393"/>
            <a:ext cx="6542857" cy="1000000"/>
          </a:xfrm>
          <a:prstGeom prst="rect">
            <a:avLst/>
          </a:prstGeom>
        </p:spPr>
      </p:pic>
      <p:sp>
        <p:nvSpPr>
          <p:cNvPr id="7" name="Content Placeholder 6">
            <a:extLst>
              <a:ext uri="{FF2B5EF4-FFF2-40B4-BE49-F238E27FC236}">
                <a16:creationId xmlns:a16="http://schemas.microsoft.com/office/drawing/2014/main" id="{CEC7A64B-E64F-D171-41E5-C02DA3485BDF}"/>
              </a:ext>
            </a:extLst>
          </p:cNvPr>
          <p:cNvSpPr txBox="1">
            <a:spLocks/>
          </p:cNvSpPr>
          <p:nvPr/>
        </p:nvSpPr>
        <p:spPr>
          <a:xfrm>
            <a:off x="364984" y="960632"/>
            <a:ext cx="9976220" cy="462815"/>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Clr>
                <a:schemeClr val="tx2"/>
              </a:buClr>
              <a:buSzPct val="100000"/>
              <a:buFont typeface="Arial" pitchFamily="34" charset="0"/>
              <a:buChar char="»"/>
              <a:defRPr sz="2800" kern="1200">
                <a:solidFill>
                  <a:schemeClr val="tx1"/>
                </a:solidFill>
                <a:latin typeface="Avenir Next LT Pro" panose="020B0504020202020204" pitchFamily="34" charset="0"/>
                <a:ea typeface="+mn-ea"/>
                <a:cs typeface="Arial" pitchFamily="34" charset="0"/>
              </a:defRPr>
            </a:lvl1pPr>
            <a:lvl2pPr marL="742950" indent="-285750" algn="l" defTabSz="914400" rtl="0" eaLnBrk="1" latinLnBrk="0" hangingPunct="1">
              <a:spcBef>
                <a:spcPct val="20000"/>
              </a:spcBef>
              <a:buClr>
                <a:schemeClr val="tx2"/>
              </a:buClr>
              <a:buFont typeface="Wingdings" pitchFamily="2" charset="2"/>
              <a:buChar char="§"/>
              <a:defRPr sz="2400" kern="1200">
                <a:solidFill>
                  <a:schemeClr val="tx1"/>
                </a:solidFill>
                <a:latin typeface="Avenir Next LT Pro" panose="020B0504020202020204" pitchFamily="34" charset="0"/>
                <a:ea typeface="+mn-ea"/>
                <a:cs typeface="Arial" pitchFamily="34" charset="0"/>
              </a:defRPr>
            </a:lvl2pPr>
            <a:lvl3pPr marL="1143000" indent="-228600" algn="l" defTabSz="914400" rtl="0" eaLnBrk="1" latinLnBrk="0" hangingPunct="1">
              <a:spcBef>
                <a:spcPct val="20000"/>
              </a:spcBef>
              <a:buClr>
                <a:schemeClr val="tx2"/>
              </a:buClr>
              <a:buFont typeface="Arial" pitchFamily="34" charset="0"/>
              <a:buChar char="•"/>
              <a:defRPr sz="2000" kern="1200">
                <a:solidFill>
                  <a:schemeClr val="tx1"/>
                </a:solidFill>
                <a:latin typeface="Avenir Next LT Pro" panose="020B0504020202020204" pitchFamily="34" charset="0"/>
                <a:ea typeface="+mn-ea"/>
                <a:cs typeface="Arial" pitchFamily="34" charset="0"/>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Avenir Next LT Pro" panose="020B0504020202020204" pitchFamily="34" charset="0"/>
                <a:ea typeface="+mn-ea"/>
                <a:cs typeface="Arial" pitchFamily="34" charset="0"/>
              </a:defRPr>
            </a:lvl4pPr>
            <a:lvl5pPr marL="2057400" indent="-228600" algn="l" defTabSz="914400" rtl="0" eaLnBrk="1" latinLnBrk="0" hangingPunct="1">
              <a:spcBef>
                <a:spcPct val="20000"/>
              </a:spcBef>
              <a:buClr>
                <a:schemeClr val="tx2"/>
              </a:buClr>
              <a:buFont typeface="Arial" pitchFamily="34" charset="0"/>
              <a:buChar char="»"/>
              <a:defRPr sz="1800" kern="1200">
                <a:solidFill>
                  <a:schemeClr val="tx1"/>
                </a:solidFill>
                <a:latin typeface="Avenir Next LT Pro" panose="020B0504020202020204"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Fluorocarbons (as F)</a:t>
            </a:r>
          </a:p>
        </p:txBody>
      </p:sp>
      <p:sp>
        <p:nvSpPr>
          <p:cNvPr id="8" name="Content Placeholder 6">
            <a:extLst>
              <a:ext uri="{FF2B5EF4-FFF2-40B4-BE49-F238E27FC236}">
                <a16:creationId xmlns:a16="http://schemas.microsoft.com/office/drawing/2014/main" id="{5DC1D4B1-5C74-9B2A-54A1-03F017563285}"/>
              </a:ext>
            </a:extLst>
          </p:cNvPr>
          <p:cNvSpPr txBox="1">
            <a:spLocks/>
          </p:cNvSpPr>
          <p:nvPr/>
        </p:nvSpPr>
        <p:spPr>
          <a:xfrm>
            <a:off x="272287" y="2895792"/>
            <a:ext cx="9976220" cy="462815"/>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Clr>
                <a:schemeClr val="tx2"/>
              </a:buClr>
              <a:buSzPct val="100000"/>
              <a:buFont typeface="Arial" pitchFamily="34" charset="0"/>
              <a:buChar char="»"/>
              <a:defRPr sz="2800" kern="1200">
                <a:solidFill>
                  <a:schemeClr val="tx1"/>
                </a:solidFill>
                <a:latin typeface="Avenir Next LT Pro" panose="020B0504020202020204" pitchFamily="34" charset="0"/>
                <a:ea typeface="+mn-ea"/>
                <a:cs typeface="Arial" pitchFamily="34" charset="0"/>
              </a:defRPr>
            </a:lvl1pPr>
            <a:lvl2pPr marL="742950" indent="-285750" algn="l" defTabSz="914400" rtl="0" eaLnBrk="1" latinLnBrk="0" hangingPunct="1">
              <a:spcBef>
                <a:spcPct val="20000"/>
              </a:spcBef>
              <a:buClr>
                <a:schemeClr val="tx2"/>
              </a:buClr>
              <a:buFont typeface="Wingdings" pitchFamily="2" charset="2"/>
              <a:buChar char="§"/>
              <a:defRPr sz="2400" kern="1200">
                <a:solidFill>
                  <a:schemeClr val="tx1"/>
                </a:solidFill>
                <a:latin typeface="Avenir Next LT Pro" panose="020B0504020202020204" pitchFamily="34" charset="0"/>
                <a:ea typeface="+mn-ea"/>
                <a:cs typeface="Arial" pitchFamily="34" charset="0"/>
              </a:defRPr>
            </a:lvl2pPr>
            <a:lvl3pPr marL="1143000" indent="-228600" algn="l" defTabSz="914400" rtl="0" eaLnBrk="1" latinLnBrk="0" hangingPunct="1">
              <a:spcBef>
                <a:spcPct val="20000"/>
              </a:spcBef>
              <a:buClr>
                <a:schemeClr val="tx2"/>
              </a:buClr>
              <a:buFont typeface="Arial" pitchFamily="34" charset="0"/>
              <a:buChar char="•"/>
              <a:defRPr sz="2000" kern="1200">
                <a:solidFill>
                  <a:schemeClr val="tx1"/>
                </a:solidFill>
                <a:latin typeface="Avenir Next LT Pro" panose="020B0504020202020204" pitchFamily="34" charset="0"/>
                <a:ea typeface="+mn-ea"/>
                <a:cs typeface="Arial" pitchFamily="34" charset="0"/>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Avenir Next LT Pro" panose="020B0504020202020204" pitchFamily="34" charset="0"/>
                <a:ea typeface="+mn-ea"/>
                <a:cs typeface="Arial" pitchFamily="34" charset="0"/>
              </a:defRPr>
            </a:lvl4pPr>
            <a:lvl5pPr marL="2057400" indent="-228600" algn="l" defTabSz="914400" rtl="0" eaLnBrk="1" latinLnBrk="0" hangingPunct="1">
              <a:spcBef>
                <a:spcPct val="20000"/>
              </a:spcBef>
              <a:buClr>
                <a:schemeClr val="tx2"/>
              </a:buClr>
              <a:buFont typeface="Arial" pitchFamily="34" charset="0"/>
              <a:buChar char="»"/>
              <a:defRPr sz="1800" kern="1200">
                <a:solidFill>
                  <a:schemeClr val="tx1"/>
                </a:solidFill>
                <a:latin typeface="Avenir Next LT Pro" panose="020B0504020202020204"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Silicon Compounds (as Si)</a:t>
            </a:r>
          </a:p>
        </p:txBody>
      </p:sp>
      <p:sp>
        <p:nvSpPr>
          <p:cNvPr id="6" name="TextBox 5">
            <a:extLst>
              <a:ext uri="{FF2B5EF4-FFF2-40B4-BE49-F238E27FC236}">
                <a16:creationId xmlns:a16="http://schemas.microsoft.com/office/drawing/2014/main" id="{AEF0CFA6-E5C1-2AE5-49A7-142C69FFCCEA}"/>
              </a:ext>
            </a:extLst>
          </p:cNvPr>
          <p:cNvSpPr txBox="1"/>
          <p:nvPr/>
        </p:nvSpPr>
        <p:spPr>
          <a:xfrm>
            <a:off x="590419" y="4759679"/>
            <a:ext cx="10515600" cy="646331"/>
          </a:xfrm>
          <a:prstGeom prst="rect">
            <a:avLst/>
          </a:prstGeom>
          <a:noFill/>
        </p:spPr>
        <p:txBody>
          <a:bodyPr wrap="square">
            <a:spAutoFit/>
          </a:bodyPr>
          <a:lstStyle/>
          <a:p>
            <a:r>
              <a:rPr lang="en-US" dirty="0">
                <a:hlinkClick r:id="rId4"/>
              </a:rPr>
              <a:t>Biogas </a:t>
            </a:r>
            <a:r>
              <a:rPr lang="en-US" dirty="0" err="1">
                <a:hlinkClick r:id="rId4"/>
              </a:rPr>
              <a:t>Consituents</a:t>
            </a:r>
            <a:r>
              <a:rPr lang="en-US" dirty="0">
                <a:hlinkClick r:id="rId4"/>
              </a:rPr>
              <a:t> of Concern and Health Protective Levels for Biomethane: Supplement Report to OEHHA AB 1900 Biogas Recommendations</a:t>
            </a:r>
            <a:endParaRPr lang="en-US" dirty="0"/>
          </a:p>
        </p:txBody>
      </p:sp>
      <p:pic>
        <p:nvPicPr>
          <p:cNvPr id="3" name="Content Placeholder 7" descr="A black background with a black square&#10;&#10;Description automatically generated with medium confidence">
            <a:extLst>
              <a:ext uri="{FF2B5EF4-FFF2-40B4-BE49-F238E27FC236}">
                <a16:creationId xmlns:a16="http://schemas.microsoft.com/office/drawing/2014/main" id="{5C34560C-F57A-B448-74C2-390FA44CEB0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544" r="31357"/>
          <a:stretch/>
        </p:blipFill>
        <p:spPr>
          <a:xfrm>
            <a:off x="8854149" y="2824519"/>
            <a:ext cx="1487055" cy="1612936"/>
          </a:xfrm>
          <a:prstGeom prst="rect">
            <a:avLst/>
          </a:prstGeom>
        </p:spPr>
      </p:pic>
    </p:spTree>
    <p:extLst>
      <p:ext uri="{BB962C8B-B14F-4D97-AF65-F5344CB8AC3E}">
        <p14:creationId xmlns:p14="http://schemas.microsoft.com/office/powerpoint/2010/main" val="2169743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FACBE-F9FD-4757-C1FF-1DF8DFF876F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A96EB3B-C73F-DD7E-434E-7320EDF8654D}"/>
              </a:ext>
            </a:extLst>
          </p:cNvPr>
          <p:cNvPicPr>
            <a:picLocks noChangeAspect="1"/>
          </p:cNvPicPr>
          <p:nvPr/>
        </p:nvPicPr>
        <p:blipFill>
          <a:blip r:embed="rId2"/>
          <a:stretch>
            <a:fillRect/>
          </a:stretch>
        </p:blipFill>
        <p:spPr>
          <a:xfrm>
            <a:off x="1613428" y="1740190"/>
            <a:ext cx="2076829" cy="3271830"/>
          </a:xfrm>
          <a:prstGeom prst="rect">
            <a:avLst/>
          </a:prstGeom>
        </p:spPr>
      </p:pic>
      <p:sp>
        <p:nvSpPr>
          <p:cNvPr id="9" name="Title 8">
            <a:extLst>
              <a:ext uri="{FF2B5EF4-FFF2-40B4-BE49-F238E27FC236}">
                <a16:creationId xmlns:a16="http://schemas.microsoft.com/office/drawing/2014/main" id="{0B2AAF15-B673-BF87-5DEE-F1B1823FD1F5}"/>
              </a:ext>
            </a:extLst>
          </p:cNvPr>
          <p:cNvSpPr>
            <a:spLocks noGrp="1"/>
          </p:cNvSpPr>
          <p:nvPr>
            <p:ph type="title"/>
          </p:nvPr>
        </p:nvSpPr>
        <p:spPr/>
        <p:txBody>
          <a:bodyPr/>
          <a:lstStyle/>
          <a:p>
            <a:r>
              <a:rPr lang="en-US" sz="2800" dirty="0"/>
              <a:t>Rule 45 - Health Protective Constituents (HPC)</a:t>
            </a:r>
          </a:p>
        </p:txBody>
      </p:sp>
      <p:sp>
        <p:nvSpPr>
          <p:cNvPr id="4" name="Slide Number Placeholder 3">
            <a:extLst>
              <a:ext uri="{FF2B5EF4-FFF2-40B4-BE49-F238E27FC236}">
                <a16:creationId xmlns:a16="http://schemas.microsoft.com/office/drawing/2014/main" id="{EF064835-90C2-B874-2CC4-F2A24F38C830}"/>
              </a:ext>
            </a:extLst>
          </p:cNvPr>
          <p:cNvSpPr>
            <a:spLocks noGrp="1"/>
          </p:cNvSpPr>
          <p:nvPr>
            <p:ph type="sldNum" sz="quarter" idx="4"/>
          </p:nvPr>
        </p:nvSpPr>
        <p:spPr/>
        <p:txBody>
          <a:bodyPr/>
          <a:lstStyle/>
          <a:p>
            <a:fld id="{72410227-0A74-4DD0-97A1-EFCFB8B7378B}" type="slidenum">
              <a:rPr lang="en-US" smtClean="0"/>
              <a:pPr/>
              <a:t>14</a:t>
            </a:fld>
            <a:endParaRPr lang="en-US" dirty="0"/>
          </a:p>
        </p:txBody>
      </p:sp>
      <p:pic>
        <p:nvPicPr>
          <p:cNvPr id="6" name="Picture 5">
            <a:extLst>
              <a:ext uri="{FF2B5EF4-FFF2-40B4-BE49-F238E27FC236}">
                <a16:creationId xmlns:a16="http://schemas.microsoft.com/office/drawing/2014/main" id="{73DC2CD5-9C0E-8EE1-705F-05CFE36371DB}"/>
              </a:ext>
            </a:extLst>
          </p:cNvPr>
          <p:cNvPicPr>
            <a:picLocks noChangeAspect="1"/>
          </p:cNvPicPr>
          <p:nvPr/>
        </p:nvPicPr>
        <p:blipFill>
          <a:blip r:embed="rId3"/>
          <a:stretch>
            <a:fillRect/>
          </a:stretch>
        </p:blipFill>
        <p:spPr>
          <a:xfrm>
            <a:off x="4897433" y="861925"/>
            <a:ext cx="6457143" cy="3676190"/>
          </a:xfrm>
          <a:prstGeom prst="rect">
            <a:avLst/>
          </a:prstGeom>
        </p:spPr>
      </p:pic>
      <p:sp>
        <p:nvSpPr>
          <p:cNvPr id="7" name="Content Placeholder 6">
            <a:extLst>
              <a:ext uri="{FF2B5EF4-FFF2-40B4-BE49-F238E27FC236}">
                <a16:creationId xmlns:a16="http://schemas.microsoft.com/office/drawing/2014/main" id="{951A87FA-AC48-7503-6A2E-30D3210A9A22}"/>
              </a:ext>
            </a:extLst>
          </p:cNvPr>
          <p:cNvSpPr>
            <a:spLocks noGrp="1"/>
          </p:cNvSpPr>
          <p:nvPr>
            <p:ph idx="1"/>
          </p:nvPr>
        </p:nvSpPr>
        <p:spPr>
          <a:xfrm>
            <a:off x="364984" y="960632"/>
            <a:ext cx="9976220" cy="462815"/>
          </a:xfrm>
        </p:spPr>
        <p:txBody>
          <a:bodyPr>
            <a:normAutofit fontScale="92500" lnSpcReduction="10000"/>
          </a:bodyPr>
          <a:lstStyle/>
          <a:p>
            <a:r>
              <a:rPr lang="en-US"/>
              <a:t>Sulfur Compounds (as S)</a:t>
            </a:r>
          </a:p>
        </p:txBody>
      </p:sp>
      <p:sp>
        <p:nvSpPr>
          <p:cNvPr id="3" name="TextBox 2">
            <a:extLst>
              <a:ext uri="{FF2B5EF4-FFF2-40B4-BE49-F238E27FC236}">
                <a16:creationId xmlns:a16="http://schemas.microsoft.com/office/drawing/2014/main" id="{7C215AEA-EBB5-A325-1A52-FCE92F984F88}"/>
              </a:ext>
            </a:extLst>
          </p:cNvPr>
          <p:cNvSpPr txBox="1"/>
          <p:nvPr/>
        </p:nvSpPr>
        <p:spPr>
          <a:xfrm>
            <a:off x="702732" y="4762444"/>
            <a:ext cx="10651843" cy="646331"/>
          </a:xfrm>
          <a:prstGeom prst="rect">
            <a:avLst/>
          </a:prstGeom>
          <a:noFill/>
        </p:spPr>
        <p:txBody>
          <a:bodyPr wrap="square">
            <a:spAutoFit/>
          </a:bodyPr>
          <a:lstStyle/>
          <a:p>
            <a:r>
              <a:rPr lang="en-US" dirty="0">
                <a:hlinkClick r:id="rId4"/>
              </a:rPr>
              <a:t>Biogas </a:t>
            </a:r>
            <a:r>
              <a:rPr lang="en-US" dirty="0" err="1">
                <a:hlinkClick r:id="rId4"/>
              </a:rPr>
              <a:t>Consituents</a:t>
            </a:r>
            <a:r>
              <a:rPr lang="en-US" dirty="0">
                <a:hlinkClick r:id="rId4"/>
              </a:rPr>
              <a:t> of Concern and Health Protective Levels for Biomethane: Supplement Report to OEHHA AB 1900 Biogas Recommendations</a:t>
            </a:r>
            <a:endParaRPr lang="en-US" dirty="0"/>
          </a:p>
        </p:txBody>
      </p:sp>
      <p:sp>
        <p:nvSpPr>
          <p:cNvPr id="8" name="TextBox 7">
            <a:extLst>
              <a:ext uri="{FF2B5EF4-FFF2-40B4-BE49-F238E27FC236}">
                <a16:creationId xmlns:a16="http://schemas.microsoft.com/office/drawing/2014/main" id="{04F822AE-BCC4-8CF7-FA67-D1F99199E2E8}"/>
              </a:ext>
            </a:extLst>
          </p:cNvPr>
          <p:cNvSpPr txBox="1"/>
          <p:nvPr/>
        </p:nvSpPr>
        <p:spPr>
          <a:xfrm>
            <a:off x="1224643" y="1370858"/>
            <a:ext cx="2269671" cy="369332"/>
          </a:xfrm>
          <a:prstGeom prst="rect">
            <a:avLst/>
          </a:prstGeom>
          <a:noFill/>
        </p:spPr>
        <p:txBody>
          <a:bodyPr wrap="square" rtlCol="0">
            <a:spAutoFit/>
          </a:bodyPr>
          <a:lstStyle/>
          <a:p>
            <a:r>
              <a:rPr lang="en-US" dirty="0"/>
              <a:t>3</a:t>
            </a:r>
            <a:r>
              <a:rPr lang="en-US" baseline="30000" dirty="0"/>
              <a:t>rd</a:t>
            </a:r>
            <a:r>
              <a:rPr lang="en-US" dirty="0"/>
              <a:t> Party Lab List </a:t>
            </a:r>
          </a:p>
        </p:txBody>
      </p:sp>
    </p:spTree>
    <p:extLst>
      <p:ext uri="{BB962C8B-B14F-4D97-AF65-F5344CB8AC3E}">
        <p14:creationId xmlns:p14="http://schemas.microsoft.com/office/powerpoint/2010/main" val="3948266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34450-985D-C906-4A41-44DE70B7BC2E}"/>
              </a:ext>
            </a:extLst>
          </p:cNvPr>
          <p:cNvSpPr>
            <a:spLocks noGrp="1"/>
          </p:cNvSpPr>
          <p:nvPr>
            <p:ph type="title"/>
          </p:nvPr>
        </p:nvSpPr>
        <p:spPr>
          <a:xfrm>
            <a:off x="449091" y="274638"/>
            <a:ext cx="11281464" cy="685994"/>
          </a:xfrm>
        </p:spPr>
        <p:txBody>
          <a:bodyPr anchor="t">
            <a:normAutofit/>
          </a:bodyPr>
          <a:lstStyle/>
          <a:p>
            <a:r>
              <a:rPr lang="en-US" dirty="0"/>
              <a:t>Rule 45 </a:t>
            </a:r>
          </a:p>
        </p:txBody>
      </p:sp>
      <p:sp>
        <p:nvSpPr>
          <p:cNvPr id="4" name="Slide Number Placeholder 3">
            <a:extLst>
              <a:ext uri="{FF2B5EF4-FFF2-40B4-BE49-F238E27FC236}">
                <a16:creationId xmlns:a16="http://schemas.microsoft.com/office/drawing/2014/main" id="{1A78F51C-672C-576E-2296-512721A92DE4}"/>
              </a:ext>
            </a:extLst>
          </p:cNvPr>
          <p:cNvSpPr>
            <a:spLocks noGrp="1"/>
          </p:cNvSpPr>
          <p:nvPr>
            <p:ph type="sldNum" sz="quarter" idx="4"/>
          </p:nvPr>
        </p:nvSpPr>
        <p:spPr>
          <a:xfrm>
            <a:off x="5846597" y="6312628"/>
            <a:ext cx="498806" cy="269738"/>
          </a:xfrm>
        </p:spPr>
        <p:txBody>
          <a:bodyPr anchor="ctr">
            <a:normAutofit/>
          </a:bodyPr>
          <a:lstStyle/>
          <a:p>
            <a:pPr>
              <a:lnSpc>
                <a:spcPct val="90000"/>
              </a:lnSpc>
              <a:spcAft>
                <a:spcPts val="600"/>
              </a:spcAft>
            </a:pPr>
            <a:fld id="{72410227-0A74-4DD0-97A1-EFCFB8B7378B}" type="slidenum">
              <a:rPr lang="en-US" smtClean="0"/>
              <a:pPr>
                <a:lnSpc>
                  <a:spcPct val="90000"/>
                </a:lnSpc>
                <a:spcAft>
                  <a:spcPts val="600"/>
                </a:spcAft>
              </a:pPr>
              <a:t>15</a:t>
            </a:fld>
            <a:endParaRPr lang="en-US"/>
          </a:p>
        </p:txBody>
      </p:sp>
      <p:graphicFrame>
        <p:nvGraphicFramePr>
          <p:cNvPr id="6" name="Content Placeholder 2">
            <a:extLst>
              <a:ext uri="{FF2B5EF4-FFF2-40B4-BE49-F238E27FC236}">
                <a16:creationId xmlns:a16="http://schemas.microsoft.com/office/drawing/2014/main" id="{08884EA3-8F00-EF2F-8064-AA8E50EE0DC1}"/>
              </a:ext>
            </a:extLst>
          </p:cNvPr>
          <p:cNvGraphicFramePr>
            <a:graphicFrameLocks noGrp="1"/>
          </p:cNvGraphicFramePr>
          <p:nvPr>
            <p:ph idx="1"/>
          </p:nvPr>
        </p:nvGraphicFramePr>
        <p:xfrm>
          <a:off x="459252" y="1178560"/>
          <a:ext cx="11281464" cy="4708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3387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F1F26-FCED-7AEA-86B9-6CC1A9CF7E01}"/>
              </a:ext>
            </a:extLst>
          </p:cNvPr>
          <p:cNvSpPr>
            <a:spLocks noGrp="1"/>
          </p:cNvSpPr>
          <p:nvPr>
            <p:ph type="title"/>
          </p:nvPr>
        </p:nvSpPr>
        <p:spPr>
          <a:xfrm>
            <a:off x="451283" y="274638"/>
            <a:ext cx="11269113" cy="685995"/>
          </a:xfrm>
        </p:spPr>
        <p:txBody>
          <a:bodyPr anchor="t">
            <a:normAutofit/>
          </a:bodyPr>
          <a:lstStyle/>
          <a:p>
            <a:r>
              <a:rPr lang="en-US" dirty="0"/>
              <a:t>Testing Schedule</a:t>
            </a:r>
          </a:p>
        </p:txBody>
      </p:sp>
      <p:sp>
        <p:nvSpPr>
          <p:cNvPr id="5" name="Slide Number Placeholder 4">
            <a:extLst>
              <a:ext uri="{FF2B5EF4-FFF2-40B4-BE49-F238E27FC236}">
                <a16:creationId xmlns:a16="http://schemas.microsoft.com/office/drawing/2014/main" id="{1EC4FEB3-6AC5-1629-BC1F-169CBB08C326}"/>
              </a:ext>
            </a:extLst>
          </p:cNvPr>
          <p:cNvSpPr>
            <a:spLocks noGrp="1"/>
          </p:cNvSpPr>
          <p:nvPr>
            <p:ph type="sldNum" sz="quarter" idx="4"/>
          </p:nvPr>
        </p:nvSpPr>
        <p:spPr>
          <a:xfrm>
            <a:off x="5846597" y="6312628"/>
            <a:ext cx="498806" cy="269738"/>
          </a:xfrm>
        </p:spPr>
        <p:txBody>
          <a:bodyPr anchor="ctr">
            <a:normAutofit/>
          </a:bodyPr>
          <a:lstStyle/>
          <a:p>
            <a:pPr>
              <a:lnSpc>
                <a:spcPct val="90000"/>
              </a:lnSpc>
              <a:spcAft>
                <a:spcPts val="600"/>
              </a:spcAft>
            </a:pPr>
            <a:fld id="{72410227-0A74-4DD0-97A1-EFCFB8B7378B}" type="slidenum">
              <a:rPr lang="en-US" smtClean="0"/>
              <a:pPr>
                <a:lnSpc>
                  <a:spcPct val="90000"/>
                </a:lnSpc>
                <a:spcAft>
                  <a:spcPts val="600"/>
                </a:spcAft>
              </a:pPr>
              <a:t>16</a:t>
            </a:fld>
            <a:endParaRPr lang="en-US"/>
          </a:p>
        </p:txBody>
      </p:sp>
      <p:sp>
        <p:nvSpPr>
          <p:cNvPr id="9" name="Arrow: Right 8">
            <a:extLst>
              <a:ext uri="{FF2B5EF4-FFF2-40B4-BE49-F238E27FC236}">
                <a16:creationId xmlns:a16="http://schemas.microsoft.com/office/drawing/2014/main" id="{F30D9E13-0047-E0C8-AD40-BF8195FB9E30}"/>
              </a:ext>
            </a:extLst>
          </p:cNvPr>
          <p:cNvSpPr/>
          <p:nvPr/>
        </p:nvSpPr>
        <p:spPr>
          <a:xfrm>
            <a:off x="812800" y="1960880"/>
            <a:ext cx="2326640" cy="10769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r>
              <a:rPr lang="en-US" baseline="30000" dirty="0">
                <a:solidFill>
                  <a:schemeClr val="bg1"/>
                </a:solidFill>
              </a:rPr>
              <a:t>rd</a:t>
            </a:r>
            <a:r>
              <a:rPr lang="en-US" dirty="0">
                <a:solidFill>
                  <a:schemeClr val="bg1"/>
                </a:solidFill>
              </a:rPr>
              <a:t> Party Analysis</a:t>
            </a:r>
          </a:p>
        </p:txBody>
      </p:sp>
      <p:sp>
        <p:nvSpPr>
          <p:cNvPr id="12" name="Arrow: Right 11">
            <a:extLst>
              <a:ext uri="{FF2B5EF4-FFF2-40B4-BE49-F238E27FC236}">
                <a16:creationId xmlns:a16="http://schemas.microsoft.com/office/drawing/2014/main" id="{43C27DC7-C6C8-C475-A8F5-1FC48165EE9C}"/>
              </a:ext>
            </a:extLst>
          </p:cNvPr>
          <p:cNvSpPr/>
          <p:nvPr/>
        </p:nvSpPr>
        <p:spPr>
          <a:xfrm>
            <a:off x="3281680" y="1960880"/>
            <a:ext cx="2326640" cy="10769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Review Results</a:t>
            </a:r>
          </a:p>
        </p:txBody>
      </p:sp>
      <p:sp>
        <p:nvSpPr>
          <p:cNvPr id="13" name="TextBox 12">
            <a:extLst>
              <a:ext uri="{FF2B5EF4-FFF2-40B4-BE49-F238E27FC236}">
                <a16:creationId xmlns:a16="http://schemas.microsoft.com/office/drawing/2014/main" id="{F59A211C-5468-FFE2-99D8-17822B280D1C}"/>
              </a:ext>
            </a:extLst>
          </p:cNvPr>
          <p:cNvSpPr txBox="1"/>
          <p:nvPr/>
        </p:nvSpPr>
        <p:spPr>
          <a:xfrm rot="16200000">
            <a:off x="-335875" y="2206972"/>
            <a:ext cx="1570335" cy="584775"/>
          </a:xfrm>
          <a:prstGeom prst="rect">
            <a:avLst/>
          </a:prstGeom>
          <a:noFill/>
        </p:spPr>
        <p:txBody>
          <a:bodyPr wrap="square" rtlCol="0">
            <a:spAutoFit/>
          </a:bodyPr>
          <a:lstStyle/>
          <a:p>
            <a:pPr algn="ctr"/>
            <a:r>
              <a:rPr lang="en-US" sz="3200" b="1" dirty="0"/>
              <a:t>Initial</a:t>
            </a:r>
          </a:p>
        </p:txBody>
      </p:sp>
      <p:sp>
        <p:nvSpPr>
          <p:cNvPr id="14" name="Arrow: Right 13">
            <a:extLst>
              <a:ext uri="{FF2B5EF4-FFF2-40B4-BE49-F238E27FC236}">
                <a16:creationId xmlns:a16="http://schemas.microsoft.com/office/drawing/2014/main" id="{0E50CD51-D647-8D9D-4EFA-1FAF7E562964}"/>
              </a:ext>
            </a:extLst>
          </p:cNvPr>
          <p:cNvSpPr/>
          <p:nvPr/>
        </p:nvSpPr>
        <p:spPr>
          <a:xfrm>
            <a:off x="5750560" y="1960879"/>
            <a:ext cx="2326640" cy="10769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24-Hour Startup</a:t>
            </a:r>
          </a:p>
        </p:txBody>
      </p:sp>
      <p:sp>
        <p:nvSpPr>
          <p:cNvPr id="15" name="Arrow: Right 14">
            <a:extLst>
              <a:ext uri="{FF2B5EF4-FFF2-40B4-BE49-F238E27FC236}">
                <a16:creationId xmlns:a16="http://schemas.microsoft.com/office/drawing/2014/main" id="{BF03A4CA-D731-2739-A94E-035E0E9265F8}"/>
              </a:ext>
            </a:extLst>
          </p:cNvPr>
          <p:cNvSpPr/>
          <p:nvPr/>
        </p:nvSpPr>
        <p:spPr>
          <a:xfrm>
            <a:off x="8219440" y="1960879"/>
            <a:ext cx="2326640" cy="10769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Periodic Testing</a:t>
            </a:r>
          </a:p>
        </p:txBody>
      </p:sp>
      <p:sp>
        <p:nvSpPr>
          <p:cNvPr id="17" name="TextBox 16">
            <a:extLst>
              <a:ext uri="{FF2B5EF4-FFF2-40B4-BE49-F238E27FC236}">
                <a16:creationId xmlns:a16="http://schemas.microsoft.com/office/drawing/2014/main" id="{9D1035FB-124C-3CE7-8B33-69FA59E68EB0}"/>
              </a:ext>
            </a:extLst>
          </p:cNvPr>
          <p:cNvSpPr txBox="1"/>
          <p:nvPr/>
        </p:nvSpPr>
        <p:spPr>
          <a:xfrm rot="16200000">
            <a:off x="-486852" y="4308669"/>
            <a:ext cx="1851970" cy="584775"/>
          </a:xfrm>
          <a:prstGeom prst="rect">
            <a:avLst/>
          </a:prstGeom>
          <a:noFill/>
        </p:spPr>
        <p:txBody>
          <a:bodyPr wrap="square" rtlCol="0">
            <a:spAutoFit/>
          </a:bodyPr>
          <a:lstStyle/>
          <a:p>
            <a:pPr algn="ctr"/>
            <a:r>
              <a:rPr lang="en-US" sz="3200" b="1" dirty="0"/>
              <a:t>Periodic</a:t>
            </a:r>
          </a:p>
        </p:txBody>
      </p:sp>
      <p:sp>
        <p:nvSpPr>
          <p:cNvPr id="18" name="Arrow: Right 17">
            <a:extLst>
              <a:ext uri="{FF2B5EF4-FFF2-40B4-BE49-F238E27FC236}">
                <a16:creationId xmlns:a16="http://schemas.microsoft.com/office/drawing/2014/main" id="{7176DECB-B37A-F80A-0900-B33B62B807C8}"/>
              </a:ext>
            </a:extLst>
          </p:cNvPr>
          <p:cNvSpPr/>
          <p:nvPr/>
        </p:nvSpPr>
        <p:spPr>
          <a:xfrm>
            <a:off x="812800" y="4038087"/>
            <a:ext cx="2326640" cy="10769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Quarterly Testing</a:t>
            </a:r>
          </a:p>
        </p:txBody>
      </p:sp>
      <p:sp>
        <p:nvSpPr>
          <p:cNvPr id="19" name="Arrow: Right 18">
            <a:extLst>
              <a:ext uri="{FF2B5EF4-FFF2-40B4-BE49-F238E27FC236}">
                <a16:creationId xmlns:a16="http://schemas.microsoft.com/office/drawing/2014/main" id="{989C76BD-675A-5C9B-B28A-6939A60757CA}"/>
              </a:ext>
            </a:extLst>
          </p:cNvPr>
          <p:cNvSpPr/>
          <p:nvPr/>
        </p:nvSpPr>
        <p:spPr>
          <a:xfrm>
            <a:off x="4785360" y="4062576"/>
            <a:ext cx="2326640" cy="10769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Annual Testing</a:t>
            </a:r>
          </a:p>
        </p:txBody>
      </p:sp>
      <p:sp>
        <p:nvSpPr>
          <p:cNvPr id="20" name="Arrow: Right 19">
            <a:extLst>
              <a:ext uri="{FF2B5EF4-FFF2-40B4-BE49-F238E27FC236}">
                <a16:creationId xmlns:a16="http://schemas.microsoft.com/office/drawing/2014/main" id="{EED337E0-D9F6-23AD-D78F-8CCBFFF2F4EF}"/>
              </a:ext>
            </a:extLst>
          </p:cNvPr>
          <p:cNvSpPr/>
          <p:nvPr/>
        </p:nvSpPr>
        <p:spPr>
          <a:xfrm>
            <a:off x="8575040" y="4038085"/>
            <a:ext cx="2326640" cy="10769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Biennial Testing</a:t>
            </a:r>
          </a:p>
        </p:txBody>
      </p:sp>
      <p:cxnSp>
        <p:nvCxnSpPr>
          <p:cNvPr id="22" name="Straight Arrow Connector 21">
            <a:extLst>
              <a:ext uri="{FF2B5EF4-FFF2-40B4-BE49-F238E27FC236}">
                <a16:creationId xmlns:a16="http://schemas.microsoft.com/office/drawing/2014/main" id="{8CA00553-2829-3409-F663-AB5C339BB622}"/>
              </a:ext>
            </a:extLst>
          </p:cNvPr>
          <p:cNvCxnSpPr>
            <a:cxnSpLocks/>
            <a:stCxn id="18" idx="3"/>
            <a:endCxn id="19" idx="1"/>
          </p:cNvCxnSpPr>
          <p:nvPr/>
        </p:nvCxnSpPr>
        <p:spPr>
          <a:xfrm>
            <a:off x="3139440" y="4576567"/>
            <a:ext cx="1645920" cy="244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67DD10C-7FC1-8F7E-326D-C24EDE0DD30B}"/>
              </a:ext>
            </a:extLst>
          </p:cNvPr>
          <p:cNvSpPr txBox="1"/>
          <p:nvPr/>
        </p:nvSpPr>
        <p:spPr>
          <a:xfrm>
            <a:off x="3190240" y="3960266"/>
            <a:ext cx="1595120" cy="646331"/>
          </a:xfrm>
          <a:prstGeom prst="rect">
            <a:avLst/>
          </a:prstGeom>
          <a:noFill/>
        </p:spPr>
        <p:txBody>
          <a:bodyPr wrap="square" rtlCol="0">
            <a:spAutoFit/>
          </a:bodyPr>
          <a:lstStyle/>
          <a:p>
            <a:pPr algn="ctr"/>
            <a:r>
              <a:rPr lang="en-US" dirty="0"/>
              <a:t>4 Successful Tests</a:t>
            </a:r>
          </a:p>
        </p:txBody>
      </p:sp>
      <p:cxnSp>
        <p:nvCxnSpPr>
          <p:cNvPr id="27" name="Connector: Elbow 26">
            <a:extLst>
              <a:ext uri="{FF2B5EF4-FFF2-40B4-BE49-F238E27FC236}">
                <a16:creationId xmlns:a16="http://schemas.microsoft.com/office/drawing/2014/main" id="{1572E7E5-B337-20E5-9735-8A5BE9C1DDC3}"/>
              </a:ext>
            </a:extLst>
          </p:cNvPr>
          <p:cNvCxnSpPr>
            <a:cxnSpLocks/>
            <a:stCxn id="24" idx="2"/>
            <a:endCxn id="18" idx="2"/>
          </p:cNvCxnSpPr>
          <p:nvPr/>
        </p:nvCxnSpPr>
        <p:spPr>
          <a:xfrm rot="5400000">
            <a:off x="3040155" y="4167402"/>
            <a:ext cx="508450" cy="1386840"/>
          </a:xfrm>
          <a:prstGeom prst="bentConnector3">
            <a:avLst>
              <a:gd name="adj1" fmla="val 95004"/>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7B249AC-27B6-B747-21B2-63D8A05FCF20}"/>
              </a:ext>
            </a:extLst>
          </p:cNvPr>
          <p:cNvSpPr txBox="1"/>
          <p:nvPr/>
        </p:nvSpPr>
        <p:spPr>
          <a:xfrm>
            <a:off x="2824480" y="4765040"/>
            <a:ext cx="1163320" cy="369332"/>
          </a:xfrm>
          <a:prstGeom prst="rect">
            <a:avLst/>
          </a:prstGeom>
          <a:noFill/>
        </p:spPr>
        <p:txBody>
          <a:bodyPr wrap="square" rtlCol="0">
            <a:spAutoFit/>
          </a:bodyPr>
          <a:lstStyle/>
          <a:p>
            <a:pPr algn="ctr"/>
            <a:r>
              <a:rPr lang="en-US" dirty="0"/>
              <a:t>Fail</a:t>
            </a:r>
          </a:p>
        </p:txBody>
      </p:sp>
      <p:cxnSp>
        <p:nvCxnSpPr>
          <p:cNvPr id="33" name="Straight Arrow Connector 32">
            <a:extLst>
              <a:ext uri="{FF2B5EF4-FFF2-40B4-BE49-F238E27FC236}">
                <a16:creationId xmlns:a16="http://schemas.microsoft.com/office/drawing/2014/main" id="{E67B4E1C-C5C7-CB10-D672-1FC9BEA8429A}"/>
              </a:ext>
            </a:extLst>
          </p:cNvPr>
          <p:cNvCxnSpPr>
            <a:stCxn id="19" idx="3"/>
            <a:endCxn id="20" idx="1"/>
          </p:cNvCxnSpPr>
          <p:nvPr/>
        </p:nvCxnSpPr>
        <p:spPr>
          <a:xfrm flipV="1">
            <a:off x="7112000" y="4576565"/>
            <a:ext cx="1463040" cy="244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9900E55-43AA-285F-266D-668ACB2CA67A}"/>
              </a:ext>
            </a:extLst>
          </p:cNvPr>
          <p:cNvSpPr txBox="1"/>
          <p:nvPr/>
        </p:nvSpPr>
        <p:spPr>
          <a:xfrm>
            <a:off x="7045960" y="3969287"/>
            <a:ext cx="1595120" cy="646331"/>
          </a:xfrm>
          <a:prstGeom prst="rect">
            <a:avLst/>
          </a:prstGeom>
          <a:noFill/>
        </p:spPr>
        <p:txBody>
          <a:bodyPr wrap="square" rtlCol="0">
            <a:spAutoFit/>
          </a:bodyPr>
          <a:lstStyle/>
          <a:p>
            <a:pPr algn="ctr"/>
            <a:r>
              <a:rPr lang="en-US" dirty="0"/>
              <a:t>2 Successful Tests</a:t>
            </a:r>
          </a:p>
        </p:txBody>
      </p:sp>
      <p:cxnSp>
        <p:nvCxnSpPr>
          <p:cNvPr id="36" name="Connector: Elbow 35">
            <a:extLst>
              <a:ext uri="{FF2B5EF4-FFF2-40B4-BE49-F238E27FC236}">
                <a16:creationId xmlns:a16="http://schemas.microsoft.com/office/drawing/2014/main" id="{D0122F0D-EC62-531E-1692-966EDEE8546F}"/>
              </a:ext>
            </a:extLst>
          </p:cNvPr>
          <p:cNvCxnSpPr>
            <a:cxnSpLocks/>
            <a:stCxn id="34" idx="2"/>
            <a:endCxn id="18" idx="2"/>
          </p:cNvCxnSpPr>
          <p:nvPr/>
        </p:nvCxnSpPr>
        <p:spPr>
          <a:xfrm rot="5400000">
            <a:off x="4972526" y="2244052"/>
            <a:ext cx="499429" cy="5242560"/>
          </a:xfrm>
          <a:prstGeom prst="bentConnector3">
            <a:avLst>
              <a:gd name="adj1" fmla="val 145772"/>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BF29DB60-7E8A-FDDD-AC31-7B04736A6B52}"/>
              </a:ext>
            </a:extLst>
          </p:cNvPr>
          <p:cNvSpPr txBox="1"/>
          <p:nvPr/>
        </p:nvSpPr>
        <p:spPr>
          <a:xfrm>
            <a:off x="4445000" y="5008477"/>
            <a:ext cx="1163320" cy="369332"/>
          </a:xfrm>
          <a:prstGeom prst="rect">
            <a:avLst/>
          </a:prstGeom>
          <a:noFill/>
        </p:spPr>
        <p:txBody>
          <a:bodyPr wrap="square" rtlCol="0">
            <a:spAutoFit/>
          </a:bodyPr>
          <a:lstStyle/>
          <a:p>
            <a:pPr algn="ctr"/>
            <a:r>
              <a:rPr lang="en-US" dirty="0"/>
              <a:t>Fail</a:t>
            </a:r>
          </a:p>
        </p:txBody>
      </p:sp>
    </p:spTree>
    <p:extLst>
      <p:ext uri="{BB962C8B-B14F-4D97-AF65-F5344CB8AC3E}">
        <p14:creationId xmlns:p14="http://schemas.microsoft.com/office/powerpoint/2010/main" val="4219765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F7852-3FB5-4F89-BB65-E44167EE71DB}"/>
              </a:ext>
            </a:extLst>
          </p:cNvPr>
          <p:cNvSpPr>
            <a:spLocks noGrp="1"/>
          </p:cNvSpPr>
          <p:nvPr>
            <p:ph type="title"/>
          </p:nvPr>
        </p:nvSpPr>
        <p:spPr/>
        <p:txBody>
          <a:bodyPr/>
          <a:lstStyle/>
          <a:p>
            <a:r>
              <a:rPr lang="en-US" dirty="0"/>
              <a:t>Siloxanes</a:t>
            </a:r>
          </a:p>
        </p:txBody>
      </p:sp>
      <p:sp>
        <p:nvSpPr>
          <p:cNvPr id="3" name="Content Placeholder 2">
            <a:extLst>
              <a:ext uri="{FF2B5EF4-FFF2-40B4-BE49-F238E27FC236}">
                <a16:creationId xmlns:a16="http://schemas.microsoft.com/office/drawing/2014/main" id="{5C644525-CBBC-41FE-87B8-96B2FE558A3E}"/>
              </a:ext>
            </a:extLst>
          </p:cNvPr>
          <p:cNvSpPr>
            <a:spLocks noGrp="1"/>
          </p:cNvSpPr>
          <p:nvPr>
            <p:ph idx="1"/>
          </p:nvPr>
        </p:nvSpPr>
        <p:spPr/>
        <p:txBody>
          <a:bodyPr>
            <a:normAutofit fontScale="92500"/>
          </a:bodyPr>
          <a:lstStyle/>
          <a:p>
            <a:r>
              <a:rPr lang="en-US" dirty="0"/>
              <a:t>Integrity Risk: </a:t>
            </a:r>
          </a:p>
          <a:p>
            <a:pPr lvl="1"/>
            <a:r>
              <a:rPr lang="en-US" dirty="0"/>
              <a:t>Premature failure of industrial equipment and appliances when siloxanes are burned/combusted and form a sand-like material (silica) deposits on equipment surfaces.</a:t>
            </a:r>
          </a:p>
          <a:p>
            <a:r>
              <a:rPr lang="en-US" dirty="0"/>
              <a:t>Research project:  </a:t>
            </a:r>
          </a:p>
          <a:p>
            <a:pPr lvl="1"/>
            <a:r>
              <a:rPr lang="en-US" dirty="0"/>
              <a:t>Appliance Study completed </a:t>
            </a:r>
          </a:p>
          <a:p>
            <a:pPr lvl="1"/>
            <a:r>
              <a:rPr lang="en-US" dirty="0"/>
              <a:t>ASTM Standards for Siloxane analysis, now working on ILS (Interlaboratory study) </a:t>
            </a:r>
          </a:p>
          <a:p>
            <a:pPr lvl="1"/>
            <a:r>
              <a:rPr lang="en-US" dirty="0"/>
              <a:t>Online siloxane analyzers</a:t>
            </a:r>
          </a:p>
          <a:p>
            <a:r>
              <a:rPr lang="en-US" dirty="0"/>
              <a:t>Updated Specifications for Siloxanes:  </a:t>
            </a:r>
          </a:p>
          <a:p>
            <a:pPr lvl="1"/>
            <a:r>
              <a:rPr lang="en-US" dirty="0"/>
              <a:t>Raised the Trigger level to 0.05 mg Si/m3</a:t>
            </a:r>
          </a:p>
          <a:p>
            <a:pPr lvl="1"/>
            <a:r>
              <a:rPr lang="en-US" dirty="0"/>
              <a:t>Introduced the Upper Action Level of 0.3 mg Si/m3</a:t>
            </a:r>
          </a:p>
          <a:p>
            <a:endParaRPr lang="en-US" dirty="0"/>
          </a:p>
          <a:p>
            <a:endParaRPr lang="en-US" dirty="0"/>
          </a:p>
        </p:txBody>
      </p:sp>
      <p:sp>
        <p:nvSpPr>
          <p:cNvPr id="4" name="Slide Number Placeholder 3">
            <a:extLst>
              <a:ext uri="{FF2B5EF4-FFF2-40B4-BE49-F238E27FC236}">
                <a16:creationId xmlns:a16="http://schemas.microsoft.com/office/drawing/2014/main" id="{99A005C0-CFC1-4D5D-973F-C0FBF89F5578}"/>
              </a:ext>
            </a:extLst>
          </p:cNvPr>
          <p:cNvSpPr>
            <a:spLocks noGrp="1"/>
          </p:cNvSpPr>
          <p:nvPr>
            <p:ph type="sldNum" sz="quarter" idx="4"/>
          </p:nvPr>
        </p:nvSpPr>
        <p:spPr/>
        <p:txBody>
          <a:bodyPr/>
          <a:lstStyle/>
          <a:p>
            <a:fld id="{72410227-0A74-4DD0-97A1-EFCFB8B7378B}" type="slidenum">
              <a:rPr lang="en-US" smtClean="0"/>
              <a:pPr/>
              <a:t>17</a:t>
            </a:fld>
            <a:endParaRPr lang="en-US"/>
          </a:p>
        </p:txBody>
      </p:sp>
    </p:spTree>
    <p:extLst>
      <p:ext uri="{BB962C8B-B14F-4D97-AF65-F5344CB8AC3E}">
        <p14:creationId xmlns:p14="http://schemas.microsoft.com/office/powerpoint/2010/main" val="4008739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BE8AC-9E0B-4C6B-B75C-5A309B18B872}"/>
              </a:ext>
            </a:extLst>
          </p:cNvPr>
          <p:cNvSpPr>
            <a:spLocks noGrp="1"/>
          </p:cNvSpPr>
          <p:nvPr>
            <p:ph type="title"/>
          </p:nvPr>
        </p:nvSpPr>
        <p:spPr/>
        <p:txBody>
          <a:bodyPr/>
          <a:lstStyle/>
          <a:p>
            <a:r>
              <a:rPr lang="en-US" dirty="0"/>
              <a:t>Ammonia</a:t>
            </a:r>
          </a:p>
        </p:txBody>
      </p:sp>
      <p:sp>
        <p:nvSpPr>
          <p:cNvPr id="3" name="Content Placeholder 2">
            <a:extLst>
              <a:ext uri="{FF2B5EF4-FFF2-40B4-BE49-F238E27FC236}">
                <a16:creationId xmlns:a16="http://schemas.microsoft.com/office/drawing/2014/main" id="{24591EE5-49FD-4E4B-AE9C-0F2A8261D2BB}"/>
              </a:ext>
            </a:extLst>
          </p:cNvPr>
          <p:cNvSpPr>
            <a:spLocks noGrp="1"/>
          </p:cNvSpPr>
          <p:nvPr>
            <p:ph idx="1"/>
          </p:nvPr>
        </p:nvSpPr>
        <p:spPr/>
        <p:txBody>
          <a:bodyPr/>
          <a:lstStyle/>
          <a:p>
            <a:r>
              <a:rPr lang="en-US" dirty="0"/>
              <a:t>Integrity Risk/Concerns:  Corrosion, NOx emissions, </a:t>
            </a:r>
          </a:p>
          <a:p>
            <a:r>
              <a:rPr lang="en-US" dirty="0"/>
              <a:t>Research project on ammonia impact on GC and end use completed by USC.  Odor mask.</a:t>
            </a:r>
          </a:p>
          <a:p>
            <a:r>
              <a:rPr lang="en-US" dirty="0"/>
              <a:t>Updated Specifications for Ammonia</a:t>
            </a:r>
          </a:p>
          <a:p>
            <a:pPr lvl="1"/>
            <a:r>
              <a:rPr lang="en-US" dirty="0"/>
              <a:t>Lowered the Trigger Level to 4 ppmv</a:t>
            </a:r>
          </a:p>
          <a:p>
            <a:pPr lvl="1"/>
            <a:r>
              <a:rPr lang="en-US" dirty="0"/>
              <a:t>Introduced the Lower Action Level of 10 ppmv</a:t>
            </a:r>
          </a:p>
          <a:p>
            <a:pPr lvl="1"/>
            <a:r>
              <a:rPr lang="en-US" dirty="0"/>
              <a:t>Introduced the Upper Action Level of 25 ppmv</a:t>
            </a:r>
          </a:p>
          <a:p>
            <a:endParaRPr lang="en-US" dirty="0"/>
          </a:p>
        </p:txBody>
      </p:sp>
      <p:sp>
        <p:nvSpPr>
          <p:cNvPr id="4" name="Slide Number Placeholder 3">
            <a:extLst>
              <a:ext uri="{FF2B5EF4-FFF2-40B4-BE49-F238E27FC236}">
                <a16:creationId xmlns:a16="http://schemas.microsoft.com/office/drawing/2014/main" id="{CC420C39-17E4-4A42-8B27-9424BBD4D860}"/>
              </a:ext>
            </a:extLst>
          </p:cNvPr>
          <p:cNvSpPr>
            <a:spLocks noGrp="1"/>
          </p:cNvSpPr>
          <p:nvPr>
            <p:ph type="sldNum" sz="quarter" idx="4"/>
          </p:nvPr>
        </p:nvSpPr>
        <p:spPr/>
        <p:txBody>
          <a:bodyPr/>
          <a:lstStyle/>
          <a:p>
            <a:fld id="{72410227-0A74-4DD0-97A1-EFCFB8B7378B}" type="slidenum">
              <a:rPr lang="en-US" smtClean="0"/>
              <a:pPr/>
              <a:t>18</a:t>
            </a:fld>
            <a:endParaRPr lang="en-US"/>
          </a:p>
        </p:txBody>
      </p:sp>
    </p:spTree>
    <p:extLst>
      <p:ext uri="{BB962C8B-B14F-4D97-AF65-F5344CB8AC3E}">
        <p14:creationId xmlns:p14="http://schemas.microsoft.com/office/powerpoint/2010/main" val="685413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DA613-9A83-4AB3-9C18-23A8F52285D5}"/>
              </a:ext>
            </a:extLst>
          </p:cNvPr>
          <p:cNvSpPr>
            <a:spLocks noGrp="1"/>
          </p:cNvSpPr>
          <p:nvPr>
            <p:ph type="title"/>
          </p:nvPr>
        </p:nvSpPr>
        <p:spPr/>
        <p:txBody>
          <a:bodyPr/>
          <a:lstStyle/>
          <a:p>
            <a:r>
              <a:rPr lang="en-US" dirty="0"/>
              <a:t>Mercury</a:t>
            </a:r>
          </a:p>
        </p:txBody>
      </p:sp>
      <p:sp>
        <p:nvSpPr>
          <p:cNvPr id="3" name="Content Placeholder 2">
            <a:extLst>
              <a:ext uri="{FF2B5EF4-FFF2-40B4-BE49-F238E27FC236}">
                <a16:creationId xmlns:a16="http://schemas.microsoft.com/office/drawing/2014/main" id="{0C3A82A9-68AE-4680-84AF-45EE2B49B9DE}"/>
              </a:ext>
            </a:extLst>
          </p:cNvPr>
          <p:cNvSpPr>
            <a:spLocks noGrp="1"/>
          </p:cNvSpPr>
          <p:nvPr>
            <p:ph idx="1"/>
          </p:nvPr>
        </p:nvSpPr>
        <p:spPr/>
        <p:txBody>
          <a:bodyPr/>
          <a:lstStyle/>
          <a:p>
            <a:r>
              <a:rPr lang="en-US" dirty="0"/>
              <a:t>Integrity Risk:</a:t>
            </a:r>
          </a:p>
          <a:p>
            <a:pPr lvl="1"/>
            <a:r>
              <a:rPr lang="en-US" dirty="0"/>
              <a:t>Corrosion</a:t>
            </a:r>
          </a:p>
          <a:p>
            <a:r>
              <a:rPr lang="en-US" dirty="0"/>
              <a:t>Research:</a:t>
            </a:r>
          </a:p>
          <a:p>
            <a:pPr lvl="1"/>
            <a:r>
              <a:rPr lang="en-US" dirty="0"/>
              <a:t>USC literature study – not available under NG pipeline conditions</a:t>
            </a:r>
          </a:p>
          <a:p>
            <a:pPr lvl="1"/>
            <a:r>
              <a:rPr lang="en-US" dirty="0"/>
              <a:t>Currently working on identifying Action limits</a:t>
            </a:r>
          </a:p>
          <a:p>
            <a:r>
              <a:rPr lang="en-US" dirty="0"/>
              <a:t>Updated Specifications for Mercury</a:t>
            </a:r>
          </a:p>
          <a:p>
            <a:pPr lvl="1"/>
            <a:r>
              <a:rPr lang="en-US" dirty="0"/>
              <a:t>0.01 ug/m3 for Cryogenic applications</a:t>
            </a:r>
          </a:p>
          <a:p>
            <a:pPr lvl="1"/>
            <a:r>
              <a:rPr lang="en-US" dirty="0"/>
              <a:t>Annual progress updates to CPUC.</a:t>
            </a:r>
          </a:p>
          <a:p>
            <a:endParaRPr lang="en-US" dirty="0"/>
          </a:p>
        </p:txBody>
      </p:sp>
      <p:sp>
        <p:nvSpPr>
          <p:cNvPr id="4" name="Slide Number Placeholder 3">
            <a:extLst>
              <a:ext uri="{FF2B5EF4-FFF2-40B4-BE49-F238E27FC236}">
                <a16:creationId xmlns:a16="http://schemas.microsoft.com/office/drawing/2014/main" id="{CEA2FAC0-B385-4C23-BE66-33CE92694990}"/>
              </a:ext>
            </a:extLst>
          </p:cNvPr>
          <p:cNvSpPr>
            <a:spLocks noGrp="1"/>
          </p:cNvSpPr>
          <p:nvPr>
            <p:ph type="sldNum" sz="quarter" idx="4"/>
          </p:nvPr>
        </p:nvSpPr>
        <p:spPr/>
        <p:txBody>
          <a:bodyPr/>
          <a:lstStyle/>
          <a:p>
            <a:fld id="{72410227-0A74-4DD0-97A1-EFCFB8B7378B}" type="slidenum">
              <a:rPr lang="en-US" smtClean="0"/>
              <a:pPr/>
              <a:t>19</a:t>
            </a:fld>
            <a:endParaRPr lang="en-US"/>
          </a:p>
        </p:txBody>
      </p:sp>
    </p:spTree>
    <p:extLst>
      <p:ext uri="{BB962C8B-B14F-4D97-AF65-F5344CB8AC3E}">
        <p14:creationId xmlns:p14="http://schemas.microsoft.com/office/powerpoint/2010/main" val="1527958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FA047E-D241-E444-8038-A3CE438D1ED1}"/>
              </a:ext>
            </a:extLst>
          </p:cNvPr>
          <p:cNvSpPr>
            <a:spLocks noGrp="1"/>
          </p:cNvSpPr>
          <p:nvPr>
            <p:ph idx="1"/>
          </p:nvPr>
        </p:nvSpPr>
        <p:spPr>
          <a:xfrm>
            <a:off x="459251" y="1178560"/>
            <a:ext cx="10864613" cy="4708648"/>
          </a:xfrm>
        </p:spPr>
        <p:txBody>
          <a:bodyPr>
            <a:normAutofit/>
          </a:bodyPr>
          <a:lstStyle/>
          <a:p>
            <a:endParaRPr lang="en-US" sz="1200" dirty="0"/>
          </a:p>
          <a:p>
            <a:endParaRPr lang="en-US" sz="1600" dirty="0"/>
          </a:p>
          <a:p>
            <a:r>
              <a:rPr lang="en-US" sz="1600" b="1" dirty="0"/>
              <a:t>What is RNG</a:t>
            </a:r>
          </a:p>
          <a:p>
            <a:pPr lvl="1"/>
            <a:r>
              <a:rPr lang="en-US" sz="1200" dirty="0"/>
              <a:t>Renewable Natural Gas (RNG) is defined as a pipeline-compatible gaseous fuel derived from biogenic or other renewable sources that has lower life cycle carbon dioxide equivalent (CO2e) emissions than geologic natural gas</a:t>
            </a:r>
          </a:p>
          <a:p>
            <a:r>
              <a:rPr lang="en-US" sz="1600" b="1" dirty="0"/>
              <a:t>What is Biogas</a:t>
            </a:r>
          </a:p>
          <a:p>
            <a:pPr lvl="1"/>
            <a:r>
              <a:rPr lang="en-US" sz="1200" dirty="0"/>
              <a:t>Gas produced from the anaerobic decomposition of organic material</a:t>
            </a:r>
          </a:p>
          <a:p>
            <a:r>
              <a:rPr lang="en-US" sz="1600" b="1" dirty="0"/>
              <a:t>What is Biomethane</a:t>
            </a:r>
          </a:p>
          <a:p>
            <a:pPr marL="457200" lvl="1" indent="0">
              <a:buNone/>
            </a:pPr>
            <a:r>
              <a:rPr lang="en-US" sz="1600" dirty="0"/>
              <a:t>Biogas that has been conditioned or upgraded to comply with this Rule’s gas quality specifications</a:t>
            </a:r>
          </a:p>
          <a:p>
            <a:pPr lvl="1"/>
            <a:endParaRPr lang="en-US" dirty="0"/>
          </a:p>
          <a:p>
            <a:pPr marL="457200" lvl="1" indent="0">
              <a:buNone/>
            </a:pPr>
            <a:endParaRPr lang="en-US" dirty="0"/>
          </a:p>
        </p:txBody>
      </p:sp>
      <p:sp>
        <p:nvSpPr>
          <p:cNvPr id="2" name="Title 1">
            <a:extLst>
              <a:ext uri="{FF2B5EF4-FFF2-40B4-BE49-F238E27FC236}">
                <a16:creationId xmlns:a16="http://schemas.microsoft.com/office/drawing/2014/main" id="{A72B1AD7-8C3F-C141-B1CD-4AD8014AAEF5}"/>
              </a:ext>
            </a:extLst>
          </p:cNvPr>
          <p:cNvSpPr>
            <a:spLocks noGrp="1"/>
          </p:cNvSpPr>
          <p:nvPr>
            <p:ph type="title"/>
          </p:nvPr>
        </p:nvSpPr>
        <p:spPr/>
        <p:txBody>
          <a:bodyPr/>
          <a:lstStyle/>
          <a:p>
            <a:r>
              <a:rPr lang="en-US" dirty="0"/>
              <a:t>What is RNG</a:t>
            </a:r>
            <a:br>
              <a:rPr lang="en-US" dirty="0"/>
            </a:br>
            <a:endParaRPr lang="en-US" dirty="0"/>
          </a:p>
        </p:txBody>
      </p:sp>
      <p:sp>
        <p:nvSpPr>
          <p:cNvPr id="11" name="Slide Number Placeholder 10">
            <a:extLst>
              <a:ext uri="{FF2B5EF4-FFF2-40B4-BE49-F238E27FC236}">
                <a16:creationId xmlns:a16="http://schemas.microsoft.com/office/drawing/2014/main" id="{4F27FCD9-0533-5B4D-A1E2-B3CB369C9AA4}"/>
              </a:ext>
            </a:extLst>
          </p:cNvPr>
          <p:cNvSpPr>
            <a:spLocks noGrp="1"/>
          </p:cNvSpPr>
          <p:nvPr>
            <p:ph type="sldNum" sz="quarter" idx="4"/>
          </p:nvPr>
        </p:nvSpPr>
        <p:spPr/>
        <p:txBody>
          <a:bodyPr/>
          <a:lstStyle/>
          <a:p>
            <a:fld id="{72410227-0A74-4DD0-97A1-EFCFB8B7378B}" type="slidenum">
              <a:rPr lang="en-US" smtClean="0"/>
              <a:pPr/>
              <a:t>2</a:t>
            </a:fld>
            <a:endParaRPr lang="en-US" dirty="0"/>
          </a:p>
        </p:txBody>
      </p:sp>
      <p:pic>
        <p:nvPicPr>
          <p:cNvPr id="1026" name="Picture 2" descr="undefined">
            <a:extLst>
              <a:ext uri="{FF2B5EF4-FFF2-40B4-BE49-F238E27FC236}">
                <a16:creationId xmlns:a16="http://schemas.microsoft.com/office/drawing/2014/main" id="{D9B2B296-36AE-E4EC-92C6-11ACB0F7D7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6533" y="4137162"/>
            <a:ext cx="3116891" cy="2085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7B1467D-7A5C-44C7-564E-3819BE4AF49B}"/>
              </a:ext>
            </a:extLst>
          </p:cNvPr>
          <p:cNvPicPr>
            <a:picLocks noChangeAspect="1"/>
          </p:cNvPicPr>
          <p:nvPr/>
        </p:nvPicPr>
        <p:blipFill>
          <a:blip r:embed="rId4"/>
          <a:stretch>
            <a:fillRect/>
          </a:stretch>
        </p:blipFill>
        <p:spPr>
          <a:xfrm>
            <a:off x="7157022" y="4226653"/>
            <a:ext cx="2306309" cy="2085975"/>
          </a:xfrm>
          <a:prstGeom prst="rect">
            <a:avLst/>
          </a:prstGeom>
        </p:spPr>
      </p:pic>
    </p:spTree>
    <p:extLst>
      <p:ext uri="{BB962C8B-B14F-4D97-AF65-F5344CB8AC3E}">
        <p14:creationId xmlns:p14="http://schemas.microsoft.com/office/powerpoint/2010/main" val="4068365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9ADF3-6912-4DA0-9B74-E66FEB0222DC}"/>
              </a:ext>
            </a:extLst>
          </p:cNvPr>
          <p:cNvSpPr>
            <a:spLocks noGrp="1"/>
          </p:cNvSpPr>
          <p:nvPr>
            <p:ph type="title"/>
          </p:nvPr>
        </p:nvSpPr>
        <p:spPr/>
        <p:txBody>
          <a:bodyPr/>
          <a:lstStyle/>
          <a:p>
            <a:r>
              <a:rPr lang="en-US" dirty="0"/>
              <a:t>Biologicals</a:t>
            </a:r>
          </a:p>
        </p:txBody>
      </p:sp>
      <p:sp>
        <p:nvSpPr>
          <p:cNvPr id="3" name="Content Placeholder 2">
            <a:extLst>
              <a:ext uri="{FF2B5EF4-FFF2-40B4-BE49-F238E27FC236}">
                <a16:creationId xmlns:a16="http://schemas.microsoft.com/office/drawing/2014/main" id="{C2CCBF8E-EDF8-45BD-AA29-C6A6F3B01E3F}"/>
              </a:ext>
            </a:extLst>
          </p:cNvPr>
          <p:cNvSpPr>
            <a:spLocks noGrp="1"/>
          </p:cNvSpPr>
          <p:nvPr>
            <p:ph idx="1"/>
          </p:nvPr>
        </p:nvSpPr>
        <p:spPr/>
        <p:txBody>
          <a:bodyPr/>
          <a:lstStyle/>
          <a:p>
            <a:r>
              <a:rPr lang="en-US" dirty="0"/>
              <a:t>Integrity Risk:</a:t>
            </a:r>
          </a:p>
          <a:p>
            <a:pPr lvl="1"/>
            <a:r>
              <a:rPr lang="en-US" dirty="0"/>
              <a:t>Corrosion</a:t>
            </a:r>
          </a:p>
          <a:p>
            <a:r>
              <a:rPr lang="en-US" dirty="0"/>
              <a:t>Research/Study:</a:t>
            </a:r>
          </a:p>
          <a:p>
            <a:pPr lvl="1"/>
            <a:r>
              <a:rPr lang="en-US" dirty="0"/>
              <a:t>GTI data shows no difference between RG and pipeline natural gas </a:t>
            </a:r>
          </a:p>
          <a:p>
            <a:r>
              <a:rPr lang="en-US" dirty="0"/>
              <a:t>Updated Levels for Biologicals:</a:t>
            </a:r>
          </a:p>
          <a:p>
            <a:pPr lvl="1"/>
            <a:r>
              <a:rPr lang="en-US" dirty="0"/>
              <a:t>Test at pre-injection</a:t>
            </a:r>
          </a:p>
          <a:p>
            <a:pPr lvl="1"/>
            <a:r>
              <a:rPr lang="en-US"/>
              <a:t>Propose:  No </a:t>
            </a:r>
            <a:r>
              <a:rPr lang="en-US" dirty="0"/>
              <a:t>biologicals &gt;0.2 microns</a:t>
            </a:r>
          </a:p>
        </p:txBody>
      </p:sp>
      <p:sp>
        <p:nvSpPr>
          <p:cNvPr id="4" name="Slide Number Placeholder 3">
            <a:extLst>
              <a:ext uri="{FF2B5EF4-FFF2-40B4-BE49-F238E27FC236}">
                <a16:creationId xmlns:a16="http://schemas.microsoft.com/office/drawing/2014/main" id="{25B0052B-DD78-4CE2-B222-453176B4485C}"/>
              </a:ext>
            </a:extLst>
          </p:cNvPr>
          <p:cNvSpPr>
            <a:spLocks noGrp="1"/>
          </p:cNvSpPr>
          <p:nvPr>
            <p:ph type="sldNum" sz="quarter" idx="4"/>
          </p:nvPr>
        </p:nvSpPr>
        <p:spPr/>
        <p:txBody>
          <a:bodyPr/>
          <a:lstStyle/>
          <a:p>
            <a:fld id="{72410227-0A74-4DD0-97A1-EFCFB8B7378B}" type="slidenum">
              <a:rPr lang="en-US" smtClean="0"/>
              <a:pPr/>
              <a:t>20</a:t>
            </a:fld>
            <a:endParaRPr lang="en-US"/>
          </a:p>
        </p:txBody>
      </p:sp>
    </p:spTree>
    <p:extLst>
      <p:ext uri="{BB962C8B-B14F-4D97-AF65-F5344CB8AC3E}">
        <p14:creationId xmlns:p14="http://schemas.microsoft.com/office/powerpoint/2010/main" val="1414601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93847-DC05-5724-5E01-F690136467E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FF9C730-E177-BF73-1B9A-BF5B3EF0E9BB}"/>
              </a:ext>
            </a:extLst>
          </p:cNvPr>
          <p:cNvSpPr>
            <a:spLocks noGrp="1"/>
          </p:cNvSpPr>
          <p:nvPr>
            <p:ph type="title"/>
          </p:nvPr>
        </p:nvSpPr>
        <p:spPr/>
        <p:txBody>
          <a:bodyPr/>
          <a:lstStyle/>
          <a:p>
            <a:r>
              <a:rPr lang="en-US"/>
              <a:t>Pre-injection – Rule 45 - Biological</a:t>
            </a:r>
          </a:p>
        </p:txBody>
      </p:sp>
      <p:sp>
        <p:nvSpPr>
          <p:cNvPr id="10" name="Content Placeholder 9">
            <a:extLst>
              <a:ext uri="{FF2B5EF4-FFF2-40B4-BE49-F238E27FC236}">
                <a16:creationId xmlns:a16="http://schemas.microsoft.com/office/drawing/2014/main" id="{4CFB568B-C15F-B3FF-3FBA-B2D144734640}"/>
              </a:ext>
            </a:extLst>
          </p:cNvPr>
          <p:cNvSpPr>
            <a:spLocks noGrp="1"/>
          </p:cNvSpPr>
          <p:nvPr>
            <p:ph idx="1"/>
          </p:nvPr>
        </p:nvSpPr>
        <p:spPr/>
        <p:txBody>
          <a:bodyPr>
            <a:normAutofit fontScale="92500" lnSpcReduction="10000"/>
          </a:bodyPr>
          <a:lstStyle/>
          <a:p>
            <a:endParaRPr lang="en-US" dirty="0"/>
          </a:p>
          <a:p>
            <a:pPr marL="0" indent="0">
              <a:buNone/>
            </a:pPr>
            <a:r>
              <a:rPr lang="en-US" dirty="0"/>
              <a:t>Renewable Gas must be commercially free of bacteria which cause corrosions (&gt;0.2 microns)</a:t>
            </a:r>
          </a:p>
          <a:p>
            <a:pPr marL="0" indent="0">
              <a:buNone/>
            </a:pPr>
            <a:r>
              <a:rPr lang="en-US" dirty="0"/>
              <a:t>During pre-injection testing, the Interconnector will test for </a:t>
            </a:r>
            <a:r>
              <a:rPr lang="en-US" b="1" dirty="0"/>
              <a:t>total bacteria </a:t>
            </a:r>
            <a:r>
              <a:rPr lang="en-US" dirty="0"/>
              <a:t>including but not limited to:</a:t>
            </a:r>
          </a:p>
          <a:p>
            <a:pPr lvl="1" indent="-342900"/>
            <a:r>
              <a:rPr lang="en-US" dirty="0"/>
              <a:t>Acid-producing Bacteria (APB), </a:t>
            </a:r>
          </a:p>
          <a:p>
            <a:pPr lvl="1" indent="-342900"/>
            <a:r>
              <a:rPr lang="en-US" dirty="0"/>
              <a:t>Sulfate-reducing Bacteria (SRB), </a:t>
            </a:r>
          </a:p>
          <a:p>
            <a:pPr lvl="1" indent="-342900"/>
            <a:r>
              <a:rPr lang="en-US" dirty="0"/>
              <a:t>Iron-oxidizing Bacteria (IOB) </a:t>
            </a:r>
          </a:p>
          <a:p>
            <a:pPr marL="400050" lvl="1" indent="0">
              <a:buNone/>
            </a:pPr>
            <a:r>
              <a:rPr lang="en-US" dirty="0"/>
              <a:t>Using quantitative polymerase Chain Reaction (qPCR) method</a:t>
            </a:r>
          </a:p>
          <a:p>
            <a:pPr marL="0" indent="0">
              <a:buNone/>
            </a:pPr>
            <a:r>
              <a:rPr lang="en-US" dirty="0"/>
              <a:t>If the total bacteria results are at or </a:t>
            </a:r>
            <a:r>
              <a:rPr lang="en-US" b="1" dirty="0"/>
              <a:t>below 4x10^4/</a:t>
            </a:r>
            <a:r>
              <a:rPr lang="en-US" b="1" dirty="0" err="1"/>
              <a:t>scf</a:t>
            </a:r>
            <a:r>
              <a:rPr lang="en-US" dirty="0"/>
              <a:t>, then Renewable Gas may be injected into the Utility’s system.</a:t>
            </a:r>
          </a:p>
        </p:txBody>
      </p:sp>
      <p:sp>
        <p:nvSpPr>
          <p:cNvPr id="4" name="Slide Number Placeholder 3">
            <a:extLst>
              <a:ext uri="{FF2B5EF4-FFF2-40B4-BE49-F238E27FC236}">
                <a16:creationId xmlns:a16="http://schemas.microsoft.com/office/drawing/2014/main" id="{A0D796C0-F7B5-6357-E59F-22B45CC3F99E}"/>
              </a:ext>
            </a:extLst>
          </p:cNvPr>
          <p:cNvSpPr>
            <a:spLocks noGrp="1"/>
          </p:cNvSpPr>
          <p:nvPr>
            <p:ph type="sldNum" sz="quarter" idx="4"/>
          </p:nvPr>
        </p:nvSpPr>
        <p:spPr/>
        <p:txBody>
          <a:bodyPr/>
          <a:lstStyle/>
          <a:p>
            <a:fld id="{72410227-0A74-4DD0-97A1-EFCFB8B7378B}" type="slidenum">
              <a:rPr lang="en-US" smtClean="0"/>
              <a:pPr/>
              <a:t>21</a:t>
            </a:fld>
            <a:endParaRPr lang="en-US"/>
          </a:p>
        </p:txBody>
      </p:sp>
    </p:spTree>
    <p:extLst>
      <p:ext uri="{BB962C8B-B14F-4D97-AF65-F5344CB8AC3E}">
        <p14:creationId xmlns:p14="http://schemas.microsoft.com/office/powerpoint/2010/main" val="1828393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44467-5601-CD8B-74E0-A7EE0EF90D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A17B1-ABB9-8D38-977B-B4EF4133F2CE}"/>
              </a:ext>
            </a:extLst>
          </p:cNvPr>
          <p:cNvSpPr>
            <a:spLocks noGrp="1"/>
          </p:cNvSpPr>
          <p:nvPr>
            <p:ph type="title"/>
          </p:nvPr>
        </p:nvSpPr>
        <p:spPr/>
        <p:txBody>
          <a:bodyPr/>
          <a:lstStyle/>
          <a:p>
            <a:r>
              <a:rPr lang="en-US" dirty="0"/>
              <a:t>California Joint Utility Standard for Renewable Gas</a:t>
            </a:r>
          </a:p>
        </p:txBody>
      </p:sp>
      <p:sp>
        <p:nvSpPr>
          <p:cNvPr id="3" name="Content Placeholder 2">
            <a:extLst>
              <a:ext uri="{FF2B5EF4-FFF2-40B4-BE49-F238E27FC236}">
                <a16:creationId xmlns:a16="http://schemas.microsoft.com/office/drawing/2014/main" id="{97CAE4A1-C67D-A248-8708-75CCD2D4E23A}"/>
              </a:ext>
            </a:extLst>
          </p:cNvPr>
          <p:cNvSpPr>
            <a:spLocks noGrp="1"/>
          </p:cNvSpPr>
          <p:nvPr>
            <p:ph idx="1"/>
          </p:nvPr>
        </p:nvSpPr>
        <p:spPr/>
        <p:txBody>
          <a:bodyPr>
            <a:normAutofit fontScale="92500" lnSpcReduction="10000"/>
          </a:bodyPr>
          <a:lstStyle/>
          <a:p>
            <a:r>
              <a:rPr lang="en-US" dirty="0"/>
              <a:t>Incorporation of Updated COCs</a:t>
            </a:r>
          </a:p>
          <a:p>
            <a:pPr lvl="1"/>
            <a:r>
              <a:rPr lang="en-US" dirty="0"/>
              <a:t>Utilities plan to embed CARB’s updated COCs and testing rules into SRGI tariffs to enhance health safety standards.</a:t>
            </a:r>
          </a:p>
          <a:p>
            <a:r>
              <a:rPr lang="en-US" dirty="0"/>
              <a:t>Testing for Multiple Feedstocks</a:t>
            </a:r>
          </a:p>
          <a:p>
            <a:pPr lvl="1"/>
            <a:r>
              <a:rPr lang="en-US" dirty="0"/>
              <a:t>Utilities propose testing all COCs for each feedstock type instead of only primary feedstock for better protection.</a:t>
            </a:r>
          </a:p>
          <a:p>
            <a:r>
              <a:rPr lang="en-US" dirty="0"/>
              <a:t>Phased Implementation Timelines</a:t>
            </a:r>
          </a:p>
          <a:p>
            <a:pPr lvl="1"/>
            <a:r>
              <a:rPr lang="en-US" dirty="0"/>
              <a:t>Phased testing timelines range from three to eighteen months based on system size and resources to ensure smooth compliance.</a:t>
            </a:r>
          </a:p>
          <a:p>
            <a:r>
              <a:rPr lang="en-US" dirty="0"/>
              <a:t>Balancing Capacity and Compliance</a:t>
            </a:r>
          </a:p>
          <a:p>
            <a:pPr lvl="1"/>
            <a:r>
              <a:rPr lang="en-US" dirty="0"/>
              <a:t>Phased approach avoids overloading labs and disrupting operations while achieving timely testing completion as recommended by CARB.</a:t>
            </a:r>
          </a:p>
          <a:p>
            <a:endParaRPr lang="en-US" dirty="0"/>
          </a:p>
          <a:p>
            <a:pPr lvl="1"/>
            <a:endParaRPr lang="en-US" dirty="0"/>
          </a:p>
        </p:txBody>
      </p:sp>
      <p:sp>
        <p:nvSpPr>
          <p:cNvPr id="4" name="Slide Number Placeholder 3">
            <a:extLst>
              <a:ext uri="{FF2B5EF4-FFF2-40B4-BE49-F238E27FC236}">
                <a16:creationId xmlns:a16="http://schemas.microsoft.com/office/drawing/2014/main" id="{DBF88257-9F32-10EC-F831-DD20AE6A2584}"/>
              </a:ext>
            </a:extLst>
          </p:cNvPr>
          <p:cNvSpPr>
            <a:spLocks noGrp="1"/>
          </p:cNvSpPr>
          <p:nvPr>
            <p:ph type="sldNum" sz="quarter" idx="4"/>
          </p:nvPr>
        </p:nvSpPr>
        <p:spPr/>
        <p:txBody>
          <a:bodyPr/>
          <a:lstStyle/>
          <a:p>
            <a:fld id="{72410227-0A74-4DD0-97A1-EFCFB8B7378B}" type="slidenum">
              <a:rPr lang="en-US" smtClean="0"/>
              <a:pPr/>
              <a:t>22</a:t>
            </a:fld>
            <a:endParaRPr lang="en-US"/>
          </a:p>
        </p:txBody>
      </p:sp>
    </p:spTree>
    <p:extLst>
      <p:ext uri="{BB962C8B-B14F-4D97-AF65-F5344CB8AC3E}">
        <p14:creationId xmlns:p14="http://schemas.microsoft.com/office/powerpoint/2010/main" val="184085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FAE5A-FD15-B18C-B8DF-FCFC6E1769F8}"/>
              </a:ext>
            </a:extLst>
          </p:cNvPr>
          <p:cNvSpPr>
            <a:spLocks noGrp="1"/>
          </p:cNvSpPr>
          <p:nvPr>
            <p:ph type="title"/>
          </p:nvPr>
        </p:nvSpPr>
        <p:spPr/>
        <p:txBody>
          <a:bodyPr/>
          <a:lstStyle/>
          <a:p>
            <a:r>
              <a:rPr lang="en-US" dirty="0"/>
              <a:t>California Joint Utility Standard for Renewable Gas</a:t>
            </a:r>
          </a:p>
        </p:txBody>
      </p:sp>
      <p:sp>
        <p:nvSpPr>
          <p:cNvPr id="3" name="Content Placeholder 2">
            <a:extLst>
              <a:ext uri="{FF2B5EF4-FFF2-40B4-BE49-F238E27FC236}">
                <a16:creationId xmlns:a16="http://schemas.microsoft.com/office/drawing/2014/main" id="{92DB4317-9C33-9834-BDD9-CD65BEC082ED}"/>
              </a:ext>
            </a:extLst>
          </p:cNvPr>
          <p:cNvSpPr>
            <a:spLocks noGrp="1"/>
          </p:cNvSpPr>
          <p:nvPr>
            <p:ph idx="1"/>
          </p:nvPr>
        </p:nvSpPr>
        <p:spPr/>
        <p:txBody>
          <a:bodyPr/>
          <a:lstStyle/>
          <a:p>
            <a:r>
              <a:rPr lang="en-US" dirty="0"/>
              <a:t>Developed by SoCalGas, PG&amp;E, SDG&amp;E and Southwest gas</a:t>
            </a:r>
          </a:p>
          <a:p>
            <a:pPr lvl="1"/>
            <a:r>
              <a:rPr lang="en-US" dirty="0"/>
              <a:t>Replace inconsistent, utility-specific biomethane requirements</a:t>
            </a:r>
          </a:p>
          <a:p>
            <a:r>
              <a:rPr lang="en-US" dirty="0"/>
              <a:t>Applies to renewable gas producers seeking to inject into pipeline</a:t>
            </a:r>
          </a:p>
          <a:p>
            <a:pPr lvl="1"/>
            <a:r>
              <a:rPr lang="en-US" dirty="0"/>
              <a:t>Landfills</a:t>
            </a:r>
          </a:p>
          <a:p>
            <a:pPr lvl="1"/>
            <a:r>
              <a:rPr lang="en-US" dirty="0"/>
              <a:t>wastewater treatment plants</a:t>
            </a:r>
          </a:p>
          <a:p>
            <a:pPr lvl="1"/>
            <a:r>
              <a:rPr lang="en-US" dirty="0"/>
              <a:t>dairy/livestock</a:t>
            </a:r>
          </a:p>
          <a:p>
            <a:pPr lvl="1"/>
            <a:r>
              <a:rPr lang="en-US" dirty="0"/>
              <a:t>Organic and agricultural waste</a:t>
            </a:r>
          </a:p>
          <a:p>
            <a:pPr lvl="1"/>
            <a:r>
              <a:rPr lang="en-US" dirty="0"/>
              <a:t>Bio-synthesis NG from organic feedstock </a:t>
            </a:r>
          </a:p>
          <a:p>
            <a:pPr lvl="1"/>
            <a:endParaRPr lang="en-US" dirty="0"/>
          </a:p>
        </p:txBody>
      </p:sp>
      <p:sp>
        <p:nvSpPr>
          <p:cNvPr id="4" name="Slide Number Placeholder 3">
            <a:extLst>
              <a:ext uri="{FF2B5EF4-FFF2-40B4-BE49-F238E27FC236}">
                <a16:creationId xmlns:a16="http://schemas.microsoft.com/office/drawing/2014/main" id="{37EB3ACC-BBE4-3C19-4B40-8F016A63CE6C}"/>
              </a:ext>
            </a:extLst>
          </p:cNvPr>
          <p:cNvSpPr>
            <a:spLocks noGrp="1"/>
          </p:cNvSpPr>
          <p:nvPr>
            <p:ph type="sldNum" sz="quarter" idx="4"/>
          </p:nvPr>
        </p:nvSpPr>
        <p:spPr/>
        <p:txBody>
          <a:bodyPr/>
          <a:lstStyle/>
          <a:p>
            <a:fld id="{72410227-0A74-4DD0-97A1-EFCFB8B7378B}" type="slidenum">
              <a:rPr lang="en-US" smtClean="0"/>
              <a:pPr/>
              <a:t>23</a:t>
            </a:fld>
            <a:endParaRPr lang="en-US"/>
          </a:p>
        </p:txBody>
      </p:sp>
    </p:spTree>
    <p:extLst>
      <p:ext uri="{BB962C8B-B14F-4D97-AF65-F5344CB8AC3E}">
        <p14:creationId xmlns:p14="http://schemas.microsoft.com/office/powerpoint/2010/main" val="952029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75E6-5946-B7CE-0845-A6305ED6765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D002AF7-2E05-A474-B28D-13046E9CFB25}"/>
              </a:ext>
            </a:extLst>
          </p:cNvPr>
          <p:cNvPicPr>
            <a:picLocks noChangeAspect="1"/>
          </p:cNvPicPr>
          <p:nvPr/>
        </p:nvPicPr>
        <p:blipFill>
          <a:blip r:embed="rId3"/>
          <a:stretch>
            <a:fillRect/>
          </a:stretch>
        </p:blipFill>
        <p:spPr>
          <a:xfrm>
            <a:off x="2312485" y="691195"/>
            <a:ext cx="676369" cy="638264"/>
          </a:xfrm>
          <a:prstGeom prst="rect">
            <a:avLst/>
          </a:prstGeom>
        </p:spPr>
      </p:pic>
      <p:sp>
        <p:nvSpPr>
          <p:cNvPr id="2" name="Title 1">
            <a:extLst>
              <a:ext uri="{FF2B5EF4-FFF2-40B4-BE49-F238E27FC236}">
                <a16:creationId xmlns:a16="http://schemas.microsoft.com/office/drawing/2014/main" id="{DB0D0C3D-381A-E2A8-81DD-C84C7C771A2C}"/>
              </a:ext>
            </a:extLst>
          </p:cNvPr>
          <p:cNvSpPr>
            <a:spLocks noGrp="1"/>
          </p:cNvSpPr>
          <p:nvPr>
            <p:ph type="title"/>
          </p:nvPr>
        </p:nvSpPr>
        <p:spPr/>
        <p:txBody>
          <a:bodyPr/>
          <a:lstStyle/>
          <a:p>
            <a:r>
              <a:rPr lang="en-US" dirty="0"/>
              <a:t>Where Does RNG Come From?</a:t>
            </a:r>
          </a:p>
        </p:txBody>
      </p:sp>
      <p:sp>
        <p:nvSpPr>
          <p:cNvPr id="11" name="Slide Number Placeholder 10">
            <a:extLst>
              <a:ext uri="{FF2B5EF4-FFF2-40B4-BE49-F238E27FC236}">
                <a16:creationId xmlns:a16="http://schemas.microsoft.com/office/drawing/2014/main" id="{0062E8EA-C8F9-B895-69D1-3A657F089DEA}"/>
              </a:ext>
            </a:extLst>
          </p:cNvPr>
          <p:cNvSpPr>
            <a:spLocks noGrp="1"/>
          </p:cNvSpPr>
          <p:nvPr>
            <p:ph type="sldNum" sz="quarter" idx="4"/>
          </p:nvPr>
        </p:nvSpPr>
        <p:spPr/>
        <p:txBody>
          <a:bodyPr/>
          <a:lstStyle/>
          <a:p>
            <a:fld id="{72410227-0A74-4DD0-97A1-EFCFB8B7378B}" type="slidenum">
              <a:rPr lang="en-US" smtClean="0"/>
              <a:pPr/>
              <a:t>3</a:t>
            </a:fld>
            <a:endParaRPr lang="en-US" dirty="0"/>
          </a:p>
        </p:txBody>
      </p:sp>
      <p:sp>
        <p:nvSpPr>
          <p:cNvPr id="6" name="Content Placeholder 5">
            <a:extLst>
              <a:ext uri="{FF2B5EF4-FFF2-40B4-BE49-F238E27FC236}">
                <a16:creationId xmlns:a16="http://schemas.microsoft.com/office/drawing/2014/main" id="{6FBE6F24-77F7-F76B-6A37-ECB7A296B565}"/>
              </a:ext>
            </a:extLst>
          </p:cNvPr>
          <p:cNvSpPr>
            <a:spLocks noGrp="1"/>
          </p:cNvSpPr>
          <p:nvPr>
            <p:ph idx="1"/>
          </p:nvPr>
        </p:nvSpPr>
        <p:spPr>
          <a:xfrm>
            <a:off x="449091" y="1060021"/>
            <a:ext cx="8229545" cy="4708648"/>
          </a:xfrm>
        </p:spPr>
        <p:txBody>
          <a:bodyPr>
            <a:normAutofit fontScale="85000" lnSpcReduction="20000"/>
          </a:bodyPr>
          <a:lstStyle/>
          <a:p>
            <a:r>
              <a:rPr lang="en-US" sz="2000" b="1" dirty="0"/>
              <a:t>Landfill</a:t>
            </a:r>
            <a:r>
              <a:rPr lang="en-US" sz="2000" dirty="0"/>
              <a:t> </a:t>
            </a:r>
          </a:p>
          <a:p>
            <a:r>
              <a:rPr lang="en-US" sz="2000" dirty="0"/>
              <a:t> As organic waste like food scraps and paper break down in landfills, it produces methane. Capturing and cleaning methane can turn it into RNG</a:t>
            </a:r>
          </a:p>
          <a:p>
            <a:endParaRPr lang="en-US" sz="2000" dirty="0"/>
          </a:p>
          <a:p>
            <a:r>
              <a:rPr lang="en-US" sz="2000" b="1" dirty="0"/>
              <a:t>Wastewater Treatment Plants</a:t>
            </a:r>
          </a:p>
          <a:p>
            <a:r>
              <a:rPr lang="en-US" sz="2000" dirty="0"/>
              <a:t>When wastewater is treated at wastewater treatment plants, organic matter breaks down and produces methane. This methane is captured and processed into RNG. </a:t>
            </a:r>
          </a:p>
          <a:p>
            <a:endParaRPr lang="en-US" sz="2000" dirty="0"/>
          </a:p>
          <a:p>
            <a:r>
              <a:rPr lang="en-US" sz="2000" b="1" dirty="0"/>
              <a:t>Food Waste (Organic Waste) </a:t>
            </a:r>
          </a:p>
          <a:p>
            <a:r>
              <a:rPr lang="en-US" sz="2000" dirty="0"/>
              <a:t>When household or commercial food scraps, yard waste and other biodegradable materials break down in controlled environments, like anaerobic digesters, they produce methane, which can be converted into RNG. </a:t>
            </a:r>
          </a:p>
          <a:p>
            <a:endParaRPr lang="en-US" sz="2000" dirty="0"/>
          </a:p>
          <a:p>
            <a:r>
              <a:rPr lang="en-US" sz="2000" b="1" dirty="0"/>
              <a:t>Agriculture Waste </a:t>
            </a:r>
            <a:endParaRPr lang="en-US" sz="2000" dirty="0"/>
          </a:p>
          <a:p>
            <a:r>
              <a:rPr lang="en-US" sz="2000" dirty="0"/>
              <a:t>Manure and other agriculture byproducts, like crop residues, can be processed to produce methane through anaerobic digestion. This methane is then upgraded to RNG. </a:t>
            </a:r>
          </a:p>
        </p:txBody>
      </p:sp>
      <p:pic>
        <p:nvPicPr>
          <p:cNvPr id="10" name="Picture 9">
            <a:extLst>
              <a:ext uri="{FF2B5EF4-FFF2-40B4-BE49-F238E27FC236}">
                <a16:creationId xmlns:a16="http://schemas.microsoft.com/office/drawing/2014/main" id="{5D989747-CEE7-E103-6FF8-0C96ED396C74}"/>
              </a:ext>
            </a:extLst>
          </p:cNvPr>
          <p:cNvPicPr>
            <a:picLocks noChangeAspect="1"/>
          </p:cNvPicPr>
          <p:nvPr/>
        </p:nvPicPr>
        <p:blipFill>
          <a:blip r:embed="rId4"/>
          <a:stretch>
            <a:fillRect/>
          </a:stretch>
        </p:blipFill>
        <p:spPr>
          <a:xfrm>
            <a:off x="4204319" y="1835232"/>
            <a:ext cx="357224" cy="493619"/>
          </a:xfrm>
          <a:prstGeom prst="rect">
            <a:avLst/>
          </a:prstGeom>
        </p:spPr>
      </p:pic>
      <p:pic>
        <p:nvPicPr>
          <p:cNvPr id="13" name="Picture 12">
            <a:extLst>
              <a:ext uri="{FF2B5EF4-FFF2-40B4-BE49-F238E27FC236}">
                <a16:creationId xmlns:a16="http://schemas.microsoft.com/office/drawing/2014/main" id="{B1F04A3F-BE5F-0784-F395-43930FAB799C}"/>
              </a:ext>
            </a:extLst>
          </p:cNvPr>
          <p:cNvPicPr>
            <a:picLocks noChangeAspect="1"/>
          </p:cNvPicPr>
          <p:nvPr/>
        </p:nvPicPr>
        <p:blipFill>
          <a:blip r:embed="rId5"/>
          <a:stretch>
            <a:fillRect/>
          </a:stretch>
        </p:blipFill>
        <p:spPr>
          <a:xfrm>
            <a:off x="4010741" y="2910953"/>
            <a:ext cx="387157" cy="614896"/>
          </a:xfrm>
          <a:prstGeom prst="rect">
            <a:avLst/>
          </a:prstGeom>
        </p:spPr>
      </p:pic>
      <p:pic>
        <p:nvPicPr>
          <p:cNvPr id="15" name="Picture 14">
            <a:extLst>
              <a:ext uri="{FF2B5EF4-FFF2-40B4-BE49-F238E27FC236}">
                <a16:creationId xmlns:a16="http://schemas.microsoft.com/office/drawing/2014/main" id="{FA3DAC47-8241-2BA8-2CEA-B1591D105CAD}"/>
              </a:ext>
            </a:extLst>
          </p:cNvPr>
          <p:cNvPicPr>
            <a:picLocks noChangeAspect="1"/>
          </p:cNvPicPr>
          <p:nvPr/>
        </p:nvPicPr>
        <p:blipFill>
          <a:blip r:embed="rId6"/>
          <a:stretch>
            <a:fillRect/>
          </a:stretch>
        </p:blipFill>
        <p:spPr>
          <a:xfrm>
            <a:off x="2858226" y="4482193"/>
            <a:ext cx="404622" cy="455200"/>
          </a:xfrm>
          <a:prstGeom prst="rect">
            <a:avLst/>
          </a:prstGeom>
        </p:spPr>
      </p:pic>
      <p:pic>
        <p:nvPicPr>
          <p:cNvPr id="16" name="Picture 2" descr="Image with different kinds of biomass types: wood, crops and agriculture residues, vegetable oils and animal fats, trash/garbage, sewage, and animal manure">
            <a:extLst>
              <a:ext uri="{FF2B5EF4-FFF2-40B4-BE49-F238E27FC236}">
                <a16:creationId xmlns:a16="http://schemas.microsoft.com/office/drawing/2014/main" id="{8036D3D6-AC12-5FFE-8D35-A552B643730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821964" y="1367815"/>
            <a:ext cx="2920945" cy="3701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80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568E-AFDA-459C-2662-4DF2F9931736}"/>
              </a:ext>
            </a:extLst>
          </p:cNvPr>
          <p:cNvSpPr>
            <a:spLocks noGrp="1"/>
          </p:cNvSpPr>
          <p:nvPr>
            <p:ph type="title"/>
          </p:nvPr>
        </p:nvSpPr>
        <p:spPr/>
        <p:txBody>
          <a:bodyPr/>
          <a:lstStyle/>
          <a:p>
            <a:r>
              <a:rPr lang="en-US" dirty="0"/>
              <a:t>Status of Renewable Gas Supplies</a:t>
            </a:r>
          </a:p>
        </p:txBody>
      </p:sp>
      <p:sp>
        <p:nvSpPr>
          <p:cNvPr id="3" name="Content Placeholder 2">
            <a:extLst>
              <a:ext uri="{FF2B5EF4-FFF2-40B4-BE49-F238E27FC236}">
                <a16:creationId xmlns:a16="http://schemas.microsoft.com/office/drawing/2014/main" id="{583E5D21-3746-B28C-E6B6-A73A52BBCA7E}"/>
              </a:ext>
            </a:extLst>
          </p:cNvPr>
          <p:cNvSpPr>
            <a:spLocks noGrp="1"/>
          </p:cNvSpPr>
          <p:nvPr>
            <p:ph idx="1"/>
          </p:nvPr>
        </p:nvSpPr>
        <p:spPr/>
        <p:txBody>
          <a:bodyPr/>
          <a:lstStyle/>
          <a:p>
            <a:r>
              <a:rPr lang="en-US" dirty="0"/>
              <a:t>Rapidly expanding with CA leading in consumption</a:t>
            </a:r>
          </a:p>
          <a:p>
            <a:pPr lvl="1"/>
            <a:r>
              <a:rPr lang="en-US" dirty="0"/>
              <a:t>99% of NG for vehicles is RNG in 2004</a:t>
            </a:r>
          </a:p>
          <a:p>
            <a:pPr lvl="1"/>
            <a:r>
              <a:rPr lang="en-US" dirty="0"/>
              <a:t>84% nationwide</a:t>
            </a:r>
          </a:p>
          <a:p>
            <a:r>
              <a:rPr lang="en-US" dirty="0"/>
              <a:t>Still limited relative to potential demand</a:t>
            </a:r>
          </a:p>
          <a:p>
            <a:pPr lvl="1"/>
            <a:r>
              <a:rPr lang="en-US" dirty="0"/>
              <a:t>Only a small fraction of total Nat Gas consumption in state</a:t>
            </a:r>
          </a:p>
          <a:p>
            <a:pPr lvl="1"/>
            <a:r>
              <a:rPr lang="en-US" dirty="0"/>
              <a:t>Supply is constrained by feedstock availability, infrastructure and economics</a:t>
            </a:r>
            <a:br>
              <a:rPr lang="en-US" dirty="0"/>
            </a:br>
            <a:endParaRPr lang="en-US" dirty="0"/>
          </a:p>
          <a:p>
            <a:pPr lvl="1"/>
            <a:endParaRPr lang="en-US" dirty="0"/>
          </a:p>
        </p:txBody>
      </p:sp>
      <p:sp>
        <p:nvSpPr>
          <p:cNvPr id="4" name="Slide Number Placeholder 3">
            <a:extLst>
              <a:ext uri="{FF2B5EF4-FFF2-40B4-BE49-F238E27FC236}">
                <a16:creationId xmlns:a16="http://schemas.microsoft.com/office/drawing/2014/main" id="{0C1E78BB-5B03-DFF0-959D-ABE7219CD168}"/>
              </a:ext>
            </a:extLst>
          </p:cNvPr>
          <p:cNvSpPr>
            <a:spLocks noGrp="1"/>
          </p:cNvSpPr>
          <p:nvPr>
            <p:ph type="sldNum" sz="quarter" idx="4"/>
          </p:nvPr>
        </p:nvSpPr>
        <p:spPr/>
        <p:txBody>
          <a:bodyPr/>
          <a:lstStyle/>
          <a:p>
            <a:fld id="{72410227-0A74-4DD0-97A1-EFCFB8B7378B}" type="slidenum">
              <a:rPr lang="en-US" smtClean="0"/>
              <a:pPr/>
              <a:t>4</a:t>
            </a:fld>
            <a:endParaRPr lang="en-US"/>
          </a:p>
        </p:txBody>
      </p:sp>
    </p:spTree>
    <p:extLst>
      <p:ext uri="{BB962C8B-B14F-4D97-AF65-F5344CB8AC3E}">
        <p14:creationId xmlns:p14="http://schemas.microsoft.com/office/powerpoint/2010/main" val="1803745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CBAE1-FC60-9FF6-850D-C1F0F33E8227}"/>
              </a:ext>
            </a:extLst>
          </p:cNvPr>
          <p:cNvSpPr>
            <a:spLocks noGrp="1"/>
          </p:cNvSpPr>
          <p:nvPr>
            <p:ph type="title"/>
          </p:nvPr>
        </p:nvSpPr>
        <p:spPr/>
        <p:txBody>
          <a:bodyPr/>
          <a:lstStyle/>
          <a:p>
            <a:r>
              <a:rPr lang="en-US" dirty="0"/>
              <a:t>History of Biomethane Gas Quality Standards</a:t>
            </a:r>
          </a:p>
        </p:txBody>
      </p:sp>
      <p:sp>
        <p:nvSpPr>
          <p:cNvPr id="3" name="Content Placeholder 2">
            <a:extLst>
              <a:ext uri="{FF2B5EF4-FFF2-40B4-BE49-F238E27FC236}">
                <a16:creationId xmlns:a16="http://schemas.microsoft.com/office/drawing/2014/main" id="{096CAC55-A988-2A90-5DFE-5255C4B9A65C}"/>
              </a:ext>
            </a:extLst>
          </p:cNvPr>
          <p:cNvSpPr>
            <a:spLocks noGrp="1"/>
          </p:cNvSpPr>
          <p:nvPr>
            <p:ph idx="1"/>
          </p:nvPr>
        </p:nvSpPr>
        <p:spPr/>
        <p:txBody>
          <a:bodyPr/>
          <a:lstStyle/>
          <a:p>
            <a:r>
              <a:rPr lang="en-US" dirty="0"/>
              <a:t>Pre-2000’s when no/minimal standards existed </a:t>
            </a:r>
          </a:p>
          <a:p>
            <a:pPr lvl="1"/>
            <a:r>
              <a:rPr lang="en-US" dirty="0"/>
              <a:t>Primarily used for  on-site for electricity gen or thermal energy.</a:t>
            </a:r>
          </a:p>
          <a:p>
            <a:pPr lvl="1"/>
            <a:r>
              <a:rPr lang="en-US" dirty="0"/>
              <a:t>Pipeline injection was rare</a:t>
            </a:r>
          </a:p>
          <a:p>
            <a:r>
              <a:rPr lang="en-US" dirty="0"/>
              <a:t>Early to mid 2000’s – Early pipeline injections</a:t>
            </a:r>
          </a:p>
          <a:p>
            <a:pPr lvl="1"/>
            <a:r>
              <a:rPr lang="en-US" dirty="0"/>
              <a:t>Suffered from siloxane contaminations</a:t>
            </a:r>
          </a:p>
          <a:p>
            <a:pPr lvl="1"/>
            <a:r>
              <a:rPr lang="en-US" dirty="0"/>
              <a:t>Corrosion</a:t>
            </a:r>
          </a:p>
          <a:p>
            <a:pPr lvl="1"/>
            <a:r>
              <a:rPr lang="en-US" dirty="0"/>
              <a:t>Heating Value variability</a:t>
            </a:r>
          </a:p>
          <a:p>
            <a:pPr lvl="1"/>
            <a:r>
              <a:rPr lang="en-US" dirty="0"/>
              <a:t>Oxygen </a:t>
            </a:r>
            <a:r>
              <a:rPr lang="en-US" dirty="0" err="1"/>
              <a:t>intrustion</a:t>
            </a:r>
            <a:endParaRPr lang="en-US" dirty="0"/>
          </a:p>
          <a:p>
            <a:pPr lvl="1"/>
            <a:r>
              <a:rPr lang="en-US" dirty="0"/>
              <a:t>Natural Gas </a:t>
            </a:r>
            <a:r>
              <a:rPr lang="en-US" dirty="0" err="1"/>
              <a:t>Tarrif</a:t>
            </a:r>
            <a:r>
              <a:rPr lang="en-US" dirty="0"/>
              <a:t> rules didn’t adequately address biogas-specific contaminants</a:t>
            </a:r>
          </a:p>
        </p:txBody>
      </p:sp>
      <p:sp>
        <p:nvSpPr>
          <p:cNvPr id="4" name="Slide Number Placeholder 3">
            <a:extLst>
              <a:ext uri="{FF2B5EF4-FFF2-40B4-BE49-F238E27FC236}">
                <a16:creationId xmlns:a16="http://schemas.microsoft.com/office/drawing/2014/main" id="{0B0EF589-CECD-3D5B-F75C-8AFB3E6FA508}"/>
              </a:ext>
            </a:extLst>
          </p:cNvPr>
          <p:cNvSpPr>
            <a:spLocks noGrp="1"/>
          </p:cNvSpPr>
          <p:nvPr>
            <p:ph type="sldNum" sz="quarter" idx="4"/>
          </p:nvPr>
        </p:nvSpPr>
        <p:spPr/>
        <p:txBody>
          <a:bodyPr/>
          <a:lstStyle/>
          <a:p>
            <a:fld id="{72410227-0A74-4DD0-97A1-EFCFB8B7378B}" type="slidenum">
              <a:rPr lang="en-US" smtClean="0"/>
              <a:pPr/>
              <a:t>5</a:t>
            </a:fld>
            <a:endParaRPr lang="en-US"/>
          </a:p>
        </p:txBody>
      </p:sp>
    </p:spTree>
    <p:extLst>
      <p:ext uri="{BB962C8B-B14F-4D97-AF65-F5344CB8AC3E}">
        <p14:creationId xmlns:p14="http://schemas.microsoft.com/office/powerpoint/2010/main" val="2205290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F6C1D-48EA-013E-3330-B79A236761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5DEBE-584C-E916-6257-1A9131ABA2D2}"/>
              </a:ext>
            </a:extLst>
          </p:cNvPr>
          <p:cNvSpPr>
            <a:spLocks noGrp="1"/>
          </p:cNvSpPr>
          <p:nvPr>
            <p:ph type="title"/>
          </p:nvPr>
        </p:nvSpPr>
        <p:spPr/>
        <p:txBody>
          <a:bodyPr/>
          <a:lstStyle/>
          <a:p>
            <a:r>
              <a:rPr lang="en-US" dirty="0"/>
              <a:t>History of Biomethane Gas Quality Standards</a:t>
            </a:r>
          </a:p>
        </p:txBody>
      </p:sp>
      <p:sp>
        <p:nvSpPr>
          <p:cNvPr id="3" name="Content Placeholder 2">
            <a:extLst>
              <a:ext uri="{FF2B5EF4-FFF2-40B4-BE49-F238E27FC236}">
                <a16:creationId xmlns:a16="http://schemas.microsoft.com/office/drawing/2014/main" id="{191C98C4-2545-5125-0DC3-A6E23792F46E}"/>
              </a:ext>
            </a:extLst>
          </p:cNvPr>
          <p:cNvSpPr>
            <a:spLocks noGrp="1"/>
          </p:cNvSpPr>
          <p:nvPr>
            <p:ph idx="1"/>
          </p:nvPr>
        </p:nvSpPr>
        <p:spPr/>
        <p:txBody>
          <a:bodyPr/>
          <a:lstStyle/>
          <a:p>
            <a:r>
              <a:rPr lang="en-US" dirty="0"/>
              <a:t>Development of Utility- Specific Biomethane Standards (2013)</a:t>
            </a:r>
          </a:p>
          <a:p>
            <a:pPr lvl="1"/>
            <a:r>
              <a:rPr lang="en-US" dirty="0"/>
              <a:t>Maximum allowable siloxanes</a:t>
            </a:r>
          </a:p>
          <a:p>
            <a:pPr lvl="1"/>
            <a:r>
              <a:rPr lang="en-US" dirty="0"/>
              <a:t>TOS and individual Sulfur </a:t>
            </a:r>
            <a:r>
              <a:rPr lang="en-US" dirty="0" err="1"/>
              <a:t>Specied</a:t>
            </a:r>
            <a:endParaRPr lang="en-US" dirty="0"/>
          </a:p>
          <a:p>
            <a:pPr lvl="1"/>
            <a:r>
              <a:rPr lang="en-US" dirty="0"/>
              <a:t>Oxygen and Inert Limits</a:t>
            </a:r>
          </a:p>
          <a:p>
            <a:pPr lvl="1"/>
            <a:r>
              <a:rPr lang="en-US" dirty="0"/>
              <a:t>Moisture and HC dew points</a:t>
            </a:r>
          </a:p>
          <a:p>
            <a:pPr lvl="1"/>
            <a:r>
              <a:rPr lang="en-US" dirty="0"/>
              <a:t>Trace Contaminants</a:t>
            </a:r>
          </a:p>
          <a:p>
            <a:pPr lvl="1"/>
            <a:r>
              <a:rPr lang="en-US" dirty="0"/>
              <a:t>Developed continuous monitoring of contaminants and composition</a:t>
            </a:r>
          </a:p>
          <a:p>
            <a:pPr lvl="1"/>
            <a:r>
              <a:rPr lang="en-US" dirty="0"/>
              <a:t>Improved interconnection agreements</a:t>
            </a:r>
          </a:p>
          <a:p>
            <a:pPr lvl="1"/>
            <a:r>
              <a:rPr lang="en-US" dirty="0"/>
              <a:t>Developed pre-injection testing requirements</a:t>
            </a:r>
          </a:p>
          <a:p>
            <a:pPr lvl="1"/>
            <a:endParaRPr lang="en-US" dirty="0"/>
          </a:p>
          <a:p>
            <a:pPr marL="457200" lvl="1" indent="0">
              <a:buNone/>
            </a:pPr>
            <a:endParaRPr lang="en-US" dirty="0"/>
          </a:p>
        </p:txBody>
      </p:sp>
      <p:sp>
        <p:nvSpPr>
          <p:cNvPr id="4" name="Slide Number Placeholder 3">
            <a:extLst>
              <a:ext uri="{FF2B5EF4-FFF2-40B4-BE49-F238E27FC236}">
                <a16:creationId xmlns:a16="http://schemas.microsoft.com/office/drawing/2014/main" id="{BB8B2122-B3A1-7795-56AE-79C63E019B5B}"/>
              </a:ext>
            </a:extLst>
          </p:cNvPr>
          <p:cNvSpPr>
            <a:spLocks noGrp="1"/>
          </p:cNvSpPr>
          <p:nvPr>
            <p:ph type="sldNum" sz="quarter" idx="4"/>
          </p:nvPr>
        </p:nvSpPr>
        <p:spPr/>
        <p:txBody>
          <a:bodyPr/>
          <a:lstStyle/>
          <a:p>
            <a:fld id="{72410227-0A74-4DD0-97A1-EFCFB8B7378B}" type="slidenum">
              <a:rPr lang="en-US" smtClean="0"/>
              <a:pPr/>
              <a:t>6</a:t>
            </a:fld>
            <a:endParaRPr lang="en-US"/>
          </a:p>
        </p:txBody>
      </p:sp>
    </p:spTree>
    <p:extLst>
      <p:ext uri="{BB962C8B-B14F-4D97-AF65-F5344CB8AC3E}">
        <p14:creationId xmlns:p14="http://schemas.microsoft.com/office/powerpoint/2010/main" val="503045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59379-BB0D-163B-1965-5B5035751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F6876-5A91-5116-4E80-2A9E3C8FD00D}"/>
              </a:ext>
            </a:extLst>
          </p:cNvPr>
          <p:cNvSpPr>
            <a:spLocks noGrp="1"/>
          </p:cNvSpPr>
          <p:nvPr>
            <p:ph type="title"/>
          </p:nvPr>
        </p:nvSpPr>
        <p:spPr/>
        <p:txBody>
          <a:bodyPr/>
          <a:lstStyle/>
          <a:p>
            <a:r>
              <a:rPr lang="en-US" dirty="0"/>
              <a:t>History of Biomethane Gas Quality Standards</a:t>
            </a:r>
          </a:p>
        </p:txBody>
      </p:sp>
      <p:sp>
        <p:nvSpPr>
          <p:cNvPr id="3" name="Content Placeholder 2">
            <a:extLst>
              <a:ext uri="{FF2B5EF4-FFF2-40B4-BE49-F238E27FC236}">
                <a16:creationId xmlns:a16="http://schemas.microsoft.com/office/drawing/2014/main" id="{496171DF-833F-8975-3C0B-D349FC264AD0}"/>
              </a:ext>
            </a:extLst>
          </p:cNvPr>
          <p:cNvSpPr>
            <a:spLocks noGrp="1"/>
          </p:cNvSpPr>
          <p:nvPr>
            <p:ph idx="1"/>
          </p:nvPr>
        </p:nvSpPr>
        <p:spPr/>
        <p:txBody>
          <a:bodyPr/>
          <a:lstStyle/>
          <a:p>
            <a:r>
              <a:rPr lang="en-US" dirty="0"/>
              <a:t>Expansion of Utility- Specific Biomethane Standards (present)</a:t>
            </a:r>
          </a:p>
          <a:p>
            <a:pPr lvl="1"/>
            <a:r>
              <a:rPr lang="en-US" dirty="0"/>
              <a:t>Updated toxicity criteria</a:t>
            </a:r>
          </a:p>
          <a:p>
            <a:pPr lvl="1"/>
            <a:r>
              <a:rPr lang="en-US" dirty="0"/>
              <a:t>Revised list of constituents of concern and health protective levels</a:t>
            </a:r>
          </a:p>
          <a:p>
            <a:pPr marL="457200" lvl="1" indent="0">
              <a:buNone/>
            </a:pPr>
            <a:endParaRPr lang="en-US" dirty="0"/>
          </a:p>
        </p:txBody>
      </p:sp>
      <p:sp>
        <p:nvSpPr>
          <p:cNvPr id="4" name="Slide Number Placeholder 3">
            <a:extLst>
              <a:ext uri="{FF2B5EF4-FFF2-40B4-BE49-F238E27FC236}">
                <a16:creationId xmlns:a16="http://schemas.microsoft.com/office/drawing/2014/main" id="{23E42C87-5C56-B1F6-E514-358D351B63D7}"/>
              </a:ext>
            </a:extLst>
          </p:cNvPr>
          <p:cNvSpPr>
            <a:spLocks noGrp="1"/>
          </p:cNvSpPr>
          <p:nvPr>
            <p:ph type="sldNum" sz="quarter" idx="4"/>
          </p:nvPr>
        </p:nvSpPr>
        <p:spPr/>
        <p:txBody>
          <a:bodyPr/>
          <a:lstStyle/>
          <a:p>
            <a:fld id="{72410227-0A74-4DD0-97A1-EFCFB8B7378B}" type="slidenum">
              <a:rPr lang="en-US" smtClean="0"/>
              <a:pPr/>
              <a:t>7</a:t>
            </a:fld>
            <a:endParaRPr lang="en-US"/>
          </a:p>
        </p:txBody>
      </p:sp>
    </p:spTree>
    <p:extLst>
      <p:ext uri="{BB962C8B-B14F-4D97-AF65-F5344CB8AC3E}">
        <p14:creationId xmlns:p14="http://schemas.microsoft.com/office/powerpoint/2010/main" val="2406965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1CC0B-D40A-F6D3-9DE5-945D743773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889036-9E4C-74F0-1E41-53633AC3B4B8}"/>
              </a:ext>
            </a:extLst>
          </p:cNvPr>
          <p:cNvSpPr>
            <a:spLocks noGrp="1"/>
          </p:cNvSpPr>
          <p:nvPr>
            <p:ph idx="1"/>
          </p:nvPr>
        </p:nvSpPr>
        <p:spPr>
          <a:xfrm>
            <a:off x="459252" y="1178560"/>
            <a:ext cx="5059805" cy="4708648"/>
          </a:xfrm>
        </p:spPr>
        <p:txBody>
          <a:bodyPr>
            <a:normAutofit/>
          </a:bodyPr>
          <a:lstStyle/>
          <a:p>
            <a:pPr lvl="1"/>
            <a:endParaRPr lang="en-US" dirty="0"/>
          </a:p>
          <a:p>
            <a:pPr lvl="1"/>
            <a:endParaRPr lang="en-US" sz="1100" dirty="0">
              <a:latin typeface="Aptos Display" panose="020B0004020202020204" pitchFamily="34" charset="0"/>
              <a:ea typeface="+mj-ea"/>
            </a:endParaRPr>
          </a:p>
          <a:p>
            <a:pPr marL="457200" lvl="1" indent="0">
              <a:buNone/>
            </a:pPr>
            <a:endParaRPr lang="en-US" dirty="0"/>
          </a:p>
        </p:txBody>
      </p:sp>
      <p:sp>
        <p:nvSpPr>
          <p:cNvPr id="2" name="Title 1">
            <a:extLst>
              <a:ext uri="{FF2B5EF4-FFF2-40B4-BE49-F238E27FC236}">
                <a16:creationId xmlns:a16="http://schemas.microsoft.com/office/drawing/2014/main" id="{B5E7C249-12C5-36B6-7FF4-6EC1D7F5AE14}"/>
              </a:ext>
            </a:extLst>
          </p:cNvPr>
          <p:cNvSpPr>
            <a:spLocks noGrp="1"/>
          </p:cNvSpPr>
          <p:nvPr>
            <p:ph type="title"/>
          </p:nvPr>
        </p:nvSpPr>
        <p:spPr/>
        <p:txBody>
          <a:bodyPr/>
          <a:lstStyle/>
          <a:p>
            <a:r>
              <a:rPr lang="en-US" altLang="en-US" sz="3600" dirty="0">
                <a:solidFill>
                  <a:schemeClr val="tx1"/>
                </a:solidFill>
              </a:rPr>
              <a:t>History of Biomethane Gas Quality Standards</a:t>
            </a:r>
            <a:br>
              <a:rPr lang="en-US" altLang="en-US" sz="3600" dirty="0">
                <a:solidFill>
                  <a:schemeClr val="tx1"/>
                </a:solidFill>
              </a:rPr>
            </a:br>
            <a:br>
              <a:rPr lang="en-US" dirty="0"/>
            </a:br>
            <a:r>
              <a:rPr lang="en-US" altLang="en-US" sz="1100" b="1" dirty="0">
                <a:solidFill>
                  <a:srgbClr val="60BDE0"/>
                </a:solidFill>
              </a:rPr>
              <a:t>Initial Standards </a:t>
            </a:r>
            <a:r>
              <a:rPr lang="en-US" altLang="en-US" sz="1100" dirty="0">
                <a:solidFill>
                  <a:schemeClr val="tx1"/>
                </a:solidFill>
                <a:latin typeface="Aptos Display" panose="020B0004020202020204" pitchFamily="34" charset="0"/>
              </a:rPr>
              <a:t>based on California Air Resources Board (CARB) and Office of Environmental Health Hazard Assessment (OEHHA) Report: “Recommendations to the California Public Utilities Commission Regarding </a:t>
            </a:r>
            <a:r>
              <a:rPr lang="en-US" altLang="en-US" sz="1100" b="1" i="1" dirty="0">
                <a:solidFill>
                  <a:schemeClr val="tx1"/>
                </a:solidFill>
                <a:latin typeface="Aptos Display" panose="020B0004020202020204" pitchFamily="34" charset="0"/>
              </a:rPr>
              <a:t>Health Protective </a:t>
            </a:r>
            <a:r>
              <a:rPr lang="en-US" altLang="en-US" sz="1100" dirty="0">
                <a:solidFill>
                  <a:schemeClr val="tx1"/>
                </a:solidFill>
                <a:latin typeface="Aptos Display" panose="020B0004020202020204" pitchFamily="34" charset="0"/>
              </a:rPr>
              <a:t>Standards for the Injection of Biomethane into the Common Carrier Pipeline”, submitted in OIR 13-02-008</a:t>
            </a:r>
            <a:br>
              <a:rPr lang="en-US" altLang="en-US" sz="1100" dirty="0">
                <a:solidFill>
                  <a:schemeClr val="tx1"/>
                </a:solidFill>
                <a:latin typeface="Aptos Display" panose="020B0004020202020204" pitchFamily="34" charset="0"/>
              </a:rPr>
            </a:br>
            <a:r>
              <a:rPr lang="en-US" altLang="en-US" sz="1100" b="1" dirty="0">
                <a:solidFill>
                  <a:srgbClr val="60BDE0"/>
                </a:solidFill>
              </a:rPr>
              <a:t>Constituents of Concern in Biogas:</a:t>
            </a:r>
            <a:r>
              <a:rPr lang="en-US" altLang="en-US" sz="1100" dirty="0">
                <a:solidFill>
                  <a:schemeClr val="tx1"/>
                </a:solidFill>
              </a:rPr>
              <a:t> </a:t>
            </a:r>
            <a:br>
              <a:rPr lang="en-US" altLang="en-US" sz="1100" dirty="0">
                <a:solidFill>
                  <a:schemeClr val="tx1"/>
                </a:solidFill>
              </a:rPr>
            </a:br>
            <a:r>
              <a:rPr lang="en-US" altLang="en-US" sz="1100" dirty="0">
                <a:solidFill>
                  <a:schemeClr val="tx1"/>
                </a:solidFill>
                <a:latin typeface="Aptos Display" panose="020B0004020202020204" pitchFamily="34" charset="0"/>
              </a:rPr>
              <a:t>CARB and OEHHA did a comprehensive evaluation and identification of the constituents of concern in biogas focusing on the larger sources of biogas ‒ landfills, dairies, and sewage treatment plants</a:t>
            </a:r>
            <a:br>
              <a:rPr lang="en-US" altLang="en-US" sz="1100" dirty="0">
                <a:solidFill>
                  <a:srgbClr val="000000"/>
                </a:solidFill>
              </a:rPr>
            </a:br>
            <a:r>
              <a:rPr lang="en-US" altLang="en-US" sz="1100" dirty="0">
                <a:solidFill>
                  <a:schemeClr val="tx1"/>
                </a:solidFill>
                <a:latin typeface="Aptos Display" panose="020B0004020202020204" pitchFamily="34" charset="0"/>
              </a:rPr>
              <a:t>Trigger and Action Levels: CARB staff recommended a risk management strategy1 wherein trigger levels and lower and upper action levels for potential cancer risk and total non-cancer hazard indexes are identified and evaluated to ensure that health protective levels are adequately maintained.</a:t>
            </a:r>
            <a:br>
              <a:rPr lang="en-US" altLang="en-US" sz="1100" dirty="0">
                <a:solidFill>
                  <a:schemeClr val="accent1">
                    <a:lumMod val="60000"/>
                    <a:lumOff val="40000"/>
                  </a:schemeClr>
                </a:solidFill>
              </a:rPr>
            </a:br>
            <a:br>
              <a:rPr lang="en-US" altLang="en-US" sz="1100" dirty="0">
                <a:solidFill>
                  <a:schemeClr val="accent1">
                    <a:lumMod val="60000"/>
                    <a:lumOff val="40000"/>
                  </a:schemeClr>
                </a:solidFill>
              </a:rPr>
            </a:br>
            <a:r>
              <a:rPr lang="en-US" altLang="en-US" sz="1100" b="1" dirty="0">
                <a:solidFill>
                  <a:srgbClr val="60BDE0"/>
                </a:solidFill>
              </a:rPr>
              <a:t>CPUC DECISION 14-01-034 </a:t>
            </a:r>
            <a:r>
              <a:rPr lang="en-US" altLang="en-US" sz="1100" dirty="0">
                <a:solidFill>
                  <a:schemeClr val="tx1"/>
                </a:solidFill>
                <a:latin typeface="Aptos Display" panose="020B0004020202020204" pitchFamily="34" charset="0"/>
              </a:rPr>
              <a:t>concluded that if biomethane meets the gas quality standards and testing protocols adopted in R. 13-02-008, then it may be injected into the California jurisdictional gas utility pipeline systems. </a:t>
            </a:r>
            <a:br>
              <a:rPr lang="en-US" altLang="en-US" sz="1100" dirty="0">
                <a:solidFill>
                  <a:schemeClr val="tx1"/>
                </a:solidFill>
                <a:latin typeface="Aptos Display" panose="020B0004020202020204" pitchFamily="34" charset="0"/>
              </a:rPr>
            </a:br>
            <a:r>
              <a:rPr lang="en-US" altLang="en-US" sz="1100" dirty="0">
                <a:solidFill>
                  <a:schemeClr val="tx1"/>
                </a:solidFill>
                <a:latin typeface="Aptos Display" panose="020B0004020202020204" pitchFamily="34" charset="0"/>
              </a:rPr>
              <a:t>File </a:t>
            </a:r>
            <a:r>
              <a:rPr lang="en-US" altLang="en-US" sz="1100" b="1" dirty="0">
                <a:solidFill>
                  <a:schemeClr val="tx1"/>
                </a:solidFill>
                <a:latin typeface="Aptos Display" panose="020B0004020202020204" pitchFamily="34" charset="0"/>
              </a:rPr>
              <a:t>every 5 years </a:t>
            </a:r>
            <a:r>
              <a:rPr lang="en-US" altLang="en-US" sz="1100" dirty="0">
                <a:solidFill>
                  <a:schemeClr val="tx1"/>
                </a:solidFill>
                <a:latin typeface="Aptos Display" panose="020B0004020202020204" pitchFamily="34" charset="0"/>
              </a:rPr>
              <a:t>review and update standards for constituents of concern</a:t>
            </a:r>
            <a:br>
              <a:rPr lang="en-US" altLang="en-US" sz="1100" dirty="0">
                <a:solidFill>
                  <a:srgbClr val="000000"/>
                </a:solidFill>
              </a:rPr>
            </a:br>
            <a:br>
              <a:rPr lang="en-US" altLang="en-US" sz="1100" dirty="0">
                <a:solidFill>
                  <a:srgbClr val="000000"/>
                </a:solidFill>
              </a:rPr>
            </a:br>
            <a:r>
              <a:rPr lang="en-US" sz="1100" dirty="0">
                <a:solidFill>
                  <a:srgbClr val="000000"/>
                </a:solidFill>
              </a:rPr>
              <a:t>In 2014, </a:t>
            </a:r>
            <a:r>
              <a:rPr lang="en-US" sz="1100" dirty="0">
                <a:solidFill>
                  <a:schemeClr val="tx1"/>
                </a:solidFill>
                <a:latin typeface="Aptos Display" panose="020B0004020202020204" pitchFamily="34" charset="0"/>
              </a:rPr>
              <a:t>the CPUC D14-01-034 adopted concentration standards for </a:t>
            </a:r>
            <a:r>
              <a:rPr lang="en-US" sz="1100" b="1" dirty="0">
                <a:solidFill>
                  <a:schemeClr val="tx1"/>
                </a:solidFill>
                <a:latin typeface="Aptos Display" panose="020B0004020202020204" pitchFamily="34" charset="0"/>
              </a:rPr>
              <a:t>17 constituents </a:t>
            </a:r>
            <a:r>
              <a:rPr lang="en-US" sz="1100" dirty="0">
                <a:solidFill>
                  <a:schemeClr val="tx1"/>
                </a:solidFill>
                <a:latin typeface="Aptos Display" panose="020B0004020202020204" pitchFamily="34" charset="0"/>
              </a:rPr>
              <a:t>of concern found in biomethane, and adopted certain </a:t>
            </a:r>
            <a:r>
              <a:rPr lang="en-US" sz="1100" b="1" dirty="0">
                <a:solidFill>
                  <a:schemeClr val="tx1"/>
                </a:solidFill>
                <a:latin typeface="Aptos Display" panose="020B0004020202020204" pitchFamily="34" charset="0"/>
              </a:rPr>
              <a:t>monitoring, testing, reporting </a:t>
            </a:r>
            <a:r>
              <a:rPr lang="en-US" sz="1100" dirty="0">
                <a:solidFill>
                  <a:schemeClr val="tx1"/>
                </a:solidFill>
                <a:latin typeface="Aptos Display" panose="020B0004020202020204" pitchFamily="34" charset="0"/>
              </a:rPr>
              <a:t>and recordkeeping protocols that the biomethane producers and gas utilities must comply with.</a:t>
            </a:r>
            <a:br>
              <a:rPr lang="en-US" sz="1100" dirty="0">
                <a:solidFill>
                  <a:schemeClr val="tx1"/>
                </a:solidFill>
                <a:latin typeface="Aptos Display" panose="020B0004020202020204" pitchFamily="34" charset="0"/>
              </a:rPr>
            </a:br>
            <a:br>
              <a:rPr lang="en-US" sz="1100" dirty="0">
                <a:solidFill>
                  <a:schemeClr val="tx1"/>
                </a:solidFill>
                <a:latin typeface="Aptos Display" panose="020B0004020202020204" pitchFamily="34" charset="0"/>
              </a:rPr>
            </a:br>
            <a:r>
              <a:rPr lang="en-US" sz="1100" dirty="0"/>
              <a:t>Health Protective Constituents (HPC) </a:t>
            </a:r>
            <a:br>
              <a:rPr lang="en-US" sz="1100" dirty="0"/>
            </a:br>
            <a:br>
              <a:rPr lang="en-US" sz="1100" dirty="0"/>
            </a:br>
            <a:r>
              <a:rPr lang="en-US" sz="1100" dirty="0"/>
              <a:t>Integrity Protective Constituents (IPC) </a:t>
            </a:r>
            <a:br>
              <a:rPr lang="en-US" sz="1100" dirty="0">
                <a:solidFill>
                  <a:schemeClr val="tx1"/>
                </a:solidFill>
                <a:latin typeface="Aptos Display" panose="020B0004020202020204" pitchFamily="34" charset="0"/>
              </a:rPr>
            </a:br>
            <a:br>
              <a:rPr lang="en-US" sz="1100" dirty="0">
                <a:solidFill>
                  <a:schemeClr val="tx1"/>
                </a:solidFill>
                <a:latin typeface="Aptos Display" panose="020B0004020202020204" pitchFamily="34" charset="0"/>
              </a:rPr>
            </a:br>
            <a:br>
              <a:rPr lang="en-US" altLang="en-US" sz="1100" b="1" dirty="0">
                <a:solidFill>
                  <a:srgbClr val="60BDE0"/>
                </a:solidFill>
              </a:rPr>
            </a:br>
            <a:r>
              <a:rPr lang="en-US" sz="1100" dirty="0">
                <a:solidFill>
                  <a:schemeClr val="tx1"/>
                </a:solidFill>
              </a:rPr>
              <a:t>OEHHA recommendation was issued in </a:t>
            </a:r>
            <a:r>
              <a:rPr lang="en-US" sz="1100" dirty="0"/>
              <a:t>April 2023 </a:t>
            </a:r>
            <a:r>
              <a:rPr lang="en-US" sz="1100" dirty="0">
                <a:solidFill>
                  <a:schemeClr val="tx1"/>
                </a:solidFill>
              </a:rPr>
              <a:t>to the CPUC.</a:t>
            </a:r>
            <a:br>
              <a:rPr lang="en-US" sz="1100" dirty="0">
                <a:solidFill>
                  <a:srgbClr val="000000"/>
                </a:solidFill>
              </a:rPr>
            </a:br>
            <a:r>
              <a:rPr lang="en-US" sz="1100" dirty="0">
                <a:solidFill>
                  <a:schemeClr val="tx1"/>
                </a:solidFill>
                <a:latin typeface="Aptos Display" panose="020B0004020202020204" pitchFamily="34" charset="0"/>
              </a:rPr>
              <a:t>AL 6422-G </a:t>
            </a:r>
            <a:r>
              <a:rPr lang="en-US" sz="1100" b="1" dirty="0">
                <a:solidFill>
                  <a:schemeClr val="tx1"/>
                </a:solidFill>
                <a:latin typeface="Aptos Display" panose="020B0004020202020204" pitchFamily="34" charset="0"/>
              </a:rPr>
              <a:t>(3/31/25)  </a:t>
            </a:r>
            <a:r>
              <a:rPr lang="en-US" sz="1100" dirty="0">
                <a:solidFill>
                  <a:schemeClr val="tx1"/>
                </a:solidFill>
                <a:latin typeface="Aptos Display" panose="020B0004020202020204" pitchFamily="34" charset="0"/>
              </a:rPr>
              <a:t>Revisions to Rule 45 in compliance with ordering paragraph 2 Decision 24-11-009 (10/1/24) </a:t>
            </a:r>
            <a:br>
              <a:rPr lang="en-US" sz="1100" dirty="0">
                <a:solidFill>
                  <a:srgbClr val="000000"/>
                </a:solidFill>
              </a:rPr>
            </a:br>
            <a:br>
              <a:rPr lang="en-US" sz="1100" dirty="0">
                <a:solidFill>
                  <a:schemeClr val="tx1"/>
                </a:solidFill>
              </a:rPr>
            </a:br>
            <a:br>
              <a:rPr lang="en-US" sz="1100" dirty="0">
                <a:solidFill>
                  <a:schemeClr val="tx1"/>
                </a:solidFill>
              </a:rPr>
            </a:br>
            <a:br>
              <a:rPr lang="en-US" sz="3600" dirty="0"/>
            </a:br>
            <a:br>
              <a:rPr lang="en-US" sz="3600" dirty="0">
                <a:solidFill>
                  <a:schemeClr val="tx1"/>
                </a:solidFill>
              </a:rPr>
            </a:br>
            <a:br>
              <a:rPr lang="en-US" sz="3600" dirty="0">
                <a:solidFill>
                  <a:srgbClr val="FF0000"/>
                </a:solidFill>
              </a:rPr>
            </a:br>
            <a:br>
              <a:rPr lang="en-US" altLang="en-US" sz="3600" dirty="0">
                <a:solidFill>
                  <a:srgbClr val="000000"/>
                </a:solidFill>
              </a:rPr>
            </a:br>
            <a:br>
              <a:rPr lang="en-US" altLang="en-US" sz="3600" dirty="0">
                <a:solidFill>
                  <a:schemeClr val="accent1">
                    <a:lumMod val="60000"/>
                    <a:lumOff val="40000"/>
                  </a:schemeClr>
                </a:solidFill>
              </a:rPr>
            </a:br>
            <a:br>
              <a:rPr lang="en-US" altLang="en-US" sz="3600" dirty="0">
                <a:solidFill>
                  <a:srgbClr val="000000"/>
                </a:solidFill>
              </a:rPr>
            </a:br>
            <a:br>
              <a:rPr lang="en-US" altLang="en-US" sz="3600" b="1" dirty="0">
                <a:solidFill>
                  <a:schemeClr val="tx1"/>
                </a:solidFill>
              </a:rPr>
            </a:br>
            <a:br>
              <a:rPr lang="en-US" dirty="0"/>
            </a:br>
            <a:endParaRPr lang="en-US" dirty="0"/>
          </a:p>
        </p:txBody>
      </p:sp>
      <p:sp>
        <p:nvSpPr>
          <p:cNvPr id="11" name="Slide Number Placeholder 10">
            <a:extLst>
              <a:ext uri="{FF2B5EF4-FFF2-40B4-BE49-F238E27FC236}">
                <a16:creationId xmlns:a16="http://schemas.microsoft.com/office/drawing/2014/main" id="{884D70B3-4B34-4D85-9CFC-D7DD5482667A}"/>
              </a:ext>
            </a:extLst>
          </p:cNvPr>
          <p:cNvSpPr>
            <a:spLocks noGrp="1"/>
          </p:cNvSpPr>
          <p:nvPr>
            <p:ph type="sldNum" sz="quarter" idx="4"/>
          </p:nvPr>
        </p:nvSpPr>
        <p:spPr/>
        <p:txBody>
          <a:bodyPr/>
          <a:lstStyle/>
          <a:p>
            <a:fld id="{72410227-0A74-4DD0-97A1-EFCFB8B7378B}" type="slidenum">
              <a:rPr lang="en-US" smtClean="0"/>
              <a:pPr/>
              <a:t>8</a:t>
            </a:fld>
            <a:endParaRPr lang="en-US" dirty="0"/>
          </a:p>
        </p:txBody>
      </p:sp>
    </p:spTree>
    <p:extLst>
      <p:ext uri="{BB962C8B-B14F-4D97-AF65-F5344CB8AC3E}">
        <p14:creationId xmlns:p14="http://schemas.microsoft.com/office/powerpoint/2010/main" val="533933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A4F3D-3397-489C-C7F6-B3435DA5FE3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AC843E-4941-15AD-1C74-F9284BA704C0}"/>
              </a:ext>
            </a:extLst>
          </p:cNvPr>
          <p:cNvSpPr>
            <a:spLocks noGrp="1"/>
          </p:cNvSpPr>
          <p:nvPr>
            <p:ph idx="1"/>
          </p:nvPr>
        </p:nvSpPr>
        <p:spPr>
          <a:xfrm>
            <a:off x="459252" y="1178560"/>
            <a:ext cx="5059805" cy="4708648"/>
          </a:xfrm>
        </p:spPr>
        <p:txBody>
          <a:bodyPr>
            <a:normAutofit/>
          </a:bodyPr>
          <a:lstStyle/>
          <a:p>
            <a:pPr lvl="1"/>
            <a:r>
              <a:rPr lang="en-US" b="1" dirty="0"/>
              <a:t>Pipeline Gas Quality Specifications : Rule 30</a:t>
            </a:r>
          </a:p>
          <a:p>
            <a:pPr lvl="1"/>
            <a:endParaRPr lang="en-US" dirty="0"/>
          </a:p>
          <a:p>
            <a:pPr marL="457200" lvl="1" indent="0">
              <a:buNone/>
            </a:pPr>
            <a:r>
              <a:rPr lang="en-US" dirty="0"/>
              <a:t> </a:t>
            </a:r>
          </a:p>
          <a:p>
            <a:pPr lvl="1"/>
            <a:endParaRPr lang="en-US" dirty="0"/>
          </a:p>
          <a:p>
            <a:pPr lvl="1"/>
            <a:r>
              <a:rPr lang="en-US" b="1" dirty="0"/>
              <a:t>Renewable Gas Interconnections : Rule 45</a:t>
            </a:r>
          </a:p>
          <a:p>
            <a:pPr lvl="1"/>
            <a:endParaRPr lang="en-US" dirty="0"/>
          </a:p>
          <a:p>
            <a:pPr lvl="1"/>
            <a:endParaRPr lang="en-US" dirty="0"/>
          </a:p>
          <a:p>
            <a:pPr marL="457200" lvl="1" indent="0">
              <a:buNone/>
            </a:pPr>
            <a:endParaRPr lang="en-US" dirty="0"/>
          </a:p>
        </p:txBody>
      </p:sp>
      <p:sp>
        <p:nvSpPr>
          <p:cNvPr id="2" name="Title 1">
            <a:extLst>
              <a:ext uri="{FF2B5EF4-FFF2-40B4-BE49-F238E27FC236}">
                <a16:creationId xmlns:a16="http://schemas.microsoft.com/office/drawing/2014/main" id="{37B54CD9-8EDB-B41C-9E0F-1A2EEB04CA5B}"/>
              </a:ext>
            </a:extLst>
          </p:cNvPr>
          <p:cNvSpPr>
            <a:spLocks noGrp="1"/>
          </p:cNvSpPr>
          <p:nvPr>
            <p:ph type="title"/>
          </p:nvPr>
        </p:nvSpPr>
        <p:spPr/>
        <p:txBody>
          <a:bodyPr/>
          <a:lstStyle/>
          <a:p>
            <a:r>
              <a:rPr lang="en-US" dirty="0"/>
              <a:t>RNG Gas Quality</a:t>
            </a:r>
            <a:br>
              <a:rPr lang="en-US" dirty="0"/>
            </a:br>
            <a:br>
              <a:rPr lang="en-US" dirty="0"/>
            </a:br>
            <a:endParaRPr lang="en-US" dirty="0"/>
          </a:p>
        </p:txBody>
      </p:sp>
      <p:sp>
        <p:nvSpPr>
          <p:cNvPr id="11" name="Slide Number Placeholder 10">
            <a:extLst>
              <a:ext uri="{FF2B5EF4-FFF2-40B4-BE49-F238E27FC236}">
                <a16:creationId xmlns:a16="http://schemas.microsoft.com/office/drawing/2014/main" id="{420ACAF6-15CF-5F7A-181E-3BE11381688B}"/>
              </a:ext>
            </a:extLst>
          </p:cNvPr>
          <p:cNvSpPr>
            <a:spLocks noGrp="1"/>
          </p:cNvSpPr>
          <p:nvPr>
            <p:ph type="sldNum" sz="quarter" idx="4"/>
          </p:nvPr>
        </p:nvSpPr>
        <p:spPr/>
        <p:txBody>
          <a:bodyPr/>
          <a:lstStyle/>
          <a:p>
            <a:fld id="{72410227-0A74-4DD0-97A1-EFCFB8B7378B}" type="slidenum">
              <a:rPr lang="en-US" smtClean="0"/>
              <a:pPr/>
              <a:t>9</a:t>
            </a:fld>
            <a:endParaRPr lang="en-US" dirty="0"/>
          </a:p>
        </p:txBody>
      </p:sp>
      <p:graphicFrame>
        <p:nvGraphicFramePr>
          <p:cNvPr id="4" name="Table 3">
            <a:extLst>
              <a:ext uri="{FF2B5EF4-FFF2-40B4-BE49-F238E27FC236}">
                <a16:creationId xmlns:a16="http://schemas.microsoft.com/office/drawing/2014/main" id="{2C8123DC-FDB1-4029-6D53-C202905FBF04}"/>
              </a:ext>
            </a:extLst>
          </p:cNvPr>
          <p:cNvGraphicFramePr>
            <a:graphicFrameLocks noGrp="1"/>
          </p:cNvGraphicFramePr>
          <p:nvPr>
            <p:extLst>
              <p:ext uri="{D42A27DB-BD31-4B8C-83A1-F6EECF244321}">
                <p14:modId xmlns:p14="http://schemas.microsoft.com/office/powerpoint/2010/main" val="580875992"/>
              </p:ext>
            </p:extLst>
          </p:nvPr>
        </p:nvGraphicFramePr>
        <p:xfrm>
          <a:off x="6760028" y="560598"/>
          <a:ext cx="4327071" cy="5698372"/>
        </p:xfrm>
        <a:graphic>
          <a:graphicData uri="http://schemas.openxmlformats.org/drawingml/2006/table">
            <a:tbl>
              <a:tblPr>
                <a:tableStyleId>{5C22544A-7EE6-4342-B048-85BDC9FD1C3A}</a:tableStyleId>
              </a:tblPr>
              <a:tblGrid>
                <a:gridCol w="1749510">
                  <a:extLst>
                    <a:ext uri="{9D8B030D-6E8A-4147-A177-3AD203B41FA5}">
                      <a16:colId xmlns:a16="http://schemas.microsoft.com/office/drawing/2014/main" val="754026604"/>
                    </a:ext>
                  </a:extLst>
                </a:gridCol>
                <a:gridCol w="1143619">
                  <a:extLst>
                    <a:ext uri="{9D8B030D-6E8A-4147-A177-3AD203B41FA5}">
                      <a16:colId xmlns:a16="http://schemas.microsoft.com/office/drawing/2014/main" val="511317825"/>
                    </a:ext>
                  </a:extLst>
                </a:gridCol>
                <a:gridCol w="1433942">
                  <a:extLst>
                    <a:ext uri="{9D8B030D-6E8A-4147-A177-3AD203B41FA5}">
                      <a16:colId xmlns:a16="http://schemas.microsoft.com/office/drawing/2014/main" val="3275394578"/>
                    </a:ext>
                  </a:extLst>
                </a:gridCol>
              </a:tblGrid>
              <a:tr h="132135">
                <a:tc gridSpan="3">
                  <a:txBody>
                    <a:bodyPr/>
                    <a:lstStyle/>
                    <a:p>
                      <a:pPr algn="ctr" fontAlgn="b">
                        <a:buNone/>
                      </a:pPr>
                      <a:r>
                        <a:rPr lang="en-US" sz="800" b="1" u="none" strike="noStrike" dirty="0">
                          <a:effectLst/>
                        </a:rPr>
                        <a:t>Rule 30 - May 31, 2019</a:t>
                      </a:r>
                      <a:endParaRPr lang="en-US" sz="800" b="1" i="0" u="none" strike="noStrike" dirty="0">
                        <a:solidFill>
                          <a:srgbClr val="000000"/>
                        </a:solidFill>
                        <a:effectLst/>
                        <a:latin typeface="Calibri" panose="020F0502020204030204" pitchFamily="34" charset="0"/>
                      </a:endParaRPr>
                    </a:p>
                  </a:txBody>
                  <a:tcPr marL="6675" marR="6675" marT="6675"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3677938"/>
                  </a:ext>
                </a:extLst>
              </a:tr>
              <a:tr h="132135">
                <a:tc>
                  <a:txBody>
                    <a:bodyPr/>
                    <a:lstStyle/>
                    <a:p>
                      <a:pPr algn="l" fontAlgn="b">
                        <a:buNone/>
                      </a:pPr>
                      <a:r>
                        <a:rPr lang="en-US" sz="800" u="none" strike="noStrike">
                          <a:effectLst/>
                        </a:rPr>
                        <a:t>Heating Value (HHV)</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970~1150</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btu/SCF dry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2102905123"/>
                  </a:ext>
                </a:extLst>
              </a:tr>
              <a:tr h="247955">
                <a:tc>
                  <a:txBody>
                    <a:bodyPr/>
                    <a:lstStyle/>
                    <a:p>
                      <a:pPr algn="l" fontAlgn="b">
                        <a:buNone/>
                      </a:pPr>
                      <a:r>
                        <a:rPr lang="en-US" sz="800" u="none" strike="noStrike">
                          <a:effectLst/>
                        </a:rPr>
                        <a:t>Moisture Content or Water Content</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1785182562"/>
                  </a:ext>
                </a:extLst>
              </a:tr>
              <a:tr h="132135">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&lt;800 psig</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7 lb/mmSCF</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3420330044"/>
                  </a:ext>
                </a:extLst>
              </a:tr>
              <a:tr h="247955">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&gt;800 psig</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Water dew point &lt;20 F @ P</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375631091"/>
                  </a:ext>
                </a:extLst>
              </a:tr>
              <a:tr h="247955">
                <a:tc>
                  <a:txBody>
                    <a:bodyPr/>
                    <a:lstStyle/>
                    <a:p>
                      <a:pPr algn="l" fontAlgn="b">
                        <a:buNone/>
                      </a:pPr>
                      <a:r>
                        <a:rPr lang="en-US" sz="800" u="none" strike="noStrike">
                          <a:effectLst/>
                        </a:rPr>
                        <a:t>Hydrogen Sulfide</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0.25 grain of H2s (4 ppmV)</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3591439744"/>
                  </a:ext>
                </a:extLst>
              </a:tr>
              <a:tr h="368629">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gridSpan="2">
                  <a:txBody>
                    <a:bodyPr/>
                    <a:lstStyle/>
                    <a:p>
                      <a:pPr algn="l" fontAlgn="b">
                        <a:buNone/>
                      </a:pPr>
                      <a:r>
                        <a:rPr lang="en-US" sz="800" u="none" strike="noStrike">
                          <a:effectLst/>
                        </a:rPr>
                        <a:t>not contain any entrained hydrogen sulfide treatment chemical (solvent) or its by-products in the gas stream</a:t>
                      </a:r>
                      <a:endParaRPr lang="en-US" sz="800" b="0" i="0" u="none" strike="noStrike">
                        <a:solidFill>
                          <a:srgbClr val="000000"/>
                        </a:solidFill>
                        <a:effectLst/>
                        <a:latin typeface="Calibri" panose="020F0502020204030204" pitchFamily="34" charset="0"/>
                      </a:endParaRPr>
                    </a:p>
                  </a:txBody>
                  <a:tcPr marL="6675" marR="6675" marT="6675" marB="0" anchor="b"/>
                </a:tc>
                <a:tc hMerge="1">
                  <a:txBody>
                    <a:bodyPr/>
                    <a:lstStyle/>
                    <a:p>
                      <a:endParaRPr lang="en-US"/>
                    </a:p>
                  </a:txBody>
                  <a:tcPr/>
                </a:tc>
                <a:extLst>
                  <a:ext uri="{0D108BD9-81ED-4DB2-BD59-A6C34878D82A}">
                    <a16:rowId xmlns:a16="http://schemas.microsoft.com/office/drawing/2014/main" val="1620646478"/>
                  </a:ext>
                </a:extLst>
              </a:tr>
              <a:tr h="368629">
                <a:tc>
                  <a:txBody>
                    <a:bodyPr/>
                    <a:lstStyle/>
                    <a:p>
                      <a:pPr algn="l" fontAlgn="b">
                        <a:buNone/>
                      </a:pPr>
                      <a:r>
                        <a:rPr lang="en-US" sz="800" u="none" strike="noStrike">
                          <a:effectLst/>
                        </a:rPr>
                        <a:t>Mercaptan Sulfur</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0.3 grain of mercaptans (5 ppmV)</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655748293"/>
                  </a:ext>
                </a:extLst>
              </a:tr>
              <a:tr h="504934">
                <a:tc>
                  <a:txBody>
                    <a:bodyPr/>
                    <a:lstStyle/>
                    <a:p>
                      <a:pPr algn="l" fontAlgn="b">
                        <a:buNone/>
                      </a:pPr>
                      <a:r>
                        <a:rPr lang="en-US" sz="800" u="none" strike="noStrike">
                          <a:effectLst/>
                        </a:rPr>
                        <a:t>Total Sulfur</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0.75 grain of total sulfur (12.6 ppmV)</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129337424"/>
                  </a:ext>
                </a:extLst>
              </a:tr>
              <a:tr h="290697">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gridSpan="2">
                  <a:txBody>
                    <a:bodyPr/>
                    <a:lstStyle/>
                    <a:p>
                      <a:pPr algn="l" fontAlgn="b">
                        <a:buNone/>
                      </a:pPr>
                      <a:r>
                        <a:rPr lang="en-US" sz="800" u="none" strike="noStrike">
                          <a:effectLst/>
                        </a:rPr>
                        <a:t>This includes COS and CS2, hydrogen sulfide, mercaptans and mono, di and poly sulfides.</a:t>
                      </a:r>
                      <a:endParaRPr lang="en-US" sz="800" b="0" i="0" u="none" strike="noStrike">
                        <a:solidFill>
                          <a:srgbClr val="000000"/>
                        </a:solidFill>
                        <a:effectLst/>
                        <a:latin typeface="Calibri" panose="020F0502020204030204" pitchFamily="34" charset="0"/>
                      </a:endParaRPr>
                    </a:p>
                  </a:txBody>
                  <a:tcPr marL="6675" marR="6675" marT="6675" marB="0" anchor="b"/>
                </a:tc>
                <a:tc hMerge="1">
                  <a:txBody>
                    <a:bodyPr/>
                    <a:lstStyle/>
                    <a:p>
                      <a:endParaRPr lang="en-US"/>
                    </a:p>
                  </a:txBody>
                  <a:tcPr/>
                </a:tc>
                <a:extLst>
                  <a:ext uri="{0D108BD9-81ED-4DB2-BD59-A6C34878D82A}">
                    <a16:rowId xmlns:a16="http://schemas.microsoft.com/office/drawing/2014/main" val="693533582"/>
                  </a:ext>
                </a:extLst>
              </a:tr>
              <a:tr h="132135">
                <a:tc>
                  <a:txBody>
                    <a:bodyPr/>
                    <a:lstStyle/>
                    <a:p>
                      <a:pPr algn="l" fontAlgn="b">
                        <a:buNone/>
                      </a:pPr>
                      <a:r>
                        <a:rPr lang="en-US" sz="800" u="none" strike="noStrike">
                          <a:effectLst/>
                        </a:rPr>
                        <a:t>Carbon Dioxide</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dirty="0">
                          <a:effectLst/>
                        </a:rPr>
                        <a:t>&lt;3% </a:t>
                      </a:r>
                      <a:endParaRPr lang="en-US" sz="800" b="0" i="0" u="none" strike="noStrike" dirty="0">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Vo%</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4286421266"/>
                  </a:ext>
                </a:extLst>
              </a:tr>
              <a:tr h="132135">
                <a:tc>
                  <a:txBody>
                    <a:bodyPr/>
                    <a:lstStyle/>
                    <a:p>
                      <a:pPr algn="l" fontAlgn="b">
                        <a:buNone/>
                      </a:pPr>
                      <a:r>
                        <a:rPr lang="en-US" sz="800" u="none" strike="noStrike">
                          <a:effectLst/>
                        </a:rPr>
                        <a:t>Oxygen</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&lt;0.2% </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Vo%</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2419736145"/>
                  </a:ext>
                </a:extLst>
              </a:tr>
              <a:tr h="132135">
                <a:tc>
                  <a:txBody>
                    <a:bodyPr/>
                    <a:lstStyle/>
                    <a:p>
                      <a:pPr algn="l" fontAlgn="b">
                        <a:buNone/>
                      </a:pPr>
                      <a:r>
                        <a:rPr lang="en-US" sz="800" u="none" strike="noStrike">
                          <a:effectLst/>
                        </a:rPr>
                        <a:t>Inerts:</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&lt;4% </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Vo%</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1206990926"/>
                  </a:ext>
                </a:extLst>
              </a:tr>
              <a:tr h="303911">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gridSpan="2">
                  <a:txBody>
                    <a:bodyPr/>
                    <a:lstStyle/>
                    <a:p>
                      <a:pPr algn="l" fontAlgn="b">
                        <a:buNone/>
                      </a:pPr>
                      <a:r>
                        <a:rPr lang="en-US" sz="800" u="none" strike="noStrike">
                          <a:effectLst/>
                        </a:rPr>
                        <a:t>carbon dioxide, nitrogen, oxygen and any other inert compound)</a:t>
                      </a:r>
                      <a:endParaRPr lang="en-US" sz="800" b="0" i="0" u="none" strike="noStrike">
                        <a:solidFill>
                          <a:srgbClr val="000000"/>
                        </a:solidFill>
                        <a:effectLst/>
                        <a:latin typeface="Calibri" panose="020F0502020204030204" pitchFamily="34" charset="0"/>
                      </a:endParaRPr>
                    </a:p>
                  </a:txBody>
                  <a:tcPr marL="6675" marR="6675" marT="6675" marB="0" anchor="b"/>
                </a:tc>
                <a:tc hMerge="1">
                  <a:txBody>
                    <a:bodyPr/>
                    <a:lstStyle/>
                    <a:p>
                      <a:endParaRPr lang="en-US"/>
                    </a:p>
                  </a:txBody>
                  <a:tcPr/>
                </a:tc>
                <a:extLst>
                  <a:ext uri="{0D108BD9-81ED-4DB2-BD59-A6C34878D82A}">
                    <a16:rowId xmlns:a16="http://schemas.microsoft.com/office/drawing/2014/main" val="718876073"/>
                  </a:ext>
                </a:extLst>
              </a:tr>
              <a:tr h="132135">
                <a:tc>
                  <a:txBody>
                    <a:bodyPr/>
                    <a:lstStyle/>
                    <a:p>
                      <a:pPr algn="l" fontAlgn="b">
                        <a:buNone/>
                      </a:pPr>
                      <a:r>
                        <a:rPr lang="en-US" sz="800" u="none" strike="noStrike">
                          <a:effectLst/>
                        </a:rPr>
                        <a:t>Hydrocarbons</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1590828498"/>
                  </a:ext>
                </a:extLst>
              </a:tr>
              <a:tr h="368629">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800 psig&lt;</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HC dew Point&lt;45F @ delivery pressure or 400psig min</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1366449840"/>
                  </a:ext>
                </a:extLst>
              </a:tr>
              <a:tr h="368629">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800 psig&gt;</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HC dew Point&lt;20F @ delivery pressure or 400psig min</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2979084248"/>
                  </a:ext>
                </a:extLst>
              </a:tr>
              <a:tr h="132135">
                <a:tc>
                  <a:txBody>
                    <a:bodyPr/>
                    <a:lstStyle/>
                    <a:p>
                      <a:pPr algn="l" fontAlgn="b">
                        <a:buNone/>
                      </a:pPr>
                      <a:r>
                        <a:rPr lang="en-US" sz="800" u="none" strike="noStrike">
                          <a:effectLst/>
                        </a:rPr>
                        <a:t>Merchantability</a:t>
                      </a:r>
                      <a:endParaRPr lang="en-US" sz="800" b="1" i="0" u="none" strike="noStrike">
                        <a:solidFill>
                          <a:srgbClr val="000000"/>
                        </a:solidFill>
                        <a:effectLst/>
                        <a:latin typeface="Calibri" panose="020F0502020204030204" pitchFamily="34" charset="0"/>
                      </a:endParaRPr>
                    </a:p>
                  </a:txBody>
                  <a:tcPr marL="6675" marR="6675" marT="6675" marB="0" anchor="b"/>
                </a:tc>
                <a:tc gridSpan="2">
                  <a:txBody>
                    <a:bodyPr/>
                    <a:lstStyle/>
                    <a:p>
                      <a:pPr algn="l" fontAlgn="b">
                        <a:buNone/>
                      </a:pPr>
                      <a:r>
                        <a:rPr lang="en-US" sz="800" u="none" strike="noStrike">
                          <a:effectLst/>
                        </a:rPr>
                        <a:t> dust, sand, dirt, gums, oils and other s</a:t>
                      </a:r>
                      <a:endParaRPr lang="en-US" sz="800" b="0" i="0" u="none" strike="noStrike">
                        <a:solidFill>
                          <a:srgbClr val="000000"/>
                        </a:solidFill>
                        <a:effectLst/>
                        <a:latin typeface="Calibri" panose="020F0502020204030204" pitchFamily="34" charset="0"/>
                      </a:endParaRPr>
                    </a:p>
                  </a:txBody>
                  <a:tcPr marL="6675" marR="6675" marT="6675" marB="0" anchor="b"/>
                </a:tc>
                <a:tc hMerge="1">
                  <a:txBody>
                    <a:bodyPr/>
                    <a:lstStyle/>
                    <a:p>
                      <a:endParaRPr lang="en-US"/>
                    </a:p>
                  </a:txBody>
                  <a:tcPr/>
                </a:tc>
                <a:extLst>
                  <a:ext uri="{0D108BD9-81ED-4DB2-BD59-A6C34878D82A}">
                    <a16:rowId xmlns:a16="http://schemas.microsoft.com/office/drawing/2014/main" val="3786386110"/>
                  </a:ext>
                </a:extLst>
              </a:tr>
              <a:tr h="247955">
                <a:tc>
                  <a:txBody>
                    <a:bodyPr/>
                    <a:lstStyle/>
                    <a:p>
                      <a:pPr algn="l" fontAlgn="b">
                        <a:buNone/>
                      </a:pPr>
                      <a:r>
                        <a:rPr lang="en-US" sz="800" u="none" strike="noStrike">
                          <a:effectLst/>
                        </a:rPr>
                        <a:t>Hazardous Substances</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not contain hazardous substance</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457766131"/>
                  </a:ext>
                </a:extLst>
              </a:tr>
              <a:tr h="132135">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4098299507"/>
                  </a:ext>
                </a:extLst>
              </a:tr>
              <a:tr h="132135">
                <a:tc>
                  <a:txBody>
                    <a:bodyPr/>
                    <a:lstStyle/>
                    <a:p>
                      <a:pPr algn="l" fontAlgn="b">
                        <a:buNone/>
                      </a:pPr>
                      <a:r>
                        <a:rPr lang="en-US" sz="800" u="none" strike="noStrike">
                          <a:effectLst/>
                        </a:rPr>
                        <a:t>Delivery Temperature:</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50~105</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°F</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1173173953"/>
                  </a:ext>
                </a:extLst>
              </a:tr>
              <a:tr h="132135">
                <a:tc>
                  <a:txBody>
                    <a:bodyPr/>
                    <a:lstStyle/>
                    <a:p>
                      <a:pPr algn="l" fontAlgn="b">
                        <a:buNone/>
                      </a:pPr>
                      <a:r>
                        <a:rPr lang="en-US" sz="800" u="none" strike="noStrike">
                          <a:effectLst/>
                        </a:rPr>
                        <a:t>Interchangeability</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Wobbe 1279~1385</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4214959296"/>
                  </a:ext>
                </a:extLst>
              </a:tr>
              <a:tr h="132135">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Lifting Index (IL)=&lt;1.06</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1432253166"/>
                  </a:ext>
                </a:extLst>
              </a:tr>
              <a:tr h="132135">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Flashback Index (IF)=&lt;1.2</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4272419010"/>
                  </a:ext>
                </a:extLst>
              </a:tr>
              <a:tr h="132135">
                <a:tc>
                  <a:txBody>
                    <a:bodyPr/>
                    <a:lstStyle/>
                    <a:p>
                      <a:pPr algn="l" fontAlgn="b">
                        <a:buNone/>
                      </a:pPr>
                      <a:r>
                        <a:rPr lang="en-US" sz="800" u="none" strike="noStrike">
                          <a:effectLst/>
                        </a:rPr>
                        <a:t> </a:t>
                      </a:r>
                      <a:endParaRPr lang="en-US" sz="800" b="1"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 </a:t>
                      </a:r>
                      <a:endParaRPr lang="en-US" sz="800" b="0" i="0" u="none" strike="noStrike">
                        <a:solidFill>
                          <a:srgbClr val="000000"/>
                        </a:solidFill>
                        <a:effectLst/>
                        <a:latin typeface="Calibri" panose="020F0502020204030204" pitchFamily="34" charset="0"/>
                      </a:endParaRPr>
                    </a:p>
                  </a:txBody>
                  <a:tcPr marL="6675" marR="6675" marT="6675" marB="0" anchor="b"/>
                </a:tc>
                <a:tc>
                  <a:txBody>
                    <a:bodyPr/>
                    <a:lstStyle/>
                    <a:p>
                      <a:pPr algn="l" fontAlgn="b">
                        <a:buNone/>
                      </a:pPr>
                      <a:r>
                        <a:rPr lang="en-US" sz="800" u="none" strike="noStrike">
                          <a:effectLst/>
                        </a:rPr>
                        <a:t>Yellow Tip Index (IY)&gt;=0.8</a:t>
                      </a:r>
                      <a:endParaRPr lang="en-US" sz="800" b="0" i="0" u="none" strike="noStrike">
                        <a:solidFill>
                          <a:srgbClr val="000000"/>
                        </a:solidFill>
                        <a:effectLst/>
                        <a:latin typeface="Calibri" panose="020F0502020204030204" pitchFamily="34" charset="0"/>
                      </a:endParaRPr>
                    </a:p>
                  </a:txBody>
                  <a:tcPr marL="6675" marR="6675" marT="6675" marB="0" anchor="b"/>
                </a:tc>
                <a:extLst>
                  <a:ext uri="{0D108BD9-81ED-4DB2-BD59-A6C34878D82A}">
                    <a16:rowId xmlns:a16="http://schemas.microsoft.com/office/drawing/2014/main" val="3668345413"/>
                  </a:ext>
                </a:extLst>
              </a:tr>
              <a:tr h="277484">
                <a:tc>
                  <a:txBody>
                    <a:bodyPr/>
                    <a:lstStyle/>
                    <a:p>
                      <a:pPr algn="l" fontAlgn="b">
                        <a:buNone/>
                      </a:pPr>
                      <a:r>
                        <a:rPr lang="en-US" sz="800" u="none" strike="noStrike">
                          <a:effectLst/>
                        </a:rPr>
                        <a:t>Liquids</a:t>
                      </a:r>
                      <a:endParaRPr lang="en-US" sz="800" b="1" i="0" u="none" strike="noStrike">
                        <a:solidFill>
                          <a:srgbClr val="000000"/>
                        </a:solidFill>
                        <a:effectLst/>
                        <a:latin typeface="Calibri" panose="020F0502020204030204" pitchFamily="34" charset="0"/>
                      </a:endParaRPr>
                    </a:p>
                  </a:txBody>
                  <a:tcPr marL="6675" marR="6675" marT="6675" marB="0" anchor="b"/>
                </a:tc>
                <a:tc gridSpan="2">
                  <a:txBody>
                    <a:bodyPr/>
                    <a:lstStyle/>
                    <a:p>
                      <a:pPr algn="l" fontAlgn="b">
                        <a:buNone/>
                      </a:pPr>
                      <a:r>
                        <a:rPr lang="en-US" sz="800" u="none" strike="noStrike" dirty="0">
                          <a:effectLst/>
                        </a:rPr>
                        <a:t>The gas shall contain no liquids at or immediately downstream of the receipt point</a:t>
                      </a:r>
                      <a:endParaRPr lang="en-US" sz="800" b="0" i="0" u="none" strike="noStrike" dirty="0">
                        <a:solidFill>
                          <a:srgbClr val="000000"/>
                        </a:solidFill>
                        <a:effectLst/>
                        <a:latin typeface="Calibri" panose="020F0502020204030204" pitchFamily="34" charset="0"/>
                      </a:endParaRPr>
                    </a:p>
                  </a:txBody>
                  <a:tcPr marL="6675" marR="6675" marT="6675" marB="0" anchor="b"/>
                </a:tc>
                <a:tc hMerge="1">
                  <a:txBody>
                    <a:bodyPr/>
                    <a:lstStyle/>
                    <a:p>
                      <a:endParaRPr lang="en-US"/>
                    </a:p>
                  </a:txBody>
                  <a:tcPr/>
                </a:tc>
                <a:extLst>
                  <a:ext uri="{0D108BD9-81ED-4DB2-BD59-A6C34878D82A}">
                    <a16:rowId xmlns:a16="http://schemas.microsoft.com/office/drawing/2014/main" val="4170798045"/>
                  </a:ext>
                </a:extLst>
              </a:tr>
            </a:tbl>
          </a:graphicData>
        </a:graphic>
      </p:graphicFrame>
    </p:spTree>
    <p:extLst>
      <p:ext uri="{BB962C8B-B14F-4D97-AF65-F5344CB8AC3E}">
        <p14:creationId xmlns:p14="http://schemas.microsoft.com/office/powerpoint/2010/main" val="1391379529"/>
      </p:ext>
    </p:extLst>
  </p:cSld>
  <p:clrMapOvr>
    <a:masterClrMapping/>
  </p:clrMapOvr>
</p:sld>
</file>

<file path=ppt/theme/theme1.xml><?xml version="1.0" encoding="utf-8"?>
<a:theme xmlns:a="http://schemas.openxmlformats.org/drawingml/2006/main" name="2_Office Theme">
  <a:themeElements>
    <a:clrScheme name="Custom 1">
      <a:dk1>
        <a:srgbClr val="000000"/>
      </a:dk1>
      <a:lt1>
        <a:srgbClr val="FFFFFF"/>
      </a:lt1>
      <a:dk2>
        <a:srgbClr val="004B91"/>
      </a:dk2>
      <a:lt2>
        <a:srgbClr val="E6E6E6"/>
      </a:lt2>
      <a:accent1>
        <a:srgbClr val="002761"/>
      </a:accent1>
      <a:accent2>
        <a:srgbClr val="7BAFD3"/>
      </a:accent2>
      <a:accent3>
        <a:srgbClr val="009BDA"/>
      </a:accent3>
      <a:accent4>
        <a:srgbClr val="56C7DA"/>
      </a:accent4>
      <a:accent5>
        <a:srgbClr val="A2AAAD"/>
      </a:accent5>
      <a:accent6>
        <a:srgbClr val="75787B"/>
      </a:accent6>
      <a:hlink>
        <a:srgbClr val="084992"/>
      </a:hlink>
      <a:folHlink>
        <a:srgbClr val="639EC8"/>
      </a:folHlink>
    </a:clrScheme>
    <a:fontScheme name="SCG-BrandFont">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04-Safety-Template-Group" id="{B4524372-AF88-2D4F-BF28-0A53E01D5D79}" vid="{125826DF-4686-5447-8E92-788D19DF17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BD1270CEEB1F4DA1DA0F7456899640" ma:contentTypeVersion="25" ma:contentTypeDescription="Create a new document." ma:contentTypeScope="" ma:versionID="e0030e0430040dc510c1f6cec2df5efe">
  <xsd:schema xmlns:xsd="http://www.w3.org/2001/XMLSchema" xmlns:xs="http://www.w3.org/2001/XMLSchema" xmlns:p="http://schemas.microsoft.com/office/2006/metadata/properties" xmlns:ns2="594ccc29-8b8d-4e88-a335-ae3dcc58542c" xmlns:ns3="cd76c63a-6689-420e-93f7-204fe579ce79" targetNamespace="http://schemas.microsoft.com/office/2006/metadata/properties" ma:root="true" ma:fieldsID="5a5e04e0d8ca3daad4b8252898f4d5ae" ns2:_="" ns3:_="">
    <xsd:import namespace="594ccc29-8b8d-4e88-a335-ae3dcc58542c"/>
    <xsd:import namespace="cd76c63a-6689-420e-93f7-204fe579ce79"/>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DATEANDTIM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4ccc29-8b8d-4e88-a335-ae3dcc58542c"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MediaServiceAutoTags" ma:internalName="MediaServiceAutoTags" ma:readOnly="true">
      <xsd:simpleType>
        <xsd:restriction base="dms:Text"/>
      </xsd:simpleType>
    </xsd:element>
    <xsd:element name="MediaServiceLocation" ma:index="17" nillable="true" ma:displayName="MediaServiceLoca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e888570-7443-4ea2-aa67-41bc7d54114e" ma:termSetId="09814cd3-568e-fe90-9814-8d621ff8fb84" ma:anchorId="fba54fb3-c3e1-fe81-a776-ca4b69148c4d" ma:open="true" ma:isKeyword="false">
      <xsd:complexType>
        <xsd:sequence>
          <xsd:element ref="pc:Terms" minOccurs="0" maxOccurs="1"/>
        </xsd:sequence>
      </xsd:complex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DATEANDTIME" ma:index="31" nillable="true" ma:displayName="DATE AND TIME" ma:format="DateTime" ma:indexed="true" ma:internalName="DATEANDTIME">
      <xsd:simpleType>
        <xsd:restriction base="dms:DateTime"/>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6c63a-6689-420e-93f7-204fe579ce7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3ddda059-7c0b-43d8-907e-dff02cd1b54e}" ma:internalName="TaxCatchAll" ma:showField="CatchAllData" ma:web="cd76c63a-6689-420e-93f7-204fe579ce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d76c63a-6689-420e-93f7-204fe579ce79" xsi:nil="true"/>
    <lcf76f155ced4ddcb4097134ff3c332f xmlns="594ccc29-8b8d-4e88-a335-ae3dcc58542c">
      <Terms xmlns="http://schemas.microsoft.com/office/infopath/2007/PartnerControls"/>
    </lcf76f155ced4ddcb4097134ff3c332f>
    <MigrationWizIdSecurityGroups xmlns="594ccc29-8b8d-4e88-a335-ae3dcc58542c" xsi:nil="true"/>
    <MigrationWizIdPermissionLevels xmlns="594ccc29-8b8d-4e88-a335-ae3dcc58542c" xsi:nil="true"/>
    <DATEANDTIME xmlns="594ccc29-8b8d-4e88-a335-ae3dcc58542c" xsi:nil="true"/>
    <MigrationWizId xmlns="594ccc29-8b8d-4e88-a335-ae3dcc58542c" xsi:nil="true"/>
    <MigrationWizIdPermissions xmlns="594ccc29-8b8d-4e88-a335-ae3dcc58542c" xsi:nil="true"/>
    <MigrationWizIdDocumentLibraryPermissions xmlns="594ccc29-8b8d-4e88-a335-ae3dcc58542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09A5A3-86BC-4542-9147-B21E549A8FB1}"/>
</file>

<file path=customXml/itemProps2.xml><?xml version="1.0" encoding="utf-8"?>
<ds:datastoreItem xmlns:ds="http://schemas.openxmlformats.org/officeDocument/2006/customXml" ds:itemID="{2303F9C3-961C-4BD3-B8DF-3D6861D89E65}">
  <ds:schemaRefs>
    <ds:schemaRef ds:uri="3308b21d-3104-4255-bd17-99123f71db8f"/>
    <ds:schemaRef ds:uri="http://purl.org/dc/elements/1.1/"/>
    <ds:schemaRef ds:uri="http://schemas.microsoft.com/office/infopath/2007/PartnerControls"/>
    <ds:schemaRef ds:uri="eacca957-6b18-4bbb-bf48-f228d56f6acd"/>
    <ds:schemaRef ds:uri="http://purl.org/dc/dcmitype/"/>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D89E8149-72FF-48E4-90E6-F121A5D2E5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3501</TotalTime>
  <Words>2382</Words>
  <Application>Microsoft Office PowerPoint</Application>
  <PresentationFormat>Widescreen</PresentationFormat>
  <Paragraphs>329</Paragraphs>
  <Slides>23</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 Display</vt:lpstr>
      <vt:lpstr>Arial</vt:lpstr>
      <vt:lpstr>Avenir Next LT Pro</vt:lpstr>
      <vt:lpstr>Avenir Next LT Pro Demi</vt:lpstr>
      <vt:lpstr>Calibri</vt:lpstr>
      <vt:lpstr>Wingdings</vt:lpstr>
      <vt:lpstr>2_Office Theme</vt:lpstr>
      <vt:lpstr>RNG Gas Quality </vt:lpstr>
      <vt:lpstr>What is RNG </vt:lpstr>
      <vt:lpstr>Where Does RNG Come From?</vt:lpstr>
      <vt:lpstr>Status of Renewable Gas Supplies</vt:lpstr>
      <vt:lpstr>History of Biomethane Gas Quality Standards</vt:lpstr>
      <vt:lpstr>History of Biomethane Gas Quality Standards</vt:lpstr>
      <vt:lpstr>History of Biomethane Gas Quality Standards</vt:lpstr>
      <vt:lpstr>History of Biomethane Gas Quality Standards  Initial Standards based on California Air Resources Board (CARB) and Office of Environmental Health Hazard Assessment (OEHHA) Report: “Recommendations to the California Public Utilities Commission Regarding Health Protective Standards for the Injection of Biomethane into the Common Carrier Pipeline”, submitted in OIR 13-02-008 Constituents of Concern in Biogas:  CARB and OEHHA did a comprehensive evaluation and identification of the constituents of concern in biogas focusing on the larger sources of biogas ‒ landfills, dairies, and sewage treatment plants Trigger and Action Levels: CARB staff recommended a risk management strategy1 wherein trigger levels and lower and upper action levels for potential cancer risk and total non-cancer hazard indexes are identified and evaluated to ensure that health protective levels are adequately maintained.  CPUC DECISION 14-01-034 concluded that if biomethane meets the gas quality standards and testing protocols adopted in R. 13-02-008, then it may be injected into the California jurisdictional gas utility pipeline systems.  File every 5 years review and update standards for constituents of concern  In 2014, the CPUC D14-01-034 adopted concentration standards for 17 constituents of concern found in biomethane, and adopted certain monitoring, testing, reporting and recordkeeping protocols that the biomethane producers and gas utilities must comply with.  Health Protective Constituents (HPC)   Integrity Protective Constituents (IPC)    OEHHA recommendation was issued in April 2023 to the CPUC. AL 6422-G (3/31/25)  Revisions to Rule 45 in compliance with ordering paragraph 2 Decision 24-11-009 (10/1/24)            </vt:lpstr>
      <vt:lpstr>RNG Gas Quality  </vt:lpstr>
      <vt:lpstr>On-going Gas Quality Monitoring and Enforcement</vt:lpstr>
      <vt:lpstr>SoCalGas/SDG&amp;E Rule 45 </vt:lpstr>
      <vt:lpstr>Rule 45 - Health Protective Constituents (HPC) For Land Fill Gas</vt:lpstr>
      <vt:lpstr>Rule 45 - Health Protective Constituents (HPC) For Land Fill Gas</vt:lpstr>
      <vt:lpstr>Rule 45 - Health Protective Constituents (HPC)</vt:lpstr>
      <vt:lpstr>Rule 45 </vt:lpstr>
      <vt:lpstr>Testing Schedule</vt:lpstr>
      <vt:lpstr>Siloxanes</vt:lpstr>
      <vt:lpstr>Ammonia</vt:lpstr>
      <vt:lpstr>Mercury</vt:lpstr>
      <vt:lpstr>Biologicals</vt:lpstr>
      <vt:lpstr>Pre-injection – Rule 45 - Biological</vt:lpstr>
      <vt:lpstr>California Joint Utility Standard for Renewable Gas</vt:lpstr>
      <vt:lpstr>California Joint Utility Standard for Renewable Gas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01 - General Template - Downtown</dc:title>
  <dc:creator>Dossev, Michael</dc:creator>
  <cp:lastModifiedBy>Diaz, Steve G</cp:lastModifiedBy>
  <cp:revision>47</cp:revision>
  <cp:lastPrinted>2025-05-20T21:30:36Z</cp:lastPrinted>
  <dcterms:created xsi:type="dcterms:W3CDTF">2017-08-02T20:42:24Z</dcterms:created>
  <dcterms:modified xsi:type="dcterms:W3CDTF">2026-04-30T20:34:40Z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0x01010010BD1270CEEB1F4DA1DA0F7456899640</vt:lpwstr>
  </property>
  <property fmtid="{D5CDD505-2E9C-101B-9397-08002B2CF9AE}" pid="3" name="MediaServiceImageTags">
    <vt:lpwstr/>
  </property>
</Properties>
</file>